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charts/chart8.xml" ContentType="application/vnd.openxmlformats-officedocument.drawingml.char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charts/chart9.xml" ContentType="application/vnd.openxmlformats-officedocument.drawingml.chart+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charts/chart6.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docProps/custom.xml" ContentType="application/vnd.openxmlformats-officedocument.custom-properties+xml"/>
  <Override PartName="/ppt/charts/chart7.xml" ContentType="application/vnd.openxmlformats-officedocument.drawingml.char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638" r:id="rId2"/>
    <p:sldId id="639" r:id="rId3"/>
    <p:sldId id="725" r:id="rId4"/>
    <p:sldId id="640" r:id="rId5"/>
    <p:sldId id="641" r:id="rId6"/>
    <p:sldId id="644" r:id="rId7"/>
    <p:sldId id="645" r:id="rId8"/>
    <p:sldId id="646" r:id="rId9"/>
    <p:sldId id="649" r:id="rId10"/>
    <p:sldId id="650" r:id="rId11"/>
    <p:sldId id="651" r:id="rId12"/>
    <p:sldId id="652" r:id="rId13"/>
    <p:sldId id="653" r:id="rId14"/>
    <p:sldId id="654" r:id="rId15"/>
    <p:sldId id="726" r:id="rId16"/>
    <p:sldId id="701" r:id="rId17"/>
    <p:sldId id="702" r:id="rId18"/>
    <p:sldId id="703" r:id="rId19"/>
    <p:sldId id="721" r:id="rId20"/>
    <p:sldId id="704" r:id="rId21"/>
    <p:sldId id="705" r:id="rId22"/>
    <p:sldId id="706" r:id="rId23"/>
    <p:sldId id="707" r:id="rId24"/>
    <p:sldId id="708" r:id="rId25"/>
    <p:sldId id="709" r:id="rId26"/>
    <p:sldId id="710" r:id="rId27"/>
    <p:sldId id="711" r:id="rId28"/>
    <p:sldId id="737" r:id="rId29"/>
    <p:sldId id="738" r:id="rId30"/>
    <p:sldId id="739" r:id="rId31"/>
    <p:sldId id="740" r:id="rId32"/>
    <p:sldId id="727" r:id="rId33"/>
    <p:sldId id="733" r:id="rId34"/>
    <p:sldId id="732" r:id="rId35"/>
    <p:sldId id="719" r:id="rId36"/>
    <p:sldId id="677" r:id="rId37"/>
    <p:sldId id="678" r:id="rId38"/>
    <p:sldId id="679" r:id="rId39"/>
    <p:sldId id="680" r:id="rId40"/>
    <p:sldId id="681" r:id="rId41"/>
    <p:sldId id="682" r:id="rId42"/>
    <p:sldId id="683" r:id="rId43"/>
    <p:sldId id="684" r:id="rId44"/>
    <p:sldId id="685" r:id="rId45"/>
    <p:sldId id="686" r:id="rId46"/>
    <p:sldId id="687" r:id="rId47"/>
    <p:sldId id="688" r:id="rId48"/>
    <p:sldId id="730" r:id="rId49"/>
    <p:sldId id="731" r:id="rId50"/>
    <p:sldId id="741" r:id="rId51"/>
    <p:sldId id="742" r:id="rId52"/>
    <p:sldId id="728" r:id="rId53"/>
    <p:sldId id="722" r:id="rId54"/>
    <p:sldId id="723" r:id="rId55"/>
    <p:sldId id="724" r:id="rId56"/>
    <p:sldId id="693" r:id="rId57"/>
    <p:sldId id="694" r:id="rId58"/>
    <p:sldId id="734" r:id="rId59"/>
    <p:sldId id="729" r:id="rId60"/>
    <p:sldId id="735" r:id="rId61"/>
    <p:sldId id="736" r:id="rId62"/>
    <p:sldId id="716" r:id="rId63"/>
    <p:sldId id="659" r:id="rId6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CCFF"/>
    <a:srgbClr val="FFCCFF"/>
    <a:srgbClr val="FF7C80"/>
    <a:srgbClr val="DCFCF6"/>
    <a:srgbClr val="0097CC"/>
    <a:srgbClr val="4D4D4D"/>
    <a:srgbClr val="3399FF"/>
    <a:srgbClr val="99CCFF"/>
    <a:srgbClr val="000066"/>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3" autoAdjust="0"/>
    <p:restoredTop sz="95932" autoAdjust="0"/>
  </p:normalViewPr>
  <p:slideViewPr>
    <p:cSldViewPr>
      <p:cViewPr varScale="1">
        <p:scale>
          <a:sx n="93" d="100"/>
          <a:sy n="93" d="100"/>
        </p:scale>
        <p:origin x="-714" y="-90"/>
      </p:cViewPr>
      <p:guideLst>
        <p:guide orient="horz" pos="2160"/>
        <p:guide pos="2880"/>
      </p:guideLst>
    </p:cSldViewPr>
  </p:slideViewPr>
  <p:outlineViewPr>
    <p:cViewPr>
      <p:scale>
        <a:sx n="33" d="100"/>
        <a:sy n="33" d="100"/>
      </p:scale>
      <p:origin x="0" y="787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42" y="-7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adi%20Lari\Desktop\&#1605;&#1583;&#1740;&#1585;&#1740;&#1578;%20&#1587;&#1576;&#1583;\&#1662;&#1575;&#1740;&#1711;&#1575;&#1607;%20&#1583;&#1575;&#1583;&#1607;\&#1580;&#1583;&#1740;&#1583;\&#1576;&#1608;&#1585;&#1587;.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Hadi%20Lari\Desktop\&#1605;&#1602;&#1575;&#1604;&#1607;%20&#1607;&#1575;%20&#1608;%20&#1575;&#1585;&#1575;&#1574;&#1607;%20&#1607;&#1575;\&#1585;&#1705;&#1608;&#1583;%20&#1578;&#1608;&#1585;&#1605;&#1740;\Extended\US%20Data.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Hadi%20Lari\Desktop\&#1705;&#1575;&#1585;&#1711;&#1575;&#1607;%20&#1586;&#1605;&#1740;&#1606;%20&#1608;%20&#1587;&#1575;&#1582;&#1578;&#1605;&#1575;&#1606;\&#1580;&#1583;&#1575;&#1608;&#1604;.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file:///I:\&#1575;&#1585;&#1586;.xls"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Hadi%20Lari\Desktop\&#1605;&#1602;&#1575;&#1604;&#1607;%20&#1607;&#1575;%20&#1608;%20&#1575;&#1585;&#1575;&#1574;&#1607;%20&#1607;&#1575;\&#1585;&#1705;&#1608;&#1583;%20&#1578;&#1608;&#1585;&#1605;&#1740;\Extended\US%20Data.xls"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oleObject" Target="file:///I:\&#1576;&#1608;&#1585;&#1587;.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I:\&#1576;&#1608;&#1585;&#158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cs typeface="B Nazanin" pitchFamily="2" charset="-78"/>
              </a:defRPr>
            </a:pPr>
            <a:r>
              <a:rPr lang="fa-IR">
                <a:cs typeface="B Nazanin" pitchFamily="2" charset="-78"/>
              </a:rPr>
              <a:t>تورم</a:t>
            </a:r>
          </a:p>
        </c:rich>
      </c:tx>
      <c:layout/>
    </c:title>
    <c:plotArea>
      <c:layout>
        <c:manualLayout>
          <c:layoutTarget val="inner"/>
          <c:xMode val="edge"/>
          <c:yMode val="edge"/>
          <c:x val="8.2752953753121292E-2"/>
          <c:y val="0.14975375638105298"/>
          <c:w val="0.84931172167308955"/>
          <c:h val="0.39605550432322123"/>
        </c:manualLayout>
      </c:layout>
      <c:lineChart>
        <c:grouping val="standard"/>
        <c:ser>
          <c:idx val="0"/>
          <c:order val="0"/>
          <c:tx>
            <c:strRef>
              <c:f>ماهانه!$J$2</c:f>
              <c:strCache>
                <c:ptCount val="1"/>
                <c:pt idx="0">
                  <c:v>شاخص بهای کالا و خدمات (100=1390)</c:v>
                </c:pt>
              </c:strCache>
            </c:strRef>
          </c:tx>
          <c:spPr>
            <a:ln>
              <a:solidFill>
                <a:sysClr val="windowText" lastClr="000000"/>
              </a:solidFill>
            </a:ln>
          </c:spPr>
          <c:marker>
            <c:symbol val="none"/>
          </c:marker>
          <c:cat>
            <c:strRef>
              <c:f>ماهانه!$B$90:$B$147</c:f>
              <c:strCache>
                <c:ptCount val="58"/>
                <c:pt idx="0">
                  <c:v>فروردین 1388</c:v>
                </c:pt>
                <c:pt idx="1">
                  <c:v>اردیبهشت 1388</c:v>
                </c:pt>
                <c:pt idx="2">
                  <c:v>خرداد 1388</c:v>
                </c:pt>
                <c:pt idx="3">
                  <c:v>تیر 1388</c:v>
                </c:pt>
                <c:pt idx="4">
                  <c:v>مرداد 1388</c:v>
                </c:pt>
                <c:pt idx="5">
                  <c:v>شهریور 1388</c:v>
                </c:pt>
                <c:pt idx="6">
                  <c:v>مهر 1388</c:v>
                </c:pt>
                <c:pt idx="7">
                  <c:v>آبان 1388</c:v>
                </c:pt>
                <c:pt idx="8">
                  <c:v>آذر 1388</c:v>
                </c:pt>
                <c:pt idx="9">
                  <c:v>دی 1388</c:v>
                </c:pt>
                <c:pt idx="10">
                  <c:v>بهمن 1388</c:v>
                </c:pt>
                <c:pt idx="11">
                  <c:v>اسفند 1388</c:v>
                </c:pt>
                <c:pt idx="12">
                  <c:v>فروردین 1389</c:v>
                </c:pt>
                <c:pt idx="13">
                  <c:v>اردیبهشت 1389</c:v>
                </c:pt>
                <c:pt idx="14">
                  <c:v>خرداد 1389</c:v>
                </c:pt>
                <c:pt idx="15">
                  <c:v>تیر 1389</c:v>
                </c:pt>
                <c:pt idx="16">
                  <c:v>مرداد 1389</c:v>
                </c:pt>
                <c:pt idx="17">
                  <c:v>شهریور 1389</c:v>
                </c:pt>
                <c:pt idx="18">
                  <c:v>مهر 1389</c:v>
                </c:pt>
                <c:pt idx="19">
                  <c:v>آبان 1389</c:v>
                </c:pt>
                <c:pt idx="20">
                  <c:v>آذر 1389</c:v>
                </c:pt>
                <c:pt idx="21">
                  <c:v>دی 1389</c:v>
                </c:pt>
                <c:pt idx="22">
                  <c:v>بهمن 1389</c:v>
                </c:pt>
                <c:pt idx="23">
                  <c:v>اسفند 1389</c:v>
                </c:pt>
                <c:pt idx="24">
                  <c:v>فروردین 1390</c:v>
                </c:pt>
                <c:pt idx="25">
                  <c:v>اردیبهشت 1390</c:v>
                </c:pt>
                <c:pt idx="26">
                  <c:v>خرداد 1390</c:v>
                </c:pt>
                <c:pt idx="27">
                  <c:v>تیر 1390</c:v>
                </c:pt>
                <c:pt idx="28">
                  <c:v>مرداد 1390</c:v>
                </c:pt>
                <c:pt idx="29">
                  <c:v>شهریور 1390</c:v>
                </c:pt>
                <c:pt idx="30">
                  <c:v>مهر 1390</c:v>
                </c:pt>
                <c:pt idx="31">
                  <c:v>آبان 1390</c:v>
                </c:pt>
                <c:pt idx="32">
                  <c:v>آذر 1390</c:v>
                </c:pt>
                <c:pt idx="33">
                  <c:v>دی 1390</c:v>
                </c:pt>
                <c:pt idx="34">
                  <c:v>بهمن 1390</c:v>
                </c:pt>
                <c:pt idx="35">
                  <c:v>اسفند 1390</c:v>
                </c:pt>
                <c:pt idx="36">
                  <c:v>فروردین 1391</c:v>
                </c:pt>
                <c:pt idx="37">
                  <c:v>اردیبهشت 1391</c:v>
                </c:pt>
                <c:pt idx="38">
                  <c:v>خرداد 1391</c:v>
                </c:pt>
                <c:pt idx="39">
                  <c:v>تیر 1391</c:v>
                </c:pt>
                <c:pt idx="40">
                  <c:v>مرداد 1391</c:v>
                </c:pt>
                <c:pt idx="41">
                  <c:v>شهریور 1391</c:v>
                </c:pt>
                <c:pt idx="42">
                  <c:v>مهر 1391</c:v>
                </c:pt>
                <c:pt idx="43">
                  <c:v>آبان 1391</c:v>
                </c:pt>
                <c:pt idx="44">
                  <c:v>آذر 1391</c:v>
                </c:pt>
                <c:pt idx="45">
                  <c:v>دی 1391</c:v>
                </c:pt>
                <c:pt idx="46">
                  <c:v>بهمن 1391</c:v>
                </c:pt>
                <c:pt idx="47">
                  <c:v>اسفند 1391</c:v>
                </c:pt>
                <c:pt idx="48">
                  <c:v>فروردین 1392</c:v>
                </c:pt>
                <c:pt idx="49">
                  <c:v>اردیبهشت 1392</c:v>
                </c:pt>
                <c:pt idx="50">
                  <c:v>خرداد 1392</c:v>
                </c:pt>
                <c:pt idx="51">
                  <c:v>تیر 1392</c:v>
                </c:pt>
                <c:pt idx="52">
                  <c:v>مرداد 1392</c:v>
                </c:pt>
                <c:pt idx="53">
                  <c:v>شهریور 1392</c:v>
                </c:pt>
                <c:pt idx="54">
                  <c:v>مهر 1392</c:v>
                </c:pt>
                <c:pt idx="55">
                  <c:v>آبان 1392</c:v>
                </c:pt>
                <c:pt idx="56">
                  <c:v>آذر 1392</c:v>
                </c:pt>
                <c:pt idx="57">
                  <c:v>دی 1392</c:v>
                </c:pt>
              </c:strCache>
            </c:strRef>
          </c:cat>
          <c:val>
            <c:numRef>
              <c:f>ماهانه!$J$90:$J$147</c:f>
              <c:numCache>
                <c:formatCode>#,##0.00_-;#,##0.00\-</c:formatCode>
                <c:ptCount val="58"/>
                <c:pt idx="0">
                  <c:v>70</c:v>
                </c:pt>
                <c:pt idx="1">
                  <c:v>70.900000000000006</c:v>
                </c:pt>
                <c:pt idx="2">
                  <c:v>72.099999999999994</c:v>
                </c:pt>
                <c:pt idx="3">
                  <c:v>72.2</c:v>
                </c:pt>
                <c:pt idx="4">
                  <c:v>72.900000000000006</c:v>
                </c:pt>
                <c:pt idx="5">
                  <c:v>73.2</c:v>
                </c:pt>
                <c:pt idx="6">
                  <c:v>73.3</c:v>
                </c:pt>
                <c:pt idx="7">
                  <c:v>73.7</c:v>
                </c:pt>
                <c:pt idx="8">
                  <c:v>74.599999999999994</c:v>
                </c:pt>
                <c:pt idx="9">
                  <c:v>74.599999999999994</c:v>
                </c:pt>
                <c:pt idx="10">
                  <c:v>75.099999999999994</c:v>
                </c:pt>
                <c:pt idx="11">
                  <c:v>76.5</c:v>
                </c:pt>
                <c:pt idx="12">
                  <c:v>77.2</c:v>
                </c:pt>
                <c:pt idx="13">
                  <c:v>77.5</c:v>
                </c:pt>
                <c:pt idx="14">
                  <c:v>78.099999999999994</c:v>
                </c:pt>
                <c:pt idx="15">
                  <c:v>78.900000000000006</c:v>
                </c:pt>
                <c:pt idx="16">
                  <c:v>79.900000000000006</c:v>
                </c:pt>
                <c:pt idx="17">
                  <c:v>80.5</c:v>
                </c:pt>
                <c:pt idx="18">
                  <c:v>82</c:v>
                </c:pt>
                <c:pt idx="19">
                  <c:v>82.9</c:v>
                </c:pt>
                <c:pt idx="20">
                  <c:v>84.2</c:v>
                </c:pt>
                <c:pt idx="21">
                  <c:v>86.4</c:v>
                </c:pt>
                <c:pt idx="22">
                  <c:v>88.6</c:v>
                </c:pt>
                <c:pt idx="23">
                  <c:v>91.6</c:v>
                </c:pt>
                <c:pt idx="24">
                  <c:v>93.1</c:v>
                </c:pt>
                <c:pt idx="25">
                  <c:v>94.5</c:v>
                </c:pt>
                <c:pt idx="26">
                  <c:v>95.7</c:v>
                </c:pt>
                <c:pt idx="27">
                  <c:v>96</c:v>
                </c:pt>
                <c:pt idx="28">
                  <c:v>96.9</c:v>
                </c:pt>
                <c:pt idx="29">
                  <c:v>98.6</c:v>
                </c:pt>
                <c:pt idx="30">
                  <c:v>99.8</c:v>
                </c:pt>
                <c:pt idx="31">
                  <c:v>101.3</c:v>
                </c:pt>
                <c:pt idx="32">
                  <c:v>102.8</c:v>
                </c:pt>
                <c:pt idx="33">
                  <c:v>104.1</c:v>
                </c:pt>
                <c:pt idx="34">
                  <c:v>106.9</c:v>
                </c:pt>
                <c:pt idx="35">
                  <c:v>110.4</c:v>
                </c:pt>
                <c:pt idx="36">
                  <c:v>112.9</c:v>
                </c:pt>
                <c:pt idx="37">
                  <c:v>115.5</c:v>
                </c:pt>
                <c:pt idx="38">
                  <c:v>116.7</c:v>
                </c:pt>
                <c:pt idx="39">
                  <c:v>119.2</c:v>
                </c:pt>
                <c:pt idx="40">
                  <c:v>121.4</c:v>
                </c:pt>
                <c:pt idx="41">
                  <c:v>124.7</c:v>
                </c:pt>
                <c:pt idx="42">
                  <c:v>130.80000000000001</c:v>
                </c:pt>
                <c:pt idx="43">
                  <c:v>136.80000000000001</c:v>
                </c:pt>
                <c:pt idx="44">
                  <c:v>140</c:v>
                </c:pt>
                <c:pt idx="45">
                  <c:v>142.5</c:v>
                </c:pt>
                <c:pt idx="46">
                  <c:v>150.1</c:v>
                </c:pt>
                <c:pt idx="47">
                  <c:v>155.9</c:v>
                </c:pt>
                <c:pt idx="48">
                  <c:v>160.5</c:v>
                </c:pt>
                <c:pt idx="49">
                  <c:v>163.69999999999999</c:v>
                </c:pt>
                <c:pt idx="50">
                  <c:v>169.3</c:v>
                </c:pt>
                <c:pt idx="51">
                  <c:v>171.7</c:v>
                </c:pt>
                <c:pt idx="52">
                  <c:v>173.7</c:v>
                </c:pt>
                <c:pt idx="53">
                  <c:v>176.6</c:v>
                </c:pt>
                <c:pt idx="54">
                  <c:v>178.7</c:v>
                </c:pt>
                <c:pt idx="55">
                  <c:v>180.5</c:v>
                </c:pt>
                <c:pt idx="56">
                  <c:v>181.4</c:v>
                </c:pt>
                <c:pt idx="57">
                  <c:v>183.5</c:v>
                </c:pt>
              </c:numCache>
            </c:numRef>
          </c:val>
        </c:ser>
        <c:marker val="1"/>
        <c:axId val="112451968"/>
        <c:axId val="112453504"/>
      </c:lineChart>
      <c:lineChart>
        <c:grouping val="standard"/>
        <c:ser>
          <c:idx val="1"/>
          <c:order val="1"/>
          <c:tx>
            <c:strRef>
              <c:f>ماهانه!$K$2</c:f>
              <c:strCache>
                <c:ptCount val="1"/>
                <c:pt idx="0">
                  <c:v>رشد ماهیانۀ تورم</c:v>
                </c:pt>
              </c:strCache>
            </c:strRef>
          </c:tx>
          <c:spPr>
            <a:ln>
              <a:solidFill>
                <a:srgbClr val="FF0000"/>
              </a:solidFill>
            </a:ln>
          </c:spPr>
          <c:marker>
            <c:symbol val="none"/>
          </c:marker>
          <c:cat>
            <c:strRef>
              <c:f>ماهانه!$B$90:$B$147</c:f>
              <c:strCache>
                <c:ptCount val="58"/>
                <c:pt idx="0">
                  <c:v>فروردین 1388</c:v>
                </c:pt>
                <c:pt idx="1">
                  <c:v>اردیبهشت 1388</c:v>
                </c:pt>
                <c:pt idx="2">
                  <c:v>خرداد 1388</c:v>
                </c:pt>
                <c:pt idx="3">
                  <c:v>تیر 1388</c:v>
                </c:pt>
                <c:pt idx="4">
                  <c:v>مرداد 1388</c:v>
                </c:pt>
                <c:pt idx="5">
                  <c:v>شهریور 1388</c:v>
                </c:pt>
                <c:pt idx="6">
                  <c:v>مهر 1388</c:v>
                </c:pt>
                <c:pt idx="7">
                  <c:v>آبان 1388</c:v>
                </c:pt>
                <c:pt idx="8">
                  <c:v>آذر 1388</c:v>
                </c:pt>
                <c:pt idx="9">
                  <c:v>دی 1388</c:v>
                </c:pt>
                <c:pt idx="10">
                  <c:v>بهمن 1388</c:v>
                </c:pt>
                <c:pt idx="11">
                  <c:v>اسفند 1388</c:v>
                </c:pt>
                <c:pt idx="12">
                  <c:v>فروردین 1389</c:v>
                </c:pt>
                <c:pt idx="13">
                  <c:v>اردیبهشت 1389</c:v>
                </c:pt>
                <c:pt idx="14">
                  <c:v>خرداد 1389</c:v>
                </c:pt>
                <c:pt idx="15">
                  <c:v>تیر 1389</c:v>
                </c:pt>
                <c:pt idx="16">
                  <c:v>مرداد 1389</c:v>
                </c:pt>
                <c:pt idx="17">
                  <c:v>شهریور 1389</c:v>
                </c:pt>
                <c:pt idx="18">
                  <c:v>مهر 1389</c:v>
                </c:pt>
                <c:pt idx="19">
                  <c:v>آبان 1389</c:v>
                </c:pt>
                <c:pt idx="20">
                  <c:v>آذر 1389</c:v>
                </c:pt>
                <c:pt idx="21">
                  <c:v>دی 1389</c:v>
                </c:pt>
                <c:pt idx="22">
                  <c:v>بهمن 1389</c:v>
                </c:pt>
                <c:pt idx="23">
                  <c:v>اسفند 1389</c:v>
                </c:pt>
                <c:pt idx="24">
                  <c:v>فروردین 1390</c:v>
                </c:pt>
                <c:pt idx="25">
                  <c:v>اردیبهشت 1390</c:v>
                </c:pt>
                <c:pt idx="26">
                  <c:v>خرداد 1390</c:v>
                </c:pt>
                <c:pt idx="27">
                  <c:v>تیر 1390</c:v>
                </c:pt>
                <c:pt idx="28">
                  <c:v>مرداد 1390</c:v>
                </c:pt>
                <c:pt idx="29">
                  <c:v>شهریور 1390</c:v>
                </c:pt>
                <c:pt idx="30">
                  <c:v>مهر 1390</c:v>
                </c:pt>
                <c:pt idx="31">
                  <c:v>آبان 1390</c:v>
                </c:pt>
                <c:pt idx="32">
                  <c:v>آذر 1390</c:v>
                </c:pt>
                <c:pt idx="33">
                  <c:v>دی 1390</c:v>
                </c:pt>
                <c:pt idx="34">
                  <c:v>بهمن 1390</c:v>
                </c:pt>
                <c:pt idx="35">
                  <c:v>اسفند 1390</c:v>
                </c:pt>
                <c:pt idx="36">
                  <c:v>فروردین 1391</c:v>
                </c:pt>
                <c:pt idx="37">
                  <c:v>اردیبهشت 1391</c:v>
                </c:pt>
                <c:pt idx="38">
                  <c:v>خرداد 1391</c:v>
                </c:pt>
                <c:pt idx="39">
                  <c:v>تیر 1391</c:v>
                </c:pt>
                <c:pt idx="40">
                  <c:v>مرداد 1391</c:v>
                </c:pt>
                <c:pt idx="41">
                  <c:v>شهریور 1391</c:v>
                </c:pt>
                <c:pt idx="42">
                  <c:v>مهر 1391</c:v>
                </c:pt>
                <c:pt idx="43">
                  <c:v>آبان 1391</c:v>
                </c:pt>
                <c:pt idx="44">
                  <c:v>آذر 1391</c:v>
                </c:pt>
                <c:pt idx="45">
                  <c:v>دی 1391</c:v>
                </c:pt>
                <c:pt idx="46">
                  <c:v>بهمن 1391</c:v>
                </c:pt>
                <c:pt idx="47">
                  <c:v>اسفند 1391</c:v>
                </c:pt>
                <c:pt idx="48">
                  <c:v>فروردین 1392</c:v>
                </c:pt>
                <c:pt idx="49">
                  <c:v>اردیبهشت 1392</c:v>
                </c:pt>
                <c:pt idx="50">
                  <c:v>خرداد 1392</c:v>
                </c:pt>
                <c:pt idx="51">
                  <c:v>تیر 1392</c:v>
                </c:pt>
                <c:pt idx="52">
                  <c:v>مرداد 1392</c:v>
                </c:pt>
                <c:pt idx="53">
                  <c:v>شهریور 1392</c:v>
                </c:pt>
                <c:pt idx="54">
                  <c:v>مهر 1392</c:v>
                </c:pt>
                <c:pt idx="55">
                  <c:v>آبان 1392</c:v>
                </c:pt>
                <c:pt idx="56">
                  <c:v>آذر 1392</c:v>
                </c:pt>
                <c:pt idx="57">
                  <c:v>دی 1392</c:v>
                </c:pt>
              </c:strCache>
            </c:strRef>
          </c:cat>
          <c:val>
            <c:numRef>
              <c:f>ماهانه!$K$90:$K$147</c:f>
              <c:numCache>
                <c:formatCode>0.0%</c:formatCode>
                <c:ptCount val="58"/>
                <c:pt idx="0">
                  <c:v>1.1560693641618486E-2</c:v>
                </c:pt>
                <c:pt idx="1">
                  <c:v>1.285714285714293E-2</c:v>
                </c:pt>
                <c:pt idx="2">
                  <c:v>1.6925246826516065E-2</c:v>
                </c:pt>
                <c:pt idx="3">
                  <c:v>1.3869625520112167E-3</c:v>
                </c:pt>
                <c:pt idx="4">
                  <c:v>9.6952908587258271E-3</c:v>
                </c:pt>
                <c:pt idx="5">
                  <c:v>4.1152263374485236E-3</c:v>
                </c:pt>
                <c:pt idx="6">
                  <c:v>1.3661202185791567E-3</c:v>
                </c:pt>
                <c:pt idx="7">
                  <c:v>5.4570259208732083E-3</c:v>
                </c:pt>
                <c:pt idx="8">
                  <c:v>1.2211668928086714E-2</c:v>
                </c:pt>
                <c:pt idx="9">
                  <c:v>0</c:v>
                </c:pt>
                <c:pt idx="10">
                  <c:v>6.7024128686327105E-3</c:v>
                </c:pt>
                <c:pt idx="11">
                  <c:v>1.8641810918775082E-2</c:v>
                </c:pt>
                <c:pt idx="12">
                  <c:v>9.1503267973856734E-3</c:v>
                </c:pt>
                <c:pt idx="13">
                  <c:v>3.8860103626942666E-3</c:v>
                </c:pt>
                <c:pt idx="14">
                  <c:v>7.7419354838709096E-3</c:v>
                </c:pt>
                <c:pt idx="15">
                  <c:v>1.0243277848911811E-2</c:v>
                </c:pt>
                <c:pt idx="16">
                  <c:v>1.2674271229404321E-2</c:v>
                </c:pt>
                <c:pt idx="17">
                  <c:v>7.5093867334167083E-3</c:v>
                </c:pt>
                <c:pt idx="18">
                  <c:v>1.8633540372670811E-2</c:v>
                </c:pt>
                <c:pt idx="19">
                  <c:v>1.0975609756097644E-2</c:v>
                </c:pt>
                <c:pt idx="20">
                  <c:v>1.5681544028950528E-2</c:v>
                </c:pt>
                <c:pt idx="21">
                  <c:v>2.6128266033254188E-2</c:v>
                </c:pt>
                <c:pt idx="22">
                  <c:v>2.5462962962962854E-2</c:v>
                </c:pt>
                <c:pt idx="23">
                  <c:v>3.3860045146726886E-2</c:v>
                </c:pt>
                <c:pt idx="24">
                  <c:v>1.6375545851528405E-2</c:v>
                </c:pt>
                <c:pt idx="25">
                  <c:v>1.5037593984962482E-2</c:v>
                </c:pt>
                <c:pt idx="26">
                  <c:v>1.2698412698412745E-2</c:v>
                </c:pt>
                <c:pt idx="27">
                  <c:v>3.1347962382444906E-3</c:v>
                </c:pt>
                <c:pt idx="28">
                  <c:v>9.3750000000000777E-3</c:v>
                </c:pt>
                <c:pt idx="29">
                  <c:v>1.7543859649122751E-2</c:v>
                </c:pt>
                <c:pt idx="30">
                  <c:v>1.2170385395537582E-2</c:v>
                </c:pt>
                <c:pt idx="31">
                  <c:v>1.5030060120240473E-2</c:v>
                </c:pt>
                <c:pt idx="32">
                  <c:v>1.480750246791711E-2</c:v>
                </c:pt>
                <c:pt idx="33">
                  <c:v>1.2645914396887158E-2</c:v>
                </c:pt>
                <c:pt idx="34">
                  <c:v>2.6897214217099109E-2</c:v>
                </c:pt>
                <c:pt idx="35">
                  <c:v>3.2740879326473418E-2</c:v>
                </c:pt>
                <c:pt idx="36">
                  <c:v>2.2644927536231915E-2</c:v>
                </c:pt>
                <c:pt idx="37">
                  <c:v>2.3029229406554445E-2</c:v>
                </c:pt>
                <c:pt idx="38">
                  <c:v>1.0389610389610426E-2</c:v>
                </c:pt>
                <c:pt idx="39">
                  <c:v>2.1422450728363372E-2</c:v>
                </c:pt>
                <c:pt idx="40">
                  <c:v>1.8456375838926221E-2</c:v>
                </c:pt>
                <c:pt idx="41">
                  <c:v>2.7182866556836882E-2</c:v>
                </c:pt>
                <c:pt idx="42">
                  <c:v>4.8917401764234307E-2</c:v>
                </c:pt>
                <c:pt idx="43">
                  <c:v>4.5871559633027505E-2</c:v>
                </c:pt>
                <c:pt idx="44">
                  <c:v>2.3391812865497012E-2</c:v>
                </c:pt>
                <c:pt idx="45">
                  <c:v>1.7857142857142856E-2</c:v>
                </c:pt>
                <c:pt idx="46">
                  <c:v>5.3333333333333441E-2</c:v>
                </c:pt>
                <c:pt idx="47">
                  <c:v>3.8640906062625054E-2</c:v>
                </c:pt>
                <c:pt idx="48">
                  <c:v>2.9506093649775484E-2</c:v>
                </c:pt>
                <c:pt idx="49">
                  <c:v>1.9937694704049772E-2</c:v>
                </c:pt>
                <c:pt idx="50">
                  <c:v>3.4208918753818165E-2</c:v>
                </c:pt>
                <c:pt idx="51">
                  <c:v>1.4176018901358398E-2</c:v>
                </c:pt>
                <c:pt idx="52">
                  <c:v>1.1648223645894022E-2</c:v>
                </c:pt>
                <c:pt idx="53">
                  <c:v>1.6695451928612614E-2</c:v>
                </c:pt>
                <c:pt idx="54">
                  <c:v>1.1891279728199304E-2</c:v>
                </c:pt>
                <c:pt idx="55">
                  <c:v>1.0072747621712431E-2</c:v>
                </c:pt>
                <c:pt idx="56">
                  <c:v>4.9861495844875838E-3</c:v>
                </c:pt>
                <c:pt idx="57">
                  <c:v>1.15766262403528E-2</c:v>
                </c:pt>
              </c:numCache>
            </c:numRef>
          </c:val>
        </c:ser>
        <c:marker val="1"/>
        <c:axId val="112460928"/>
        <c:axId val="112455040"/>
      </c:lineChart>
      <c:catAx>
        <c:axId val="112451968"/>
        <c:scaling>
          <c:orientation val="minMax"/>
        </c:scaling>
        <c:axPos val="b"/>
        <c:numFmt formatCode="General" sourceLinked="0"/>
        <c:majorTickMark val="none"/>
        <c:tickLblPos val="nextTo"/>
        <c:txPr>
          <a:bodyPr/>
          <a:lstStyle/>
          <a:p>
            <a:pPr>
              <a:defRPr sz="1400">
                <a:cs typeface="B Nazanin" pitchFamily="2" charset="-78"/>
              </a:defRPr>
            </a:pPr>
            <a:endParaRPr lang="en-US"/>
          </a:p>
        </c:txPr>
        <c:crossAx val="112453504"/>
        <c:crosses val="autoZero"/>
        <c:auto val="1"/>
        <c:lblAlgn val="ctr"/>
        <c:lblOffset val="100"/>
      </c:catAx>
      <c:valAx>
        <c:axId val="112453504"/>
        <c:scaling>
          <c:orientation val="minMax"/>
        </c:scaling>
        <c:axPos val="l"/>
        <c:majorGridlines>
          <c:spPr>
            <a:ln w="6350">
              <a:prstDash val="sysDot"/>
            </a:ln>
          </c:spPr>
        </c:majorGridlines>
        <c:numFmt formatCode="[$-3010000]0" sourceLinked="0"/>
        <c:majorTickMark val="none"/>
        <c:tickLblPos val="nextTo"/>
        <c:spPr>
          <a:ln w="9525">
            <a:noFill/>
          </a:ln>
        </c:spPr>
        <c:txPr>
          <a:bodyPr/>
          <a:lstStyle/>
          <a:p>
            <a:pPr>
              <a:defRPr sz="1400">
                <a:cs typeface="B Nazanin" pitchFamily="2" charset="-78"/>
              </a:defRPr>
            </a:pPr>
            <a:endParaRPr lang="en-US"/>
          </a:p>
        </c:txPr>
        <c:crossAx val="112451968"/>
        <c:crosses val="autoZero"/>
        <c:crossBetween val="between"/>
      </c:valAx>
      <c:valAx>
        <c:axId val="112455040"/>
        <c:scaling>
          <c:orientation val="minMax"/>
        </c:scaling>
        <c:axPos val="r"/>
        <c:numFmt formatCode="[$-3010000]0%" sourceLinked="0"/>
        <c:tickLblPos val="nextTo"/>
        <c:txPr>
          <a:bodyPr/>
          <a:lstStyle/>
          <a:p>
            <a:pPr>
              <a:defRPr sz="1400">
                <a:cs typeface="B Nazanin" pitchFamily="2" charset="-78"/>
              </a:defRPr>
            </a:pPr>
            <a:endParaRPr lang="en-US"/>
          </a:p>
        </c:txPr>
        <c:crossAx val="112460928"/>
        <c:crosses val="max"/>
        <c:crossBetween val="between"/>
      </c:valAx>
      <c:catAx>
        <c:axId val="112460928"/>
        <c:scaling>
          <c:orientation val="minMax"/>
        </c:scaling>
        <c:delete val="1"/>
        <c:axPos val="b"/>
        <c:numFmt formatCode="General" sourceLinked="1"/>
        <c:tickLblPos val="none"/>
        <c:crossAx val="112455040"/>
        <c:crosses val="autoZero"/>
        <c:auto val="1"/>
        <c:lblAlgn val="ctr"/>
        <c:lblOffset val="100"/>
      </c:catAx>
    </c:plotArea>
    <c:legend>
      <c:legendPos val="b"/>
      <c:layout/>
      <c:txPr>
        <a:bodyPr/>
        <a:lstStyle/>
        <a:p>
          <a:pPr>
            <a:defRPr sz="1400">
              <a:cs typeface="B Nazanin" pitchFamily="2" charset="-78"/>
            </a:defRPr>
          </a:pPr>
          <a:endParaRPr lang="en-US"/>
        </a:p>
      </c:txPr>
    </c:legend>
    <c:plotVisOnly val="1"/>
    <c:dispBlanksAs val="gap"/>
  </c:chart>
  <c:spPr>
    <a:ln>
      <a:solidFill>
        <a:sysClr val="windowText" lastClr="000000"/>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cs typeface="B Nazanin" pitchFamily="2" charset="-78"/>
              </a:defRPr>
            </a:pPr>
            <a:r>
              <a:rPr lang="fa-IR" dirty="0" smtClean="0">
                <a:cs typeface="B Nazanin" pitchFamily="2" charset="-78"/>
              </a:rPr>
              <a:t>کاهش بودجۀ دولت به ارقام واقعي</a:t>
            </a:r>
            <a:endParaRPr lang="en-US" dirty="0">
              <a:cs typeface="B Nazanin" pitchFamily="2" charset="-78"/>
            </a:endParaRPr>
          </a:p>
        </c:rich>
      </c:tx>
      <c:layout/>
    </c:title>
    <c:plotArea>
      <c:layout/>
      <c:barChart>
        <c:barDir val="col"/>
        <c:grouping val="clustered"/>
        <c:ser>
          <c:idx val="0"/>
          <c:order val="0"/>
          <c:tx>
            <c:strRef>
              <c:f>Sheet3!$E$27</c:f>
              <c:strCache>
                <c:ptCount val="1"/>
                <c:pt idx="0">
                  <c:v>بودجۀ عمومی دولت (میلیارد ریال)</c:v>
                </c:pt>
              </c:strCache>
            </c:strRef>
          </c:tx>
          <c:spPr>
            <a:solidFill>
              <a:schemeClr val="accent5"/>
            </a:solidFill>
            <a:ln>
              <a:solidFill>
                <a:schemeClr val="accent5"/>
              </a:solidFill>
            </a:ln>
          </c:spPr>
          <c:cat>
            <c:numRef>
              <c:f>Sheet3!$B$30:$B$39</c:f>
              <c:numCache>
                <c:formatCode>General</c:formatCode>
                <c:ptCount val="10"/>
                <c:pt idx="0">
                  <c:v>1384</c:v>
                </c:pt>
                <c:pt idx="1">
                  <c:v>1385</c:v>
                </c:pt>
                <c:pt idx="2">
                  <c:v>1386</c:v>
                </c:pt>
                <c:pt idx="3">
                  <c:v>1387</c:v>
                </c:pt>
                <c:pt idx="4">
                  <c:v>1388</c:v>
                </c:pt>
                <c:pt idx="5">
                  <c:v>1389</c:v>
                </c:pt>
                <c:pt idx="6">
                  <c:v>1390</c:v>
                </c:pt>
                <c:pt idx="7">
                  <c:v>1391</c:v>
                </c:pt>
                <c:pt idx="8">
                  <c:v>1392</c:v>
                </c:pt>
                <c:pt idx="9">
                  <c:v>1393</c:v>
                </c:pt>
              </c:numCache>
            </c:numRef>
          </c:cat>
          <c:val>
            <c:numRef>
              <c:f>Sheet3!$E$30:$E$39</c:f>
              <c:numCache>
                <c:formatCode>General</c:formatCode>
                <c:ptCount val="10"/>
                <c:pt idx="0">
                  <c:v>569837.06000000041</c:v>
                </c:pt>
                <c:pt idx="1">
                  <c:v>548570.96100000094</c:v>
                </c:pt>
                <c:pt idx="2">
                  <c:v>691827.73100000003</c:v>
                </c:pt>
                <c:pt idx="3">
                  <c:v>863485.27999999851</c:v>
                </c:pt>
                <c:pt idx="4">
                  <c:v>892132.8</c:v>
                </c:pt>
                <c:pt idx="5">
                  <c:v>1179897.6360000011</c:v>
                </c:pt>
                <c:pt idx="6">
                  <c:v>1697225.111</c:v>
                </c:pt>
                <c:pt idx="7">
                  <c:v>1442699.077</c:v>
                </c:pt>
                <c:pt idx="8">
                  <c:v>2360485.5070000002</c:v>
                </c:pt>
                <c:pt idx="9">
                  <c:v>2187998.5819999999</c:v>
                </c:pt>
              </c:numCache>
            </c:numRef>
          </c:val>
        </c:ser>
        <c:ser>
          <c:idx val="1"/>
          <c:order val="1"/>
          <c:tx>
            <c:strRef>
              <c:f>Sheet3!$H$27</c:f>
              <c:strCache>
                <c:ptCount val="1"/>
                <c:pt idx="0">
                  <c:v>بودجۀ تعدیل‌شده (100 = 1392)</c:v>
                </c:pt>
              </c:strCache>
            </c:strRef>
          </c:tx>
          <c:spPr>
            <a:solidFill>
              <a:srgbClr val="FF0000"/>
            </a:solidFill>
            <a:ln>
              <a:solidFill>
                <a:srgbClr val="FF0000"/>
              </a:solidFill>
            </a:ln>
          </c:spPr>
          <c:cat>
            <c:numRef>
              <c:f>Sheet3!$B$30:$B$39</c:f>
              <c:numCache>
                <c:formatCode>General</c:formatCode>
                <c:ptCount val="10"/>
                <c:pt idx="0">
                  <c:v>1384</c:v>
                </c:pt>
                <c:pt idx="1">
                  <c:v>1385</c:v>
                </c:pt>
                <c:pt idx="2">
                  <c:v>1386</c:v>
                </c:pt>
                <c:pt idx="3">
                  <c:v>1387</c:v>
                </c:pt>
                <c:pt idx="4">
                  <c:v>1388</c:v>
                </c:pt>
                <c:pt idx="5">
                  <c:v>1389</c:v>
                </c:pt>
                <c:pt idx="6">
                  <c:v>1390</c:v>
                </c:pt>
                <c:pt idx="7">
                  <c:v>1391</c:v>
                </c:pt>
                <c:pt idx="8">
                  <c:v>1392</c:v>
                </c:pt>
                <c:pt idx="9">
                  <c:v>1393</c:v>
                </c:pt>
              </c:numCache>
            </c:numRef>
          </c:cat>
          <c:val>
            <c:numRef>
              <c:f>Sheet3!$H$30:$H$39</c:f>
              <c:numCache>
                <c:formatCode>General</c:formatCode>
                <c:ptCount val="10"/>
                <c:pt idx="0">
                  <c:v>1431751.4070351762</c:v>
                </c:pt>
                <c:pt idx="1">
                  <c:v>1229979.7331838568</c:v>
                </c:pt>
                <c:pt idx="2">
                  <c:v>1312766.0929791287</c:v>
                </c:pt>
                <c:pt idx="3">
                  <c:v>1306331.7397882</c:v>
                </c:pt>
                <c:pt idx="4">
                  <c:v>1218760.6557377046</c:v>
                </c:pt>
                <c:pt idx="5">
                  <c:v>1433654.4787363296</c:v>
                </c:pt>
                <c:pt idx="6">
                  <c:v>1697225.111</c:v>
                </c:pt>
                <c:pt idx="7">
                  <c:v>1105516.534099617</c:v>
                </c:pt>
                <c:pt idx="8">
                  <c:v>1365231.6408328533</c:v>
                </c:pt>
                <c:pt idx="9">
                  <c:v>1105608.1768569988</c:v>
                </c:pt>
              </c:numCache>
            </c:numRef>
          </c:val>
        </c:ser>
        <c:gapWidth val="75"/>
        <c:overlap val="-25"/>
        <c:axId val="112523136"/>
        <c:axId val="112524672"/>
      </c:barChart>
      <c:catAx>
        <c:axId val="112523136"/>
        <c:scaling>
          <c:orientation val="minMax"/>
        </c:scaling>
        <c:axPos val="b"/>
        <c:numFmt formatCode="[$-3010000]0" sourceLinked="0"/>
        <c:majorTickMark val="none"/>
        <c:tickLblPos val="nextTo"/>
        <c:txPr>
          <a:bodyPr/>
          <a:lstStyle/>
          <a:p>
            <a:pPr>
              <a:defRPr sz="1400">
                <a:cs typeface="B Nazanin" pitchFamily="2" charset="-78"/>
              </a:defRPr>
            </a:pPr>
            <a:endParaRPr lang="en-US"/>
          </a:p>
        </c:txPr>
        <c:crossAx val="112524672"/>
        <c:crosses val="autoZero"/>
        <c:auto val="1"/>
        <c:lblAlgn val="ctr"/>
        <c:lblOffset val="100"/>
      </c:catAx>
      <c:valAx>
        <c:axId val="112524672"/>
        <c:scaling>
          <c:orientation val="minMax"/>
        </c:scaling>
        <c:axPos val="l"/>
        <c:majorGridlines>
          <c:spPr>
            <a:ln w="6350">
              <a:prstDash val="sysDot"/>
            </a:ln>
          </c:spPr>
        </c:majorGridlines>
        <c:numFmt formatCode="[$-3010000]0" sourceLinked="0"/>
        <c:majorTickMark val="none"/>
        <c:tickLblPos val="nextTo"/>
        <c:spPr>
          <a:ln w="9525">
            <a:noFill/>
          </a:ln>
        </c:spPr>
        <c:txPr>
          <a:bodyPr/>
          <a:lstStyle/>
          <a:p>
            <a:pPr>
              <a:defRPr sz="1400">
                <a:cs typeface="B Nazanin" pitchFamily="2" charset="-78"/>
              </a:defRPr>
            </a:pPr>
            <a:endParaRPr lang="en-US"/>
          </a:p>
        </c:txPr>
        <c:crossAx val="112523136"/>
        <c:crosses val="autoZero"/>
        <c:crossBetween val="between"/>
      </c:valAx>
    </c:plotArea>
    <c:legend>
      <c:legendPos val="b"/>
      <c:layout/>
      <c:txPr>
        <a:bodyPr/>
        <a:lstStyle/>
        <a:p>
          <a:pPr>
            <a:defRPr sz="1400">
              <a:cs typeface="B Nazanin" pitchFamily="2" charset="-78"/>
            </a:defRPr>
          </a:pPr>
          <a:endParaRPr lang="en-US"/>
        </a:p>
      </c:txPr>
    </c:legend>
    <c:plotVisOnly val="1"/>
    <c:dispBlanksAs val="gap"/>
  </c:chart>
  <c:spPr>
    <a:solidFill>
      <a:sysClr val="window" lastClr="FFFFFF"/>
    </a:solidFill>
    <a:ln w="9525" cap="flat" cmpd="sng" algn="ctr">
      <a:solidFill>
        <a:sysClr val="windowText" lastClr="000000"/>
      </a:solidFill>
      <a:prstDash val="solid"/>
    </a:ln>
    <a:effectLst/>
  </c:spPr>
  <c:txPr>
    <a:bodyPr/>
    <a:lstStyle/>
    <a:p>
      <a:pPr>
        <a:defRPr>
          <a:solidFill>
            <a:sysClr val="windowText" lastClr="000000"/>
          </a:solidFill>
          <a:latin typeface="+mn-lt"/>
          <a:ea typeface="+mn-ea"/>
          <a:cs typeface="+mn-cs"/>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cs typeface="B Nazanin" pitchFamily="2" charset="-78"/>
              </a:defRPr>
            </a:pPr>
            <a:r>
              <a:rPr lang="fa-IR" dirty="0" smtClean="0">
                <a:cs typeface="B Nazanin" pitchFamily="2" charset="-78"/>
              </a:rPr>
              <a:t>پروانه‌هاي ساختماني</a:t>
            </a:r>
            <a:endParaRPr lang="fa-IR" dirty="0">
              <a:cs typeface="B Nazanin" pitchFamily="2" charset="-78"/>
            </a:endParaRPr>
          </a:p>
        </c:rich>
      </c:tx>
      <c:layout/>
    </c:title>
    <c:plotArea>
      <c:layout>
        <c:manualLayout>
          <c:layoutTarget val="inner"/>
          <c:xMode val="edge"/>
          <c:yMode val="edge"/>
          <c:x val="0.10226618547681569"/>
          <c:y val="0.14597222222222242"/>
          <c:w val="0.86717825896762901"/>
          <c:h val="0.58565033537474487"/>
        </c:manualLayout>
      </c:layout>
      <c:barChart>
        <c:barDir val="col"/>
        <c:grouping val="clustered"/>
        <c:ser>
          <c:idx val="0"/>
          <c:order val="0"/>
          <c:tx>
            <c:strRef>
              <c:f>Sheet8!$B$1</c:f>
              <c:strCache>
                <c:ptCount val="1"/>
                <c:pt idx="0">
                  <c:v>پروانه‌های صادره (هزار)</c:v>
                </c:pt>
              </c:strCache>
            </c:strRef>
          </c:tx>
          <c:spPr>
            <a:solidFill>
              <a:srgbClr val="FF0000"/>
            </a:solidFill>
          </c:spPr>
          <c:dLbls>
            <c:numFmt formatCode="[$-3010000]0" sourceLinked="0"/>
            <c:spPr>
              <a:noFill/>
              <a:ln>
                <a:noFill/>
              </a:ln>
              <a:effectLst/>
            </c:spPr>
            <c:txPr>
              <a:bodyPr/>
              <a:lstStyle/>
              <a:p>
                <a:pPr>
                  <a:defRPr sz="1200" b="1">
                    <a:cs typeface="B Nazanin" pitchFamily="2" charset="-78"/>
                  </a:defRPr>
                </a:pPr>
                <a:endParaRPr lang="en-US"/>
              </a:p>
            </c:txPr>
            <c:dLblPos val="outEnd"/>
            <c:showVal val="1"/>
            <c:extLst>
              <c:ext xmlns:c15="http://schemas.microsoft.com/office/drawing/2012/chart" uri="{CE6537A1-D6FC-4f65-9D91-7224C49458BB}">
                <c15:layout/>
                <c15:showLeaderLines val="0"/>
              </c:ext>
            </c:extLst>
          </c:dLbls>
          <c:cat>
            <c:numRef>
              <c:f>Sheet8!$A$2:$A$13</c:f>
              <c:numCache>
                <c:formatCode>General</c:formatCode>
                <c:ptCount val="12"/>
                <c:pt idx="0">
                  <c:v>1380</c:v>
                </c:pt>
                <c:pt idx="1">
                  <c:v>1381</c:v>
                </c:pt>
                <c:pt idx="2">
                  <c:v>1382</c:v>
                </c:pt>
                <c:pt idx="3">
                  <c:v>1383</c:v>
                </c:pt>
                <c:pt idx="4">
                  <c:v>1384</c:v>
                </c:pt>
                <c:pt idx="5">
                  <c:v>1385</c:v>
                </c:pt>
                <c:pt idx="6">
                  <c:v>1386</c:v>
                </c:pt>
                <c:pt idx="7">
                  <c:v>1387</c:v>
                </c:pt>
                <c:pt idx="8">
                  <c:v>1388</c:v>
                </c:pt>
                <c:pt idx="9">
                  <c:v>1389</c:v>
                </c:pt>
                <c:pt idx="10">
                  <c:v>1390</c:v>
                </c:pt>
                <c:pt idx="11">
                  <c:v>1391</c:v>
                </c:pt>
              </c:numCache>
            </c:numRef>
          </c:cat>
          <c:val>
            <c:numRef>
              <c:f>Sheet8!$B$2:$B$13</c:f>
              <c:numCache>
                <c:formatCode>General</c:formatCode>
                <c:ptCount val="12"/>
                <c:pt idx="0">
                  <c:v>428</c:v>
                </c:pt>
                <c:pt idx="1">
                  <c:v>478</c:v>
                </c:pt>
                <c:pt idx="2">
                  <c:v>459</c:v>
                </c:pt>
                <c:pt idx="3">
                  <c:v>415</c:v>
                </c:pt>
                <c:pt idx="4">
                  <c:v>376</c:v>
                </c:pt>
                <c:pt idx="5">
                  <c:v>463</c:v>
                </c:pt>
                <c:pt idx="6">
                  <c:v>699</c:v>
                </c:pt>
                <c:pt idx="7">
                  <c:v>663</c:v>
                </c:pt>
                <c:pt idx="8">
                  <c:v>567</c:v>
                </c:pt>
                <c:pt idx="9">
                  <c:v>757</c:v>
                </c:pt>
                <c:pt idx="10">
                  <c:v>765</c:v>
                </c:pt>
                <c:pt idx="11">
                  <c:v>756</c:v>
                </c:pt>
              </c:numCache>
            </c:numRef>
          </c:val>
        </c:ser>
        <c:dLbls>
          <c:showVal val="1"/>
        </c:dLbls>
        <c:gapWidth val="75"/>
        <c:overlap val="-25"/>
        <c:axId val="112678016"/>
        <c:axId val="112679552"/>
      </c:barChart>
      <c:catAx>
        <c:axId val="112678016"/>
        <c:scaling>
          <c:orientation val="minMax"/>
        </c:scaling>
        <c:axPos val="b"/>
        <c:numFmt formatCode="[$-3010000]0" sourceLinked="0"/>
        <c:majorTickMark val="none"/>
        <c:tickLblPos val="nextTo"/>
        <c:txPr>
          <a:bodyPr rot="-5400000" vert="horz"/>
          <a:lstStyle/>
          <a:p>
            <a:pPr>
              <a:defRPr sz="1200"/>
            </a:pPr>
            <a:endParaRPr lang="en-US"/>
          </a:p>
        </c:txPr>
        <c:crossAx val="112679552"/>
        <c:crosses val="autoZero"/>
        <c:auto val="1"/>
        <c:lblAlgn val="ctr"/>
        <c:lblOffset val="100"/>
      </c:catAx>
      <c:valAx>
        <c:axId val="112679552"/>
        <c:scaling>
          <c:orientation val="minMax"/>
        </c:scaling>
        <c:axPos val="l"/>
        <c:numFmt formatCode="[$-3010000]0" sourceLinked="0"/>
        <c:majorTickMark val="none"/>
        <c:tickLblPos val="nextTo"/>
        <c:spPr>
          <a:ln w="9525">
            <a:noFill/>
          </a:ln>
        </c:spPr>
        <c:txPr>
          <a:bodyPr/>
          <a:lstStyle/>
          <a:p>
            <a:pPr>
              <a:defRPr sz="1400">
                <a:cs typeface="B Nazanin" pitchFamily="2" charset="-78"/>
              </a:defRPr>
            </a:pPr>
            <a:endParaRPr lang="en-US"/>
          </a:p>
        </c:txPr>
        <c:crossAx val="112678016"/>
        <c:crosses val="autoZero"/>
        <c:crossBetween val="between"/>
      </c:valAx>
    </c:plotArea>
    <c:legend>
      <c:legendPos val="b"/>
      <c:layout/>
      <c:txPr>
        <a:bodyPr/>
        <a:lstStyle/>
        <a:p>
          <a:pPr>
            <a:defRPr sz="1400">
              <a:cs typeface="B Nazanin" pitchFamily="2" charset="-78"/>
            </a:defRPr>
          </a:pPr>
          <a:endParaRPr lang="en-US"/>
        </a:p>
      </c:txPr>
    </c:legend>
    <c:plotVisOnly val="1"/>
    <c:dispBlanksAs val="gap"/>
  </c:chart>
  <c:spPr>
    <a:ln>
      <a:solidFill>
        <a:sysClr val="windowText" lastClr="000000"/>
      </a:solid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cs typeface="B Nazanin" pitchFamily="2" charset="-78"/>
              </a:defRPr>
            </a:pPr>
            <a:r>
              <a:rPr lang="fa-IR" dirty="0" smtClean="0">
                <a:cs typeface="B Nazanin" pitchFamily="2" charset="-78"/>
              </a:rPr>
              <a:t>ظرفيت طرف عرضه در بازار مسکن</a:t>
            </a:r>
            <a:endParaRPr lang="en-US" dirty="0">
              <a:cs typeface="B Nazanin" pitchFamily="2" charset="-78"/>
            </a:endParaRPr>
          </a:p>
        </c:rich>
      </c:tx>
      <c:layout/>
    </c:title>
    <c:plotArea>
      <c:layout>
        <c:manualLayout>
          <c:layoutTarget val="inner"/>
          <c:xMode val="edge"/>
          <c:yMode val="edge"/>
          <c:x val="9.0194020151817281E-2"/>
          <c:y val="0.17686842651347218"/>
          <c:w val="0.82050892760950533"/>
          <c:h val="0.55124755930775959"/>
        </c:manualLayout>
      </c:layout>
      <c:barChart>
        <c:barDir val="col"/>
        <c:grouping val="clustered"/>
        <c:ser>
          <c:idx val="1"/>
          <c:order val="0"/>
          <c:tx>
            <c:strRef>
              <c:f>'C:\Users\Hadi Lari\Desktop\مقاله ها و ارائه ها\for vice president\[maskan.xls]عملکرد مسکن'!$B$1</c:f>
              <c:strCache>
                <c:ptCount val="1"/>
                <c:pt idx="0">
                  <c:v>هدف (هزار واحد)</c:v>
                </c:pt>
              </c:strCache>
            </c:strRef>
          </c:tx>
          <c:spPr>
            <a:solidFill>
              <a:srgbClr val="FF0000"/>
            </a:solidFill>
          </c:spPr>
          <c:cat>
            <c:numRef>
              <c:f>'C:\Users\Hadi Lari\Desktop\مقاله ها و ارائه ها\for vice president\[maskan.xls]عملکرد مسکن'!$A$2:$A$23</c:f>
              <c:numCache>
                <c:formatCode>General</c:formatCode>
                <c:ptCount val="22"/>
                <c:pt idx="0">
                  <c:v>1370</c:v>
                </c:pt>
                <c:pt idx="1">
                  <c:v>1371</c:v>
                </c:pt>
                <c:pt idx="2">
                  <c:v>1372</c:v>
                </c:pt>
                <c:pt idx="3">
                  <c:v>1373</c:v>
                </c:pt>
                <c:pt idx="4">
                  <c:v>1374</c:v>
                </c:pt>
                <c:pt idx="5">
                  <c:v>1375</c:v>
                </c:pt>
                <c:pt idx="6">
                  <c:v>1376</c:v>
                </c:pt>
                <c:pt idx="7">
                  <c:v>1377</c:v>
                </c:pt>
                <c:pt idx="8">
                  <c:v>1378</c:v>
                </c:pt>
                <c:pt idx="9">
                  <c:v>1379</c:v>
                </c:pt>
                <c:pt idx="10">
                  <c:v>1380</c:v>
                </c:pt>
                <c:pt idx="11">
                  <c:v>1381</c:v>
                </c:pt>
                <c:pt idx="12">
                  <c:v>1382</c:v>
                </c:pt>
                <c:pt idx="13">
                  <c:v>1383</c:v>
                </c:pt>
                <c:pt idx="14">
                  <c:v>1384</c:v>
                </c:pt>
                <c:pt idx="15">
                  <c:v>1385</c:v>
                </c:pt>
                <c:pt idx="16">
                  <c:v>1386</c:v>
                </c:pt>
                <c:pt idx="17">
                  <c:v>1387</c:v>
                </c:pt>
                <c:pt idx="18">
                  <c:v>1388</c:v>
                </c:pt>
                <c:pt idx="19">
                  <c:v>1389</c:v>
                </c:pt>
                <c:pt idx="20">
                  <c:v>1390</c:v>
                </c:pt>
                <c:pt idx="21">
                  <c:v>1391</c:v>
                </c:pt>
              </c:numCache>
            </c:numRef>
          </c:cat>
          <c:val>
            <c:numRef>
              <c:f>'C:\Users\Hadi Lari\Desktop\مقاله ها و ارائه ها\for vice president\[maskan.xls]عملکرد مسکن'!$B$2:$B$23</c:f>
              <c:numCache>
                <c:formatCode>General</c:formatCode>
                <c:ptCount val="22"/>
                <c:pt idx="0">
                  <c:v>315</c:v>
                </c:pt>
                <c:pt idx="1">
                  <c:v>328</c:v>
                </c:pt>
                <c:pt idx="2">
                  <c:v>340</c:v>
                </c:pt>
                <c:pt idx="3">
                  <c:v>270</c:v>
                </c:pt>
                <c:pt idx="4">
                  <c:v>291</c:v>
                </c:pt>
                <c:pt idx="5">
                  <c:v>310</c:v>
                </c:pt>
                <c:pt idx="6">
                  <c:v>330</c:v>
                </c:pt>
                <c:pt idx="7">
                  <c:v>352</c:v>
                </c:pt>
                <c:pt idx="8">
                  <c:v>376</c:v>
                </c:pt>
                <c:pt idx="9">
                  <c:v>340</c:v>
                </c:pt>
                <c:pt idx="10">
                  <c:v>380</c:v>
                </c:pt>
                <c:pt idx="11">
                  <c:v>430</c:v>
                </c:pt>
                <c:pt idx="12">
                  <c:v>480</c:v>
                </c:pt>
                <c:pt idx="13">
                  <c:v>530</c:v>
                </c:pt>
                <c:pt idx="14">
                  <c:v>572</c:v>
                </c:pt>
                <c:pt idx="15">
                  <c:v>617</c:v>
                </c:pt>
                <c:pt idx="16">
                  <c:v>666</c:v>
                </c:pt>
                <c:pt idx="17">
                  <c:v>720</c:v>
                </c:pt>
                <c:pt idx="18">
                  <c:v>784</c:v>
                </c:pt>
                <c:pt idx="19">
                  <c:v>850</c:v>
                </c:pt>
                <c:pt idx="20">
                  <c:v>850</c:v>
                </c:pt>
                <c:pt idx="21">
                  <c:v>910</c:v>
                </c:pt>
              </c:numCache>
            </c:numRef>
          </c:val>
        </c:ser>
        <c:ser>
          <c:idx val="2"/>
          <c:order val="1"/>
          <c:tx>
            <c:strRef>
              <c:f>'C:\Users\Hadi Lari\Desktop\مقاله ها و ارائه ها\for vice president\[maskan.xls]عملکرد مسکن'!$C$1</c:f>
              <c:strCache>
                <c:ptCount val="1"/>
                <c:pt idx="0">
                  <c:v>عملکرد (هزار واحد)</c:v>
                </c:pt>
              </c:strCache>
            </c:strRef>
          </c:tx>
          <c:spPr>
            <a:solidFill>
              <a:schemeClr val="accent5"/>
            </a:solidFill>
          </c:spPr>
          <c:cat>
            <c:numRef>
              <c:f>'C:\Users\Hadi Lari\Desktop\مقاله ها و ارائه ها\for vice president\[maskan.xls]عملکرد مسکن'!$A$2:$A$23</c:f>
              <c:numCache>
                <c:formatCode>General</c:formatCode>
                <c:ptCount val="22"/>
                <c:pt idx="0">
                  <c:v>1370</c:v>
                </c:pt>
                <c:pt idx="1">
                  <c:v>1371</c:v>
                </c:pt>
                <c:pt idx="2">
                  <c:v>1372</c:v>
                </c:pt>
                <c:pt idx="3">
                  <c:v>1373</c:v>
                </c:pt>
                <c:pt idx="4">
                  <c:v>1374</c:v>
                </c:pt>
                <c:pt idx="5">
                  <c:v>1375</c:v>
                </c:pt>
                <c:pt idx="6">
                  <c:v>1376</c:v>
                </c:pt>
                <c:pt idx="7">
                  <c:v>1377</c:v>
                </c:pt>
                <c:pt idx="8">
                  <c:v>1378</c:v>
                </c:pt>
                <c:pt idx="9">
                  <c:v>1379</c:v>
                </c:pt>
                <c:pt idx="10">
                  <c:v>1380</c:v>
                </c:pt>
                <c:pt idx="11">
                  <c:v>1381</c:v>
                </c:pt>
                <c:pt idx="12">
                  <c:v>1382</c:v>
                </c:pt>
                <c:pt idx="13">
                  <c:v>1383</c:v>
                </c:pt>
                <c:pt idx="14">
                  <c:v>1384</c:v>
                </c:pt>
                <c:pt idx="15">
                  <c:v>1385</c:v>
                </c:pt>
                <c:pt idx="16">
                  <c:v>1386</c:v>
                </c:pt>
                <c:pt idx="17">
                  <c:v>1387</c:v>
                </c:pt>
                <c:pt idx="18">
                  <c:v>1388</c:v>
                </c:pt>
                <c:pt idx="19">
                  <c:v>1389</c:v>
                </c:pt>
                <c:pt idx="20">
                  <c:v>1390</c:v>
                </c:pt>
                <c:pt idx="21">
                  <c:v>1391</c:v>
                </c:pt>
              </c:numCache>
            </c:numRef>
          </c:cat>
          <c:val>
            <c:numRef>
              <c:f>'C:\Users\Hadi Lari\Desktop\مقاله ها و ارائه ها\for vice president\[maskan.xls]عملکرد مسکن'!$C$2:$C$23</c:f>
              <c:numCache>
                <c:formatCode>General</c:formatCode>
                <c:ptCount val="22"/>
                <c:pt idx="0">
                  <c:v>225</c:v>
                </c:pt>
                <c:pt idx="1">
                  <c:v>287</c:v>
                </c:pt>
                <c:pt idx="2">
                  <c:v>314</c:v>
                </c:pt>
                <c:pt idx="3">
                  <c:v>314</c:v>
                </c:pt>
                <c:pt idx="4">
                  <c:v>340</c:v>
                </c:pt>
                <c:pt idx="5">
                  <c:v>314</c:v>
                </c:pt>
                <c:pt idx="6">
                  <c:v>283</c:v>
                </c:pt>
                <c:pt idx="7">
                  <c:v>286</c:v>
                </c:pt>
                <c:pt idx="8">
                  <c:v>304</c:v>
                </c:pt>
                <c:pt idx="9">
                  <c:v>350</c:v>
                </c:pt>
                <c:pt idx="10">
                  <c:v>450</c:v>
                </c:pt>
                <c:pt idx="11">
                  <c:v>500</c:v>
                </c:pt>
                <c:pt idx="12">
                  <c:v>516</c:v>
                </c:pt>
                <c:pt idx="13">
                  <c:v>530</c:v>
                </c:pt>
                <c:pt idx="14">
                  <c:v>581</c:v>
                </c:pt>
                <c:pt idx="15">
                  <c:v>638</c:v>
                </c:pt>
                <c:pt idx="16">
                  <c:v>830</c:v>
                </c:pt>
                <c:pt idx="17">
                  <c:v>800</c:v>
                </c:pt>
                <c:pt idx="18">
                  <c:v>800</c:v>
                </c:pt>
                <c:pt idx="19">
                  <c:v>835</c:v>
                </c:pt>
                <c:pt idx="20">
                  <c:v>800</c:v>
                </c:pt>
                <c:pt idx="21">
                  <c:v>820</c:v>
                </c:pt>
              </c:numCache>
            </c:numRef>
          </c:val>
        </c:ser>
        <c:gapWidth val="75"/>
        <c:overlap val="-25"/>
        <c:axId val="112762240"/>
        <c:axId val="112764032"/>
      </c:barChart>
      <c:lineChart>
        <c:grouping val="standard"/>
        <c:ser>
          <c:idx val="0"/>
          <c:order val="2"/>
          <c:tx>
            <c:strRef>
              <c:f>'C:\Users\Hadi Lari\Desktop\مقاله ها و ارائه ها\for vice president\[maskan.xls]عملکرد مسکن'!$D$1</c:f>
              <c:strCache>
                <c:ptCount val="1"/>
                <c:pt idx="0">
                  <c:v>درصد تحقق</c:v>
                </c:pt>
              </c:strCache>
            </c:strRef>
          </c:tx>
          <c:spPr>
            <a:ln>
              <a:solidFill>
                <a:sysClr val="windowText" lastClr="000000"/>
              </a:solidFill>
            </a:ln>
          </c:spPr>
          <c:marker>
            <c:symbol val="none"/>
          </c:marker>
          <c:cat>
            <c:numRef>
              <c:f>'C:\Users\Hadi Lari\Desktop\مقاله ها و ارائه ها\for vice president\[maskan.xls]عملکرد مسکن'!$A$2:$A$23</c:f>
              <c:numCache>
                <c:formatCode>General</c:formatCode>
                <c:ptCount val="22"/>
                <c:pt idx="0">
                  <c:v>1370</c:v>
                </c:pt>
                <c:pt idx="1">
                  <c:v>1371</c:v>
                </c:pt>
                <c:pt idx="2">
                  <c:v>1372</c:v>
                </c:pt>
                <c:pt idx="3">
                  <c:v>1373</c:v>
                </c:pt>
                <c:pt idx="4">
                  <c:v>1374</c:v>
                </c:pt>
                <c:pt idx="5">
                  <c:v>1375</c:v>
                </c:pt>
                <c:pt idx="6">
                  <c:v>1376</c:v>
                </c:pt>
                <c:pt idx="7">
                  <c:v>1377</c:v>
                </c:pt>
                <c:pt idx="8">
                  <c:v>1378</c:v>
                </c:pt>
                <c:pt idx="9">
                  <c:v>1379</c:v>
                </c:pt>
                <c:pt idx="10">
                  <c:v>1380</c:v>
                </c:pt>
                <c:pt idx="11">
                  <c:v>1381</c:v>
                </c:pt>
                <c:pt idx="12">
                  <c:v>1382</c:v>
                </c:pt>
                <c:pt idx="13">
                  <c:v>1383</c:v>
                </c:pt>
                <c:pt idx="14">
                  <c:v>1384</c:v>
                </c:pt>
                <c:pt idx="15">
                  <c:v>1385</c:v>
                </c:pt>
                <c:pt idx="16">
                  <c:v>1386</c:v>
                </c:pt>
                <c:pt idx="17">
                  <c:v>1387</c:v>
                </c:pt>
                <c:pt idx="18">
                  <c:v>1388</c:v>
                </c:pt>
                <c:pt idx="19">
                  <c:v>1389</c:v>
                </c:pt>
                <c:pt idx="20">
                  <c:v>1390</c:v>
                </c:pt>
                <c:pt idx="21">
                  <c:v>1391</c:v>
                </c:pt>
              </c:numCache>
            </c:numRef>
          </c:cat>
          <c:val>
            <c:numRef>
              <c:f>'C:\Users\Hadi Lari\Desktop\مقاله ها و ارائه ها\for vice president\[maskan.xls]عملکرد مسکن'!$D$2:$D$23</c:f>
              <c:numCache>
                <c:formatCode>General</c:formatCode>
                <c:ptCount val="22"/>
                <c:pt idx="0">
                  <c:v>0.71000000000000063</c:v>
                </c:pt>
                <c:pt idx="1">
                  <c:v>0.88</c:v>
                </c:pt>
                <c:pt idx="2">
                  <c:v>0.92</c:v>
                </c:pt>
                <c:pt idx="3">
                  <c:v>1.1599999999999984</c:v>
                </c:pt>
                <c:pt idx="4">
                  <c:v>1.1700000000000015</c:v>
                </c:pt>
                <c:pt idx="5">
                  <c:v>1.01</c:v>
                </c:pt>
                <c:pt idx="6">
                  <c:v>0.86000000000000065</c:v>
                </c:pt>
                <c:pt idx="7">
                  <c:v>0.81</c:v>
                </c:pt>
                <c:pt idx="8">
                  <c:v>0.81</c:v>
                </c:pt>
                <c:pt idx="9">
                  <c:v>1.03</c:v>
                </c:pt>
                <c:pt idx="10">
                  <c:v>1.1800000000000015</c:v>
                </c:pt>
                <c:pt idx="11">
                  <c:v>1.1599999999999984</c:v>
                </c:pt>
                <c:pt idx="12">
                  <c:v>1.08</c:v>
                </c:pt>
                <c:pt idx="13">
                  <c:v>1</c:v>
                </c:pt>
                <c:pt idx="14">
                  <c:v>1.02</c:v>
                </c:pt>
                <c:pt idx="15">
                  <c:v>1.03</c:v>
                </c:pt>
                <c:pt idx="16">
                  <c:v>1.25</c:v>
                </c:pt>
                <c:pt idx="17">
                  <c:v>1.1100000000000001</c:v>
                </c:pt>
                <c:pt idx="18">
                  <c:v>1.02</c:v>
                </c:pt>
                <c:pt idx="19">
                  <c:v>0.98</c:v>
                </c:pt>
                <c:pt idx="20">
                  <c:v>0.94000000000000061</c:v>
                </c:pt>
                <c:pt idx="21">
                  <c:v>0.9</c:v>
                </c:pt>
              </c:numCache>
            </c:numRef>
          </c:val>
        </c:ser>
        <c:marker val="1"/>
        <c:axId val="112765568"/>
        <c:axId val="112783744"/>
      </c:lineChart>
      <c:catAx>
        <c:axId val="112762240"/>
        <c:scaling>
          <c:orientation val="minMax"/>
        </c:scaling>
        <c:axPos val="b"/>
        <c:numFmt formatCode="[$-3010000]0" sourceLinked="0"/>
        <c:majorTickMark val="none"/>
        <c:tickLblPos val="nextTo"/>
        <c:txPr>
          <a:bodyPr/>
          <a:lstStyle/>
          <a:p>
            <a:pPr>
              <a:defRPr sz="1400">
                <a:cs typeface="B Nazanin" pitchFamily="2" charset="-78"/>
              </a:defRPr>
            </a:pPr>
            <a:endParaRPr lang="en-US"/>
          </a:p>
        </c:txPr>
        <c:crossAx val="112764032"/>
        <c:crosses val="autoZero"/>
        <c:auto val="1"/>
        <c:lblAlgn val="ctr"/>
        <c:lblOffset val="100"/>
      </c:catAx>
      <c:valAx>
        <c:axId val="112764032"/>
        <c:scaling>
          <c:orientation val="minMax"/>
        </c:scaling>
        <c:axPos val="l"/>
        <c:majorGridlines>
          <c:spPr>
            <a:ln w="6350">
              <a:prstDash val="sysDot"/>
            </a:ln>
          </c:spPr>
        </c:majorGridlines>
        <c:numFmt formatCode="[$-3010000]0" sourceLinked="0"/>
        <c:majorTickMark val="none"/>
        <c:tickLblPos val="nextTo"/>
        <c:spPr>
          <a:ln w="9525">
            <a:noFill/>
          </a:ln>
        </c:spPr>
        <c:txPr>
          <a:bodyPr/>
          <a:lstStyle/>
          <a:p>
            <a:pPr>
              <a:defRPr sz="1400">
                <a:cs typeface="B Nazanin" pitchFamily="2" charset="-78"/>
              </a:defRPr>
            </a:pPr>
            <a:endParaRPr lang="en-US"/>
          </a:p>
        </c:txPr>
        <c:crossAx val="112762240"/>
        <c:crosses val="autoZero"/>
        <c:crossBetween val="between"/>
      </c:valAx>
      <c:catAx>
        <c:axId val="112765568"/>
        <c:scaling>
          <c:orientation val="minMax"/>
        </c:scaling>
        <c:delete val="1"/>
        <c:axPos val="b"/>
        <c:numFmt formatCode="General" sourceLinked="1"/>
        <c:tickLblPos val="none"/>
        <c:crossAx val="112783744"/>
        <c:crosses val="autoZero"/>
        <c:auto val="1"/>
        <c:lblAlgn val="ctr"/>
        <c:lblOffset val="100"/>
      </c:catAx>
      <c:valAx>
        <c:axId val="112783744"/>
        <c:scaling>
          <c:orientation val="minMax"/>
        </c:scaling>
        <c:axPos val="r"/>
        <c:numFmt formatCode="[$-3010000]0%" sourceLinked="0"/>
        <c:tickLblPos val="nextTo"/>
        <c:txPr>
          <a:bodyPr/>
          <a:lstStyle/>
          <a:p>
            <a:pPr>
              <a:defRPr sz="1400">
                <a:cs typeface="B Nazanin" pitchFamily="2" charset="-78"/>
              </a:defRPr>
            </a:pPr>
            <a:endParaRPr lang="en-US"/>
          </a:p>
        </c:txPr>
        <c:crossAx val="112765568"/>
        <c:crosses val="max"/>
        <c:crossBetween val="between"/>
      </c:valAx>
    </c:plotArea>
    <c:legend>
      <c:legendPos val="b"/>
      <c:layout/>
      <c:txPr>
        <a:bodyPr/>
        <a:lstStyle/>
        <a:p>
          <a:pPr>
            <a:defRPr sz="1400">
              <a:cs typeface="B Nazanin" pitchFamily="2" charset="-78"/>
            </a:defRPr>
          </a:pPr>
          <a:endParaRPr lang="en-US"/>
        </a:p>
      </c:txPr>
    </c:legend>
    <c:plotVisOnly val="1"/>
    <c:dispBlanksAs val="gap"/>
  </c:chart>
  <c:spPr>
    <a:no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800">
                <a:cs typeface="B Nazanin" pitchFamily="2" charset="-78"/>
              </a:defRPr>
            </a:pPr>
            <a:r>
              <a:rPr lang="fa-IR" sz="1800" dirty="0" smtClean="0">
                <a:cs typeface="B Nazanin" pitchFamily="2" charset="-78"/>
              </a:rPr>
              <a:t>نياز ساليانۀ </a:t>
            </a:r>
            <a:r>
              <a:rPr lang="fa-IR" sz="1800" dirty="0">
                <a:cs typeface="B Nazanin" pitchFamily="2" charset="-78"/>
              </a:rPr>
              <a:t>مسکن</a:t>
            </a:r>
            <a:endParaRPr lang="en-US" sz="1800" dirty="0">
              <a:cs typeface="B Nazanin" pitchFamily="2" charset="-78"/>
            </a:endParaRPr>
          </a:p>
          <a:p>
            <a:pPr>
              <a:defRPr sz="1800">
                <a:cs typeface="B Nazanin" pitchFamily="2" charset="-78"/>
              </a:defRPr>
            </a:pPr>
            <a:r>
              <a:rPr lang="fa-IR" sz="1800" b="0" dirty="0">
                <a:cs typeface="B Nazanin" pitchFamily="2" charset="-78"/>
              </a:rPr>
              <a:t>(</a:t>
            </a:r>
            <a:r>
              <a:rPr lang="fa-IR" sz="1800" b="0" dirty="0" smtClean="0">
                <a:cs typeface="B Nazanin" pitchFamily="2" charset="-78"/>
              </a:rPr>
              <a:t>ميليون </a:t>
            </a:r>
            <a:r>
              <a:rPr lang="fa-IR" sz="1800" b="0" dirty="0">
                <a:cs typeface="B Nazanin" pitchFamily="2" charset="-78"/>
              </a:rPr>
              <a:t>واحد)</a:t>
            </a:r>
          </a:p>
        </c:rich>
      </c:tx>
      <c:layout/>
    </c:title>
    <c:plotArea>
      <c:layout>
        <c:manualLayout>
          <c:layoutTarget val="inner"/>
          <c:xMode val="edge"/>
          <c:yMode val="edge"/>
          <c:x val="0.10128718285214348"/>
          <c:y val="0.26897018081073198"/>
          <c:w val="0.868157261592301"/>
          <c:h val="0.4388065033537486"/>
        </c:manualLayout>
      </c:layout>
      <c:areaChart>
        <c:grouping val="standard"/>
        <c:ser>
          <c:idx val="0"/>
          <c:order val="0"/>
          <c:tx>
            <c:strRef>
              <c:f>Sheet5!$A$17</c:f>
              <c:strCache>
                <c:ptCount val="1"/>
                <c:pt idx="0">
                  <c:v>نیاز سالیانۀ مسکن</c:v>
                </c:pt>
              </c:strCache>
            </c:strRef>
          </c:tx>
          <c:spPr>
            <a:solidFill>
              <a:srgbClr val="FF7979"/>
            </a:solidFill>
            <a:ln w="28575">
              <a:solidFill>
                <a:srgbClr val="FF0000"/>
              </a:solidFill>
            </a:ln>
          </c:spPr>
          <c:cat>
            <c:numRef>
              <c:f>Sheet5!$B$1:$L$1</c:f>
              <c:numCache>
                <c:formatCode>General</c:formatCode>
                <c:ptCount val="11"/>
                <c:pt idx="0">
                  <c:v>1386</c:v>
                </c:pt>
                <c:pt idx="1">
                  <c:v>1387</c:v>
                </c:pt>
                <c:pt idx="2">
                  <c:v>1388</c:v>
                </c:pt>
                <c:pt idx="3">
                  <c:v>1389</c:v>
                </c:pt>
                <c:pt idx="4">
                  <c:v>1390</c:v>
                </c:pt>
                <c:pt idx="5">
                  <c:v>1391</c:v>
                </c:pt>
                <c:pt idx="6">
                  <c:v>1392</c:v>
                </c:pt>
                <c:pt idx="7">
                  <c:v>1393</c:v>
                </c:pt>
                <c:pt idx="8">
                  <c:v>1394</c:v>
                </c:pt>
                <c:pt idx="9">
                  <c:v>1395</c:v>
                </c:pt>
                <c:pt idx="10">
                  <c:v>1396</c:v>
                </c:pt>
              </c:numCache>
            </c:numRef>
          </c:cat>
          <c:val>
            <c:numRef>
              <c:f>Sheet5!$B$19:$L$19</c:f>
              <c:numCache>
                <c:formatCode>0</c:formatCode>
                <c:ptCount val="11"/>
                <c:pt idx="0">
                  <c:v>1.06307</c:v>
                </c:pt>
                <c:pt idx="1">
                  <c:v>1.1162195000000001</c:v>
                </c:pt>
                <c:pt idx="2">
                  <c:v>1.1436447499999998</c:v>
                </c:pt>
                <c:pt idx="3">
                  <c:v>1.1549269999999998</c:v>
                </c:pt>
                <c:pt idx="4">
                  <c:v>1.15450225</c:v>
                </c:pt>
                <c:pt idx="5">
                  <c:v>1.154549</c:v>
                </c:pt>
                <c:pt idx="6">
                  <c:v>1.1696286751023022</c:v>
                </c:pt>
                <c:pt idx="7">
                  <c:v>1.2452776672883277</c:v>
                </c:pt>
                <c:pt idx="8">
                  <c:v>1.2638042555613298</c:v>
                </c:pt>
                <c:pt idx="9">
                  <c:v>1.282667143417018</c:v>
                </c:pt>
                <c:pt idx="10">
                  <c:v>1.3029459240254118</c:v>
                </c:pt>
              </c:numCache>
            </c:numRef>
          </c:val>
        </c:ser>
        <c:axId val="113068672"/>
        <c:axId val="113099136"/>
      </c:areaChart>
      <c:catAx>
        <c:axId val="113068672"/>
        <c:scaling>
          <c:orientation val="minMax"/>
        </c:scaling>
        <c:axPos val="b"/>
        <c:numFmt formatCode="[$-3010000]0" sourceLinked="0"/>
        <c:majorTickMark val="none"/>
        <c:tickLblPos val="nextTo"/>
        <c:txPr>
          <a:bodyPr rot="-5400000" vert="horz"/>
          <a:lstStyle/>
          <a:p>
            <a:pPr>
              <a:defRPr sz="1400">
                <a:cs typeface="B Nazanin" pitchFamily="2" charset="-78"/>
              </a:defRPr>
            </a:pPr>
            <a:endParaRPr lang="en-US"/>
          </a:p>
        </c:txPr>
        <c:crossAx val="113099136"/>
        <c:crosses val="autoZero"/>
        <c:auto val="1"/>
        <c:lblAlgn val="ctr"/>
        <c:lblOffset val="100"/>
      </c:catAx>
      <c:valAx>
        <c:axId val="113099136"/>
        <c:scaling>
          <c:orientation val="minMax"/>
          <c:min val="1"/>
        </c:scaling>
        <c:axPos val="l"/>
        <c:numFmt formatCode="[$-3010000]0.00" sourceLinked="0"/>
        <c:majorTickMark val="none"/>
        <c:tickLblPos val="nextTo"/>
        <c:txPr>
          <a:bodyPr/>
          <a:lstStyle/>
          <a:p>
            <a:pPr>
              <a:defRPr sz="1400">
                <a:cs typeface="B Nazanin" pitchFamily="2" charset="-78"/>
              </a:defRPr>
            </a:pPr>
            <a:endParaRPr lang="en-US"/>
          </a:p>
        </c:txPr>
        <c:crossAx val="113068672"/>
        <c:crosses val="autoZero"/>
        <c:crossBetween val="midCat"/>
      </c:valAx>
    </c:plotArea>
    <c:legend>
      <c:legendPos val="b"/>
      <c:layout/>
      <c:txPr>
        <a:bodyPr/>
        <a:lstStyle/>
        <a:p>
          <a:pPr>
            <a:defRPr sz="1400">
              <a:cs typeface="B Nazanin" pitchFamily="2" charset="-78"/>
            </a:defRPr>
          </a:pPr>
          <a:endParaRPr lang="en-US"/>
        </a:p>
      </c:txPr>
    </c:legend>
    <c:plotVisOnly val="1"/>
    <c:dispBlanksAs val="zero"/>
  </c:chart>
  <c:spPr>
    <a:ln>
      <a:solidFill>
        <a:sysClr val="windowText" lastClr="000000"/>
      </a:solidFill>
    </a:ln>
  </c:spPr>
  <c:txPr>
    <a:bodyPr/>
    <a:lstStyle/>
    <a:p>
      <a:pPr>
        <a:defRPr sz="12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cs typeface="B Nazanin" pitchFamily="2" charset="-78"/>
              </a:defRPr>
            </a:pPr>
            <a:r>
              <a:rPr lang="fa-IR">
                <a:cs typeface="B Nazanin" pitchFamily="2" charset="-78"/>
              </a:rPr>
              <a:t>نرخ رسمی و آزاد مبادلۀ دلار</a:t>
            </a:r>
            <a:endParaRPr lang="en-US">
              <a:cs typeface="B Nazanin" pitchFamily="2" charset="-78"/>
            </a:endParaRPr>
          </a:p>
        </c:rich>
      </c:tx>
      <c:layout/>
    </c:title>
    <c:plotArea>
      <c:layout>
        <c:manualLayout>
          <c:layoutTarget val="inner"/>
          <c:xMode val="edge"/>
          <c:yMode val="edge"/>
          <c:x val="0.1047227926078029"/>
          <c:y val="0.22916666666666669"/>
          <c:w val="0.86447638603696075"/>
          <c:h val="0.36458333333333331"/>
        </c:manualLayout>
      </c:layout>
      <c:lineChart>
        <c:grouping val="standard"/>
        <c:ser>
          <c:idx val="0"/>
          <c:order val="0"/>
          <c:tx>
            <c:strRef>
              <c:f>[ارز.xls]ماهانه!$C$2</c:f>
              <c:strCache>
                <c:ptCount val="1"/>
                <c:pt idx="0">
                  <c:v>نرخ دلار در بانک مرکزی</c:v>
                </c:pt>
              </c:strCache>
            </c:strRef>
          </c:tx>
          <c:spPr>
            <a:ln>
              <a:solidFill>
                <a:schemeClr val="tx1"/>
              </a:solidFill>
            </a:ln>
          </c:spPr>
          <c:marker>
            <c:symbol val="none"/>
          </c:marker>
          <c:cat>
            <c:strRef>
              <c:f>[ارز.xls]ماهانه!$B$4:$B$47</c:f>
              <c:strCache>
                <c:ptCount val="44"/>
                <c:pt idx="0">
                  <c:v>شهریور 1389</c:v>
                </c:pt>
                <c:pt idx="1">
                  <c:v>مهر 1389</c:v>
                </c:pt>
                <c:pt idx="2">
                  <c:v>آبان 1389</c:v>
                </c:pt>
                <c:pt idx="3">
                  <c:v>آذر 1389</c:v>
                </c:pt>
                <c:pt idx="4">
                  <c:v>دی 1389</c:v>
                </c:pt>
                <c:pt idx="5">
                  <c:v>بهمن 1389</c:v>
                </c:pt>
                <c:pt idx="6">
                  <c:v>اسفند 1389</c:v>
                </c:pt>
                <c:pt idx="7">
                  <c:v>فروردین 1390</c:v>
                </c:pt>
                <c:pt idx="8">
                  <c:v>اردیبهشت 1390</c:v>
                </c:pt>
                <c:pt idx="9">
                  <c:v>خرداد 1390</c:v>
                </c:pt>
                <c:pt idx="10">
                  <c:v>تیر 1390</c:v>
                </c:pt>
                <c:pt idx="11">
                  <c:v>مرداد 1390</c:v>
                </c:pt>
                <c:pt idx="12">
                  <c:v>شهریور 1390</c:v>
                </c:pt>
                <c:pt idx="13">
                  <c:v>مهر 1390</c:v>
                </c:pt>
                <c:pt idx="14">
                  <c:v>آبان 1390</c:v>
                </c:pt>
                <c:pt idx="15">
                  <c:v>آذر 1390</c:v>
                </c:pt>
                <c:pt idx="16">
                  <c:v>دی 1390</c:v>
                </c:pt>
                <c:pt idx="17">
                  <c:v>بهمن 1390</c:v>
                </c:pt>
                <c:pt idx="18">
                  <c:v>اسفند 1390</c:v>
                </c:pt>
                <c:pt idx="19">
                  <c:v>فروردین 1391</c:v>
                </c:pt>
                <c:pt idx="20">
                  <c:v>اردیبهشت 1391</c:v>
                </c:pt>
                <c:pt idx="21">
                  <c:v>خرداد 1391</c:v>
                </c:pt>
                <c:pt idx="22">
                  <c:v>تیر 1391</c:v>
                </c:pt>
                <c:pt idx="23">
                  <c:v>مرداد 1391</c:v>
                </c:pt>
                <c:pt idx="24">
                  <c:v>شهریور 1391</c:v>
                </c:pt>
                <c:pt idx="25">
                  <c:v>مهر 1391</c:v>
                </c:pt>
                <c:pt idx="26">
                  <c:v>آبان 1391</c:v>
                </c:pt>
                <c:pt idx="27">
                  <c:v>آذر 1391</c:v>
                </c:pt>
                <c:pt idx="28">
                  <c:v>دی 1391</c:v>
                </c:pt>
                <c:pt idx="29">
                  <c:v>بهمن 1391</c:v>
                </c:pt>
                <c:pt idx="30">
                  <c:v>اسفند 1391</c:v>
                </c:pt>
                <c:pt idx="31">
                  <c:v>فروردین 1392</c:v>
                </c:pt>
                <c:pt idx="32">
                  <c:v>اردیبهشت 1392</c:v>
                </c:pt>
                <c:pt idx="33">
                  <c:v>خرداد 1392</c:v>
                </c:pt>
                <c:pt idx="34">
                  <c:v>تیر 1392</c:v>
                </c:pt>
                <c:pt idx="35">
                  <c:v>مرداد 1392</c:v>
                </c:pt>
                <c:pt idx="36">
                  <c:v>شهریور 1392</c:v>
                </c:pt>
                <c:pt idx="37">
                  <c:v>مهر 1392</c:v>
                </c:pt>
                <c:pt idx="38">
                  <c:v>آبان 1392</c:v>
                </c:pt>
                <c:pt idx="39">
                  <c:v>آذر 1392</c:v>
                </c:pt>
                <c:pt idx="40">
                  <c:v>دی 1392</c:v>
                </c:pt>
                <c:pt idx="41">
                  <c:v>بهمن 1392</c:v>
                </c:pt>
                <c:pt idx="42">
                  <c:v>اسفند 1392</c:v>
                </c:pt>
                <c:pt idx="43">
                  <c:v>فروردين 1393</c:v>
                </c:pt>
              </c:strCache>
            </c:strRef>
          </c:cat>
          <c:val>
            <c:numRef>
              <c:f>[ارز.xls]ماهانه!$C$3:$C$47</c:f>
              <c:numCache>
                <c:formatCode>#,##0</c:formatCode>
                <c:ptCount val="45"/>
                <c:pt idx="0">
                  <c:v>10469</c:v>
                </c:pt>
                <c:pt idx="1">
                  <c:v>10299</c:v>
                </c:pt>
                <c:pt idx="2">
                  <c:v>10400</c:v>
                </c:pt>
                <c:pt idx="3">
                  <c:v>10343</c:v>
                </c:pt>
                <c:pt idx="4">
                  <c:v>10356</c:v>
                </c:pt>
                <c:pt idx="5">
                  <c:v>10357</c:v>
                </c:pt>
                <c:pt idx="6">
                  <c:v>10306</c:v>
                </c:pt>
                <c:pt idx="7">
                  <c:v>10361</c:v>
                </c:pt>
                <c:pt idx="8">
                  <c:v>10448</c:v>
                </c:pt>
                <c:pt idx="9">
                  <c:v>10581</c:v>
                </c:pt>
                <c:pt idx="10">
                  <c:v>11065</c:v>
                </c:pt>
                <c:pt idx="11">
                  <c:v>10543</c:v>
                </c:pt>
                <c:pt idx="12">
                  <c:v>10581</c:v>
                </c:pt>
                <c:pt idx="13">
                  <c:v>10771</c:v>
                </c:pt>
                <c:pt idx="14">
                  <c:v>10700</c:v>
                </c:pt>
                <c:pt idx="15">
                  <c:v>10880</c:v>
                </c:pt>
                <c:pt idx="16">
                  <c:v>11030</c:v>
                </c:pt>
                <c:pt idx="17">
                  <c:v>11289</c:v>
                </c:pt>
                <c:pt idx="18">
                  <c:v>12260</c:v>
                </c:pt>
                <c:pt idx="19">
                  <c:v>12260</c:v>
                </c:pt>
                <c:pt idx="20">
                  <c:v>12260</c:v>
                </c:pt>
                <c:pt idx="21">
                  <c:v>12260</c:v>
                </c:pt>
                <c:pt idx="22">
                  <c:v>12260</c:v>
                </c:pt>
                <c:pt idx="23">
                  <c:v>12260</c:v>
                </c:pt>
                <c:pt idx="24">
                  <c:v>12260</c:v>
                </c:pt>
                <c:pt idx="25">
                  <c:v>12260</c:v>
                </c:pt>
                <c:pt idx="26">
                  <c:v>12260</c:v>
                </c:pt>
                <c:pt idx="27">
                  <c:v>12260</c:v>
                </c:pt>
                <c:pt idx="28">
                  <c:v>12260</c:v>
                </c:pt>
                <c:pt idx="29">
                  <c:v>12260</c:v>
                </c:pt>
                <c:pt idx="30">
                  <c:v>12260</c:v>
                </c:pt>
                <c:pt idx="31">
                  <c:v>12260</c:v>
                </c:pt>
                <c:pt idx="32">
                  <c:v>12260</c:v>
                </c:pt>
                <c:pt idx="33">
                  <c:v>12260</c:v>
                </c:pt>
                <c:pt idx="34">
                  <c:v>12260</c:v>
                </c:pt>
                <c:pt idx="35">
                  <c:v>24789</c:v>
                </c:pt>
                <c:pt idx="36">
                  <c:v>24793</c:v>
                </c:pt>
                <c:pt idx="37">
                  <c:v>24729</c:v>
                </c:pt>
                <c:pt idx="38">
                  <c:v>24863</c:v>
                </c:pt>
                <c:pt idx="39">
                  <c:v>24833</c:v>
                </c:pt>
                <c:pt idx="40">
                  <c:v>24777</c:v>
                </c:pt>
                <c:pt idx="41">
                  <c:v>24856</c:v>
                </c:pt>
                <c:pt idx="42">
                  <c:v>24861</c:v>
                </c:pt>
                <c:pt idx="43">
                  <c:v>25102</c:v>
                </c:pt>
                <c:pt idx="44">
                  <c:v>25507</c:v>
                </c:pt>
              </c:numCache>
            </c:numRef>
          </c:val>
        </c:ser>
        <c:ser>
          <c:idx val="1"/>
          <c:order val="1"/>
          <c:tx>
            <c:strRef>
              <c:f>[ارز.xls]ماهانه!$E$2</c:f>
              <c:strCache>
                <c:ptCount val="1"/>
                <c:pt idx="0">
                  <c:v>نرخ دلار در بازار تهران</c:v>
                </c:pt>
              </c:strCache>
            </c:strRef>
          </c:tx>
          <c:spPr>
            <a:ln>
              <a:solidFill>
                <a:srgbClr val="FF0000"/>
              </a:solidFill>
            </a:ln>
          </c:spPr>
          <c:marker>
            <c:symbol val="none"/>
          </c:marker>
          <c:cat>
            <c:strRef>
              <c:f>[ارز.xls]ماهانه!$B$3:$B$47</c:f>
              <c:strCache>
                <c:ptCount val="45"/>
                <c:pt idx="0">
                  <c:v>مرداد 1389</c:v>
                </c:pt>
                <c:pt idx="1">
                  <c:v>شهریور 1389</c:v>
                </c:pt>
                <c:pt idx="2">
                  <c:v>مهر 1389</c:v>
                </c:pt>
                <c:pt idx="3">
                  <c:v>آبان 1389</c:v>
                </c:pt>
                <c:pt idx="4">
                  <c:v>آذر 1389</c:v>
                </c:pt>
                <c:pt idx="5">
                  <c:v>دی 1389</c:v>
                </c:pt>
                <c:pt idx="6">
                  <c:v>بهمن 1389</c:v>
                </c:pt>
                <c:pt idx="7">
                  <c:v>اسفند 1389</c:v>
                </c:pt>
                <c:pt idx="8">
                  <c:v>فروردین 1390</c:v>
                </c:pt>
                <c:pt idx="9">
                  <c:v>اردیبهشت 1390</c:v>
                </c:pt>
                <c:pt idx="10">
                  <c:v>خرداد 1390</c:v>
                </c:pt>
                <c:pt idx="11">
                  <c:v>تیر 1390</c:v>
                </c:pt>
                <c:pt idx="12">
                  <c:v>مرداد 1390</c:v>
                </c:pt>
                <c:pt idx="13">
                  <c:v>شهریور 1390</c:v>
                </c:pt>
                <c:pt idx="14">
                  <c:v>مهر 1390</c:v>
                </c:pt>
                <c:pt idx="15">
                  <c:v>آبان 1390</c:v>
                </c:pt>
                <c:pt idx="16">
                  <c:v>آذر 1390</c:v>
                </c:pt>
                <c:pt idx="17">
                  <c:v>دی 1390</c:v>
                </c:pt>
                <c:pt idx="18">
                  <c:v>بهمن 1390</c:v>
                </c:pt>
                <c:pt idx="19">
                  <c:v>اسفند 1390</c:v>
                </c:pt>
                <c:pt idx="20">
                  <c:v>فروردین 1391</c:v>
                </c:pt>
                <c:pt idx="21">
                  <c:v>اردیبهشت 1391</c:v>
                </c:pt>
                <c:pt idx="22">
                  <c:v>خرداد 1391</c:v>
                </c:pt>
                <c:pt idx="23">
                  <c:v>تیر 1391</c:v>
                </c:pt>
                <c:pt idx="24">
                  <c:v>مرداد 1391</c:v>
                </c:pt>
                <c:pt idx="25">
                  <c:v>شهریور 1391</c:v>
                </c:pt>
                <c:pt idx="26">
                  <c:v>مهر 1391</c:v>
                </c:pt>
                <c:pt idx="27">
                  <c:v>آبان 1391</c:v>
                </c:pt>
                <c:pt idx="28">
                  <c:v>آذر 1391</c:v>
                </c:pt>
                <c:pt idx="29">
                  <c:v>دی 1391</c:v>
                </c:pt>
                <c:pt idx="30">
                  <c:v>بهمن 1391</c:v>
                </c:pt>
                <c:pt idx="31">
                  <c:v>اسفند 1391</c:v>
                </c:pt>
                <c:pt idx="32">
                  <c:v>فروردین 1392</c:v>
                </c:pt>
                <c:pt idx="33">
                  <c:v>اردیبهشت 1392</c:v>
                </c:pt>
                <c:pt idx="34">
                  <c:v>خرداد 1392</c:v>
                </c:pt>
                <c:pt idx="35">
                  <c:v>تیر 1392</c:v>
                </c:pt>
                <c:pt idx="36">
                  <c:v>مرداد 1392</c:v>
                </c:pt>
                <c:pt idx="37">
                  <c:v>شهریور 1392</c:v>
                </c:pt>
                <c:pt idx="38">
                  <c:v>مهر 1392</c:v>
                </c:pt>
                <c:pt idx="39">
                  <c:v>آبان 1392</c:v>
                </c:pt>
                <c:pt idx="40">
                  <c:v>آذر 1392</c:v>
                </c:pt>
                <c:pt idx="41">
                  <c:v>دی 1392</c:v>
                </c:pt>
                <c:pt idx="42">
                  <c:v>بهمن 1392</c:v>
                </c:pt>
                <c:pt idx="43">
                  <c:v>اسفند 1392</c:v>
                </c:pt>
                <c:pt idx="44">
                  <c:v>فروردين 1393</c:v>
                </c:pt>
              </c:strCache>
            </c:strRef>
          </c:cat>
          <c:val>
            <c:numRef>
              <c:f>[ارز.xls]ماهانه!$E$3:$E$47</c:f>
              <c:numCache>
                <c:formatCode>#,##0</c:formatCode>
                <c:ptCount val="45"/>
                <c:pt idx="0">
                  <c:v>10590</c:v>
                </c:pt>
                <c:pt idx="1">
                  <c:v>10620</c:v>
                </c:pt>
                <c:pt idx="2">
                  <c:v>10820</c:v>
                </c:pt>
                <c:pt idx="3">
                  <c:v>10580</c:v>
                </c:pt>
                <c:pt idx="4">
                  <c:v>10700</c:v>
                </c:pt>
                <c:pt idx="5">
                  <c:v>10850</c:v>
                </c:pt>
                <c:pt idx="6">
                  <c:v>10960</c:v>
                </c:pt>
                <c:pt idx="7">
                  <c:v>11000</c:v>
                </c:pt>
                <c:pt idx="8">
                  <c:v>11200</c:v>
                </c:pt>
                <c:pt idx="9">
                  <c:v>11900</c:v>
                </c:pt>
                <c:pt idx="10">
                  <c:v>11950</c:v>
                </c:pt>
                <c:pt idx="11">
                  <c:v>11600</c:v>
                </c:pt>
                <c:pt idx="12">
                  <c:v>11850</c:v>
                </c:pt>
                <c:pt idx="13">
                  <c:v>12550</c:v>
                </c:pt>
                <c:pt idx="14">
                  <c:v>12580</c:v>
                </c:pt>
                <c:pt idx="15">
                  <c:v>13250</c:v>
                </c:pt>
                <c:pt idx="16">
                  <c:v>15300</c:v>
                </c:pt>
                <c:pt idx="17">
                  <c:v>18200</c:v>
                </c:pt>
                <c:pt idx="18">
                  <c:v>18970</c:v>
                </c:pt>
                <c:pt idx="19">
                  <c:v>18850</c:v>
                </c:pt>
                <c:pt idx="20">
                  <c:v>18250</c:v>
                </c:pt>
                <c:pt idx="21">
                  <c:v>16850</c:v>
                </c:pt>
                <c:pt idx="22">
                  <c:v>18000</c:v>
                </c:pt>
                <c:pt idx="23">
                  <c:v>19100</c:v>
                </c:pt>
                <c:pt idx="24">
                  <c:v>21300</c:v>
                </c:pt>
                <c:pt idx="25">
                  <c:v>24200</c:v>
                </c:pt>
                <c:pt idx="26">
                  <c:v>35400</c:v>
                </c:pt>
                <c:pt idx="27">
                  <c:v>27150</c:v>
                </c:pt>
                <c:pt idx="28">
                  <c:v>30850</c:v>
                </c:pt>
                <c:pt idx="29">
                  <c:v>33250</c:v>
                </c:pt>
                <c:pt idx="30">
                  <c:v>37000</c:v>
                </c:pt>
                <c:pt idx="31">
                  <c:v>34000</c:v>
                </c:pt>
                <c:pt idx="32">
                  <c:v>35550</c:v>
                </c:pt>
                <c:pt idx="33">
                  <c:v>35000</c:v>
                </c:pt>
                <c:pt idx="34">
                  <c:v>32800</c:v>
                </c:pt>
                <c:pt idx="35">
                  <c:v>31500</c:v>
                </c:pt>
                <c:pt idx="36">
                  <c:v>31050</c:v>
                </c:pt>
                <c:pt idx="37">
                  <c:v>29150</c:v>
                </c:pt>
                <c:pt idx="38">
                  <c:v>30000</c:v>
                </c:pt>
                <c:pt idx="39">
                  <c:v>30050</c:v>
                </c:pt>
                <c:pt idx="40">
                  <c:v>29400</c:v>
                </c:pt>
                <c:pt idx="41">
                  <c:v>28800</c:v>
                </c:pt>
                <c:pt idx="42">
                  <c:v>29500</c:v>
                </c:pt>
                <c:pt idx="43">
                  <c:v>30100</c:v>
                </c:pt>
                <c:pt idx="44">
                  <c:v>32100</c:v>
                </c:pt>
              </c:numCache>
            </c:numRef>
          </c:val>
        </c:ser>
        <c:marker val="1"/>
        <c:axId val="122641408"/>
        <c:axId val="122667776"/>
      </c:lineChart>
      <c:catAx>
        <c:axId val="122641408"/>
        <c:scaling>
          <c:orientation val="minMax"/>
        </c:scaling>
        <c:axPos val="b"/>
        <c:numFmt formatCode="General" sourceLinked="1"/>
        <c:majorTickMark val="none"/>
        <c:tickLblPos val="nextTo"/>
        <c:txPr>
          <a:bodyPr/>
          <a:lstStyle/>
          <a:p>
            <a:pPr>
              <a:defRPr>
                <a:cs typeface="B Nazanin" pitchFamily="2" charset="-78"/>
              </a:defRPr>
            </a:pPr>
            <a:endParaRPr lang="en-US"/>
          </a:p>
        </c:txPr>
        <c:crossAx val="122667776"/>
        <c:crosses val="autoZero"/>
        <c:auto val="1"/>
        <c:lblAlgn val="ctr"/>
        <c:lblOffset val="100"/>
      </c:catAx>
      <c:valAx>
        <c:axId val="122667776"/>
        <c:scaling>
          <c:orientation val="minMax"/>
          <c:max val="40000"/>
          <c:min val="5000"/>
        </c:scaling>
        <c:axPos val="l"/>
        <c:majorGridlines>
          <c:spPr>
            <a:ln w="6350">
              <a:solidFill>
                <a:schemeClr val="bg1">
                  <a:lumMod val="50000"/>
                </a:schemeClr>
              </a:solidFill>
              <a:prstDash val="sysDot"/>
            </a:ln>
          </c:spPr>
        </c:majorGridlines>
        <c:numFmt formatCode="[$-3010000]0" sourceLinked="0"/>
        <c:majorTickMark val="none"/>
        <c:tickLblPos val="nextTo"/>
        <c:spPr>
          <a:ln w="9525">
            <a:noFill/>
          </a:ln>
        </c:spPr>
        <c:txPr>
          <a:bodyPr/>
          <a:lstStyle/>
          <a:p>
            <a:pPr>
              <a:defRPr>
                <a:cs typeface="B Nazanin" pitchFamily="2" charset="-78"/>
              </a:defRPr>
            </a:pPr>
            <a:endParaRPr lang="en-US"/>
          </a:p>
        </c:txPr>
        <c:crossAx val="122641408"/>
        <c:crosses val="autoZero"/>
        <c:crossBetween val="between"/>
        <c:majorUnit val="5000"/>
        <c:minorUnit val="1000"/>
      </c:valAx>
    </c:plotArea>
    <c:legend>
      <c:legendPos val="b"/>
      <c:layout/>
      <c:txPr>
        <a:bodyPr/>
        <a:lstStyle/>
        <a:p>
          <a:pPr>
            <a:defRPr>
              <a:cs typeface="B Nazanin" pitchFamily="2" charset="-78"/>
            </a:defRPr>
          </a:pPr>
          <a:endParaRPr lang="en-US"/>
        </a:p>
      </c:txPr>
    </c:legend>
    <c:plotVisOnly val="1"/>
    <c:dispBlanksAs val="gap"/>
  </c:chart>
  <c:spPr>
    <a:solidFill>
      <a:schemeClr val="lt1"/>
    </a:solidFill>
    <a:ln w="9525" cap="flat" cmpd="sng" algn="ctr">
      <a:solidFill>
        <a:sysClr val="windowText" lastClr="000000"/>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Sheet4!$F$5</c:f>
              <c:strCache>
                <c:ptCount val="1"/>
                <c:pt idx="0">
                  <c:v>سال 1390 (میلیون دلار)</c:v>
                </c:pt>
              </c:strCache>
            </c:strRef>
          </c:tx>
          <c:spPr>
            <a:solidFill>
              <a:schemeClr val="accent5"/>
            </a:solidFill>
            <a:ln>
              <a:solidFill>
                <a:schemeClr val="accent5"/>
              </a:solidFill>
            </a:ln>
          </c:spPr>
          <c:cat>
            <c:strRef>
              <c:f>Sheet4!$H$6:$H$12</c:f>
              <c:strCache>
                <c:ptCount val="7"/>
                <c:pt idx="0">
                  <c:v>میعانات گازی</c:v>
                </c:pt>
                <c:pt idx="1">
                  <c:v>پتروشیمی</c:v>
                </c:pt>
                <c:pt idx="2">
                  <c:v>صنعت</c:v>
                </c:pt>
                <c:pt idx="3">
                  <c:v>فرش و صنایع دستی</c:v>
                </c:pt>
                <c:pt idx="4">
                  <c:v>کشاورزی</c:v>
                </c:pt>
                <c:pt idx="5">
                  <c:v>معدن</c:v>
                </c:pt>
                <c:pt idx="6">
                  <c:v>تجارت چمدانی</c:v>
                </c:pt>
              </c:strCache>
            </c:strRef>
          </c:cat>
          <c:val>
            <c:numRef>
              <c:f>Sheet4!$F$6:$F$12</c:f>
              <c:numCache>
                <c:formatCode>General</c:formatCode>
                <c:ptCount val="7"/>
                <c:pt idx="0">
                  <c:v>10156</c:v>
                </c:pt>
                <c:pt idx="1">
                  <c:v>15042</c:v>
                </c:pt>
                <c:pt idx="2">
                  <c:v>11971.4</c:v>
                </c:pt>
                <c:pt idx="3">
                  <c:v>622</c:v>
                </c:pt>
                <c:pt idx="4">
                  <c:v>3727</c:v>
                </c:pt>
                <c:pt idx="5">
                  <c:v>2456</c:v>
                </c:pt>
                <c:pt idx="6">
                  <c:v>63.6</c:v>
                </c:pt>
              </c:numCache>
            </c:numRef>
          </c:val>
        </c:ser>
        <c:ser>
          <c:idx val="1"/>
          <c:order val="1"/>
          <c:tx>
            <c:strRef>
              <c:f>Sheet4!$G$5</c:f>
              <c:strCache>
                <c:ptCount val="1"/>
                <c:pt idx="0">
                  <c:v>سال 1391 (میلیون دلار)</c:v>
                </c:pt>
              </c:strCache>
            </c:strRef>
          </c:tx>
          <c:spPr>
            <a:solidFill>
              <a:srgbClr val="FF0000"/>
            </a:solidFill>
            <a:ln>
              <a:solidFill>
                <a:srgbClr val="FF0000"/>
              </a:solidFill>
            </a:ln>
          </c:spPr>
          <c:cat>
            <c:strRef>
              <c:f>Sheet4!$H$6:$H$12</c:f>
              <c:strCache>
                <c:ptCount val="7"/>
                <c:pt idx="0">
                  <c:v>میعانات گازی</c:v>
                </c:pt>
                <c:pt idx="1">
                  <c:v>پتروشیمی</c:v>
                </c:pt>
                <c:pt idx="2">
                  <c:v>صنعت</c:v>
                </c:pt>
                <c:pt idx="3">
                  <c:v>فرش و صنایع دستی</c:v>
                </c:pt>
                <c:pt idx="4">
                  <c:v>کشاورزی</c:v>
                </c:pt>
                <c:pt idx="5">
                  <c:v>معدن</c:v>
                </c:pt>
                <c:pt idx="6">
                  <c:v>تجارت چمدانی</c:v>
                </c:pt>
              </c:strCache>
            </c:strRef>
          </c:cat>
          <c:val>
            <c:numRef>
              <c:f>Sheet4!$G$6:$G$12</c:f>
              <c:numCache>
                <c:formatCode>General</c:formatCode>
                <c:ptCount val="7"/>
                <c:pt idx="0">
                  <c:v>8881</c:v>
                </c:pt>
                <c:pt idx="1">
                  <c:v>10072</c:v>
                </c:pt>
                <c:pt idx="2">
                  <c:v>14813</c:v>
                </c:pt>
                <c:pt idx="3">
                  <c:v>475</c:v>
                </c:pt>
                <c:pt idx="4">
                  <c:v>4241</c:v>
                </c:pt>
                <c:pt idx="5">
                  <c:v>2853</c:v>
                </c:pt>
                <c:pt idx="6">
                  <c:v>80</c:v>
                </c:pt>
              </c:numCache>
            </c:numRef>
          </c:val>
        </c:ser>
        <c:gapWidth val="75"/>
        <c:overlap val="-25"/>
        <c:axId val="113290240"/>
        <c:axId val="113324800"/>
      </c:barChart>
      <c:catAx>
        <c:axId val="113290240"/>
        <c:scaling>
          <c:orientation val="minMax"/>
        </c:scaling>
        <c:axPos val="b"/>
        <c:numFmt formatCode="General" sourceLinked="1"/>
        <c:majorTickMark val="none"/>
        <c:tickLblPos val="nextTo"/>
        <c:crossAx val="113324800"/>
        <c:crosses val="autoZero"/>
        <c:auto val="1"/>
        <c:lblAlgn val="ctr"/>
        <c:lblOffset val="100"/>
      </c:catAx>
      <c:valAx>
        <c:axId val="113324800"/>
        <c:scaling>
          <c:orientation val="minMax"/>
        </c:scaling>
        <c:axPos val="l"/>
        <c:majorGridlines>
          <c:spPr>
            <a:ln w="6350">
              <a:prstDash val="sysDot"/>
            </a:ln>
          </c:spPr>
        </c:majorGridlines>
        <c:numFmt formatCode="General" sourceLinked="1"/>
        <c:majorTickMark val="none"/>
        <c:tickLblPos val="nextTo"/>
        <c:spPr>
          <a:ln w="9525">
            <a:noFill/>
          </a:ln>
        </c:spPr>
        <c:txPr>
          <a:bodyPr/>
          <a:lstStyle/>
          <a:p>
            <a:pPr>
              <a:defRPr>
                <a:cs typeface="B Zar" pitchFamily="2" charset="-78"/>
              </a:defRPr>
            </a:pPr>
            <a:endParaRPr lang="en-US"/>
          </a:p>
        </c:txPr>
        <c:crossAx val="113290240"/>
        <c:crosses val="autoZero"/>
        <c:crossBetween val="between"/>
      </c:valAx>
    </c:plotArea>
    <c:legend>
      <c:legendPos val="b"/>
      <c:layout/>
    </c:legend>
    <c:plotVisOnly val="1"/>
    <c:dispBlanksAs val="gap"/>
  </c:chart>
  <c:spPr>
    <a:solidFill>
      <a:sysClr val="window" lastClr="FFFFFF"/>
    </a:solidFill>
    <a:ln w="25400" cap="flat" cmpd="sng" algn="ctr">
      <a:solidFill>
        <a:sysClr val="windowText" lastClr="000000"/>
      </a:solidFill>
      <a:prstDash val="solid"/>
    </a:ln>
    <a:effectLst/>
  </c:spPr>
  <c:txPr>
    <a:bodyPr/>
    <a:lstStyle/>
    <a:p>
      <a:pPr>
        <a:defRPr>
          <a:solidFill>
            <a:sysClr val="windowText" lastClr="000000"/>
          </a:solidFill>
          <a:latin typeface="+mn-lt"/>
          <a:ea typeface="+mn-ea"/>
          <a:cs typeface="B Zar" pitchFamily="2" charset="-78"/>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b="1" i="0" u="none" strike="noStrike" baseline="0">
                <a:solidFill>
                  <a:srgbClr val="000000"/>
                </a:solidFill>
                <a:latin typeface="B Nazanin"/>
                <a:ea typeface="B Nazanin"/>
                <a:cs typeface="B Nazanin"/>
              </a:defRPr>
            </a:pPr>
            <a:r>
              <a:rPr lang="fa-IR"/>
              <a:t>شاخص کل بورس اوراق بهادار تهران</a:t>
            </a:r>
          </a:p>
        </c:rich>
      </c:tx>
      <c:layout/>
    </c:title>
    <c:plotArea>
      <c:layout>
        <c:manualLayout>
          <c:layoutTarget val="inner"/>
          <c:xMode val="edge"/>
          <c:yMode val="edge"/>
          <c:x val="0.14255794385061224"/>
          <c:y val="0.30670974364414388"/>
          <c:w val="0.82599749819325352"/>
          <c:h val="0.32587910262190289"/>
        </c:manualLayout>
      </c:layout>
      <c:lineChart>
        <c:grouping val="standard"/>
        <c:ser>
          <c:idx val="0"/>
          <c:order val="0"/>
          <c:tx>
            <c:strRef>
              <c:f>ماهانه!$C$2</c:f>
              <c:strCache>
                <c:ptCount val="1"/>
                <c:pt idx="0">
                  <c:v>شاخص کل در پایان ماه</c:v>
                </c:pt>
              </c:strCache>
            </c:strRef>
          </c:tx>
          <c:spPr>
            <a:ln>
              <a:solidFill>
                <a:srgbClr val="FF0000"/>
              </a:solidFill>
            </a:ln>
          </c:spPr>
          <c:marker>
            <c:symbol val="none"/>
          </c:marker>
          <c:cat>
            <c:strRef>
              <c:f>ماهانه!$B$30:$B$150</c:f>
              <c:strCache>
                <c:ptCount val="121"/>
                <c:pt idx="0">
                  <c:v>فروردین 1383</c:v>
                </c:pt>
                <c:pt idx="1">
                  <c:v>اردیبهشت 1383</c:v>
                </c:pt>
                <c:pt idx="2">
                  <c:v>خرداد 1383</c:v>
                </c:pt>
                <c:pt idx="3">
                  <c:v>تیر 1383</c:v>
                </c:pt>
                <c:pt idx="4">
                  <c:v>مرداد 1383</c:v>
                </c:pt>
                <c:pt idx="5">
                  <c:v>شهریور 1383</c:v>
                </c:pt>
                <c:pt idx="6">
                  <c:v>مهر 1383</c:v>
                </c:pt>
                <c:pt idx="7">
                  <c:v>آبان 1383</c:v>
                </c:pt>
                <c:pt idx="8">
                  <c:v>آذر 1383</c:v>
                </c:pt>
                <c:pt idx="9">
                  <c:v>دی 1383</c:v>
                </c:pt>
                <c:pt idx="10">
                  <c:v>بهمن 1383</c:v>
                </c:pt>
                <c:pt idx="11">
                  <c:v>اسفند 1383</c:v>
                </c:pt>
                <c:pt idx="12">
                  <c:v>فروردین 1384</c:v>
                </c:pt>
                <c:pt idx="13">
                  <c:v>اردیبهشت 1384</c:v>
                </c:pt>
                <c:pt idx="14">
                  <c:v>خرداد 1384</c:v>
                </c:pt>
                <c:pt idx="15">
                  <c:v>تیر 1384</c:v>
                </c:pt>
                <c:pt idx="16">
                  <c:v>مرداد 1384</c:v>
                </c:pt>
                <c:pt idx="17">
                  <c:v>شهریور 1384</c:v>
                </c:pt>
                <c:pt idx="18">
                  <c:v>مهر 1384</c:v>
                </c:pt>
                <c:pt idx="19">
                  <c:v>آبان 1384</c:v>
                </c:pt>
                <c:pt idx="20">
                  <c:v>آذر 1384</c:v>
                </c:pt>
                <c:pt idx="21">
                  <c:v>دی 1384</c:v>
                </c:pt>
                <c:pt idx="22">
                  <c:v>بهمن 1384</c:v>
                </c:pt>
                <c:pt idx="23">
                  <c:v>اسفند 1384</c:v>
                </c:pt>
                <c:pt idx="24">
                  <c:v>فروردین 1385</c:v>
                </c:pt>
                <c:pt idx="25">
                  <c:v>اردیبهشت 1385</c:v>
                </c:pt>
                <c:pt idx="26">
                  <c:v>خرداد 1385</c:v>
                </c:pt>
                <c:pt idx="27">
                  <c:v>تیر 1385</c:v>
                </c:pt>
                <c:pt idx="28">
                  <c:v>مرداد 1385</c:v>
                </c:pt>
                <c:pt idx="29">
                  <c:v>شهریور 1385</c:v>
                </c:pt>
                <c:pt idx="30">
                  <c:v>مهر 1385</c:v>
                </c:pt>
                <c:pt idx="31">
                  <c:v>آبان 1385</c:v>
                </c:pt>
                <c:pt idx="32">
                  <c:v>آذر 1385</c:v>
                </c:pt>
                <c:pt idx="33">
                  <c:v>دی 1385</c:v>
                </c:pt>
                <c:pt idx="34">
                  <c:v>بهمن 1385</c:v>
                </c:pt>
                <c:pt idx="35">
                  <c:v>اسفند 1385</c:v>
                </c:pt>
                <c:pt idx="36">
                  <c:v>فروردین 1386</c:v>
                </c:pt>
                <c:pt idx="37">
                  <c:v>اردیبهشت 1386</c:v>
                </c:pt>
                <c:pt idx="38">
                  <c:v>خرداد 1386</c:v>
                </c:pt>
                <c:pt idx="39">
                  <c:v>تیر 1386</c:v>
                </c:pt>
                <c:pt idx="40">
                  <c:v>مرداد 1386</c:v>
                </c:pt>
                <c:pt idx="41">
                  <c:v>شهریور 1386</c:v>
                </c:pt>
                <c:pt idx="42">
                  <c:v>مهر 1386</c:v>
                </c:pt>
                <c:pt idx="43">
                  <c:v>آبان 1386</c:v>
                </c:pt>
                <c:pt idx="44">
                  <c:v>آذر 1386</c:v>
                </c:pt>
                <c:pt idx="45">
                  <c:v>دی 1386</c:v>
                </c:pt>
                <c:pt idx="46">
                  <c:v>بهمن 1386</c:v>
                </c:pt>
                <c:pt idx="47">
                  <c:v>اسفند 1386</c:v>
                </c:pt>
                <c:pt idx="48">
                  <c:v>فروردین 1387</c:v>
                </c:pt>
                <c:pt idx="49">
                  <c:v>اردیبهشت 1387</c:v>
                </c:pt>
                <c:pt idx="50">
                  <c:v>خرداد 1387</c:v>
                </c:pt>
                <c:pt idx="51">
                  <c:v>تیر 1387</c:v>
                </c:pt>
                <c:pt idx="52">
                  <c:v>مرداد 1387</c:v>
                </c:pt>
                <c:pt idx="53">
                  <c:v>شهریور 1387</c:v>
                </c:pt>
                <c:pt idx="54">
                  <c:v>مهر 1387</c:v>
                </c:pt>
                <c:pt idx="55">
                  <c:v>آبان 1387</c:v>
                </c:pt>
                <c:pt idx="56">
                  <c:v>آذر 1387</c:v>
                </c:pt>
                <c:pt idx="57">
                  <c:v>دی 1387</c:v>
                </c:pt>
                <c:pt idx="58">
                  <c:v>بهمن 1387</c:v>
                </c:pt>
                <c:pt idx="59">
                  <c:v>اسفند 1387</c:v>
                </c:pt>
                <c:pt idx="60">
                  <c:v>فروردین 1388</c:v>
                </c:pt>
                <c:pt idx="61">
                  <c:v>اردیبهشت 1388</c:v>
                </c:pt>
                <c:pt idx="62">
                  <c:v>خرداد 1388</c:v>
                </c:pt>
                <c:pt idx="63">
                  <c:v>تیر 1388</c:v>
                </c:pt>
                <c:pt idx="64">
                  <c:v>مرداد 1388</c:v>
                </c:pt>
                <c:pt idx="65">
                  <c:v>شهریور 1388</c:v>
                </c:pt>
                <c:pt idx="66">
                  <c:v>مهر 1388</c:v>
                </c:pt>
                <c:pt idx="67">
                  <c:v>آبان 1388</c:v>
                </c:pt>
                <c:pt idx="68">
                  <c:v>آذر 1388</c:v>
                </c:pt>
                <c:pt idx="69">
                  <c:v>دی 1388</c:v>
                </c:pt>
                <c:pt idx="70">
                  <c:v>بهمن 1388</c:v>
                </c:pt>
                <c:pt idx="71">
                  <c:v>اسفند 1388</c:v>
                </c:pt>
                <c:pt idx="72">
                  <c:v>فروردین 1389</c:v>
                </c:pt>
                <c:pt idx="73">
                  <c:v>اردیبهشت 1389</c:v>
                </c:pt>
                <c:pt idx="74">
                  <c:v>خرداد 1389</c:v>
                </c:pt>
                <c:pt idx="75">
                  <c:v>تیر 1389</c:v>
                </c:pt>
                <c:pt idx="76">
                  <c:v>مرداد 1389</c:v>
                </c:pt>
                <c:pt idx="77">
                  <c:v>شهریور 1389</c:v>
                </c:pt>
                <c:pt idx="78">
                  <c:v>مهر 1389</c:v>
                </c:pt>
                <c:pt idx="79">
                  <c:v>آبان 1389</c:v>
                </c:pt>
                <c:pt idx="80">
                  <c:v>آذر 1389</c:v>
                </c:pt>
                <c:pt idx="81">
                  <c:v>دی 1389</c:v>
                </c:pt>
                <c:pt idx="82">
                  <c:v>بهمن 1389</c:v>
                </c:pt>
                <c:pt idx="83">
                  <c:v>اسفند 1389</c:v>
                </c:pt>
                <c:pt idx="84">
                  <c:v>فروردین 1390</c:v>
                </c:pt>
                <c:pt idx="85">
                  <c:v>اردیبهشت 1390</c:v>
                </c:pt>
                <c:pt idx="86">
                  <c:v>خرداد 1390</c:v>
                </c:pt>
                <c:pt idx="87">
                  <c:v>تیر 1390</c:v>
                </c:pt>
                <c:pt idx="88">
                  <c:v>مرداد 1390</c:v>
                </c:pt>
                <c:pt idx="89">
                  <c:v>شهریور 1390</c:v>
                </c:pt>
                <c:pt idx="90">
                  <c:v>مهر 1390</c:v>
                </c:pt>
                <c:pt idx="91">
                  <c:v>آبان 1390</c:v>
                </c:pt>
                <c:pt idx="92">
                  <c:v>آذر 1390</c:v>
                </c:pt>
                <c:pt idx="93">
                  <c:v>دی 1390</c:v>
                </c:pt>
                <c:pt idx="94">
                  <c:v>بهمن 1390</c:v>
                </c:pt>
                <c:pt idx="95">
                  <c:v>اسفند 1390</c:v>
                </c:pt>
                <c:pt idx="96">
                  <c:v>فروردین 1391</c:v>
                </c:pt>
                <c:pt idx="97">
                  <c:v>اردیبهشت 1391</c:v>
                </c:pt>
                <c:pt idx="98">
                  <c:v>خرداد 1391</c:v>
                </c:pt>
                <c:pt idx="99">
                  <c:v>تیر 1391</c:v>
                </c:pt>
                <c:pt idx="100">
                  <c:v>مرداد 1391</c:v>
                </c:pt>
                <c:pt idx="101">
                  <c:v>شهریور 1391</c:v>
                </c:pt>
                <c:pt idx="102">
                  <c:v>مهر 1391</c:v>
                </c:pt>
                <c:pt idx="103">
                  <c:v>آبان 1391</c:v>
                </c:pt>
                <c:pt idx="104">
                  <c:v>آذر 1391</c:v>
                </c:pt>
                <c:pt idx="105">
                  <c:v>دی 1391</c:v>
                </c:pt>
                <c:pt idx="106">
                  <c:v>بهمن 1391</c:v>
                </c:pt>
                <c:pt idx="107">
                  <c:v>اسفند 1391</c:v>
                </c:pt>
                <c:pt idx="108">
                  <c:v>فروردین 1392</c:v>
                </c:pt>
                <c:pt idx="109">
                  <c:v>اردیبهشت 1392</c:v>
                </c:pt>
                <c:pt idx="110">
                  <c:v>خرداد 1392</c:v>
                </c:pt>
                <c:pt idx="111">
                  <c:v>تیر 1392</c:v>
                </c:pt>
                <c:pt idx="112">
                  <c:v>مرداد 1392</c:v>
                </c:pt>
                <c:pt idx="113">
                  <c:v>شهریور 1392</c:v>
                </c:pt>
                <c:pt idx="114">
                  <c:v>مهر 1392</c:v>
                </c:pt>
                <c:pt idx="115">
                  <c:v>آبان 1392</c:v>
                </c:pt>
                <c:pt idx="116">
                  <c:v>آذر 1392</c:v>
                </c:pt>
                <c:pt idx="117">
                  <c:v>دی 1392</c:v>
                </c:pt>
                <c:pt idx="118">
                  <c:v>بهمن 1392</c:v>
                </c:pt>
                <c:pt idx="119">
                  <c:v>اسفند 1392</c:v>
                </c:pt>
                <c:pt idx="120">
                  <c:v>فروردين 1393</c:v>
                </c:pt>
              </c:strCache>
            </c:strRef>
          </c:cat>
          <c:val>
            <c:numRef>
              <c:f>ماهانه!$C$30:$C$150</c:f>
              <c:numCache>
                <c:formatCode>#,##0_);\(#,##0\)</c:formatCode>
                <c:ptCount val="121"/>
                <c:pt idx="0">
                  <c:v>11753.75</c:v>
                </c:pt>
                <c:pt idx="1">
                  <c:v>11504.77</c:v>
                </c:pt>
                <c:pt idx="2">
                  <c:v>12063.5</c:v>
                </c:pt>
                <c:pt idx="3">
                  <c:v>13200.11</c:v>
                </c:pt>
                <c:pt idx="4">
                  <c:v>12993.22</c:v>
                </c:pt>
                <c:pt idx="5">
                  <c:v>13596.37</c:v>
                </c:pt>
                <c:pt idx="6">
                  <c:v>13198.15</c:v>
                </c:pt>
                <c:pt idx="7">
                  <c:v>13617.59</c:v>
                </c:pt>
                <c:pt idx="8">
                  <c:v>13571.8</c:v>
                </c:pt>
                <c:pt idx="9">
                  <c:v>13168.36</c:v>
                </c:pt>
                <c:pt idx="10">
                  <c:v>12648.99</c:v>
                </c:pt>
                <c:pt idx="11">
                  <c:v>12113.01</c:v>
                </c:pt>
                <c:pt idx="12">
                  <c:v>12701.78</c:v>
                </c:pt>
                <c:pt idx="13">
                  <c:v>12605.07</c:v>
                </c:pt>
                <c:pt idx="14">
                  <c:v>12423.86</c:v>
                </c:pt>
                <c:pt idx="15">
                  <c:v>11731.81</c:v>
                </c:pt>
                <c:pt idx="16">
                  <c:v>10752.47</c:v>
                </c:pt>
                <c:pt idx="17">
                  <c:v>10411.450000000001</c:v>
                </c:pt>
                <c:pt idx="18">
                  <c:v>10031.879999999999</c:v>
                </c:pt>
                <c:pt idx="19">
                  <c:v>9788.67</c:v>
                </c:pt>
                <c:pt idx="20">
                  <c:v>10304.200000000001</c:v>
                </c:pt>
                <c:pt idx="21">
                  <c:v>10107.64</c:v>
                </c:pt>
                <c:pt idx="22">
                  <c:v>9868.34</c:v>
                </c:pt>
                <c:pt idx="23">
                  <c:v>9459.36</c:v>
                </c:pt>
                <c:pt idx="24">
                  <c:v>9515.0499999999993</c:v>
                </c:pt>
                <c:pt idx="25">
                  <c:v>9522.0300000000007</c:v>
                </c:pt>
                <c:pt idx="26">
                  <c:v>9576.89</c:v>
                </c:pt>
                <c:pt idx="27">
                  <c:v>9531.74</c:v>
                </c:pt>
                <c:pt idx="28">
                  <c:v>9226.2800000000007</c:v>
                </c:pt>
                <c:pt idx="29">
                  <c:v>9501.31</c:v>
                </c:pt>
                <c:pt idx="30">
                  <c:v>9588.94</c:v>
                </c:pt>
                <c:pt idx="31">
                  <c:v>9672.5300000000007</c:v>
                </c:pt>
                <c:pt idx="32">
                  <c:v>10078.43</c:v>
                </c:pt>
                <c:pt idx="33">
                  <c:v>10012.41</c:v>
                </c:pt>
                <c:pt idx="34">
                  <c:v>9940.27</c:v>
                </c:pt>
                <c:pt idx="35">
                  <c:v>9821.01</c:v>
                </c:pt>
                <c:pt idx="36">
                  <c:v>9747.2999999999993</c:v>
                </c:pt>
                <c:pt idx="37">
                  <c:v>9454.49</c:v>
                </c:pt>
                <c:pt idx="38">
                  <c:v>9290.69</c:v>
                </c:pt>
                <c:pt idx="39">
                  <c:v>9103</c:v>
                </c:pt>
                <c:pt idx="40">
                  <c:v>9502</c:v>
                </c:pt>
                <c:pt idx="41">
                  <c:v>10149</c:v>
                </c:pt>
                <c:pt idx="42">
                  <c:v>10370</c:v>
                </c:pt>
                <c:pt idx="43">
                  <c:v>9958</c:v>
                </c:pt>
                <c:pt idx="44">
                  <c:v>9700</c:v>
                </c:pt>
                <c:pt idx="45">
                  <c:v>10232</c:v>
                </c:pt>
                <c:pt idx="46">
                  <c:v>10028</c:v>
                </c:pt>
                <c:pt idx="47">
                  <c:v>10081</c:v>
                </c:pt>
                <c:pt idx="48">
                  <c:v>10152</c:v>
                </c:pt>
                <c:pt idx="49">
                  <c:v>10380</c:v>
                </c:pt>
                <c:pt idx="50">
                  <c:v>11568</c:v>
                </c:pt>
                <c:pt idx="51">
                  <c:v>12669</c:v>
                </c:pt>
                <c:pt idx="52">
                  <c:v>12215</c:v>
                </c:pt>
                <c:pt idx="53">
                  <c:v>11763</c:v>
                </c:pt>
                <c:pt idx="54">
                  <c:v>10931</c:v>
                </c:pt>
                <c:pt idx="55">
                  <c:v>9895</c:v>
                </c:pt>
                <c:pt idx="56">
                  <c:v>8857</c:v>
                </c:pt>
                <c:pt idx="57">
                  <c:v>8467.4</c:v>
                </c:pt>
                <c:pt idx="58">
                  <c:v>8376.6</c:v>
                </c:pt>
                <c:pt idx="59">
                  <c:v>7966.5</c:v>
                </c:pt>
                <c:pt idx="60">
                  <c:v>8431.2000000000007</c:v>
                </c:pt>
                <c:pt idx="61">
                  <c:v>9000.7999999999993</c:v>
                </c:pt>
                <c:pt idx="62">
                  <c:v>9258.4</c:v>
                </c:pt>
                <c:pt idx="63">
                  <c:v>9522.2000000000007</c:v>
                </c:pt>
                <c:pt idx="64">
                  <c:v>10555.4</c:v>
                </c:pt>
                <c:pt idx="65">
                  <c:v>11479.8</c:v>
                </c:pt>
                <c:pt idx="66">
                  <c:v>12176.3</c:v>
                </c:pt>
                <c:pt idx="67">
                  <c:v>12086.7</c:v>
                </c:pt>
                <c:pt idx="68">
                  <c:v>11274.9</c:v>
                </c:pt>
                <c:pt idx="69">
                  <c:v>11569.2</c:v>
                </c:pt>
                <c:pt idx="70">
                  <c:v>11774.2</c:v>
                </c:pt>
                <c:pt idx="71">
                  <c:v>12536.7</c:v>
                </c:pt>
                <c:pt idx="72">
                  <c:v>14185.7</c:v>
                </c:pt>
                <c:pt idx="73">
                  <c:v>14155.6</c:v>
                </c:pt>
                <c:pt idx="74">
                  <c:v>14257</c:v>
                </c:pt>
                <c:pt idx="75">
                  <c:v>15360.7</c:v>
                </c:pt>
                <c:pt idx="76">
                  <c:v>16957.599999999999</c:v>
                </c:pt>
                <c:pt idx="77">
                  <c:v>18548.599999999999</c:v>
                </c:pt>
                <c:pt idx="78">
                  <c:v>18229.5</c:v>
                </c:pt>
                <c:pt idx="79">
                  <c:v>18133.7</c:v>
                </c:pt>
                <c:pt idx="80">
                  <c:v>18353.099999999999</c:v>
                </c:pt>
                <c:pt idx="81">
                  <c:v>20206.599999999999</c:v>
                </c:pt>
                <c:pt idx="82">
                  <c:v>22090.3</c:v>
                </c:pt>
                <c:pt idx="83">
                  <c:v>23294.9</c:v>
                </c:pt>
                <c:pt idx="84">
                  <c:v>26481.5</c:v>
                </c:pt>
                <c:pt idx="85">
                  <c:v>26155.599999999999</c:v>
                </c:pt>
                <c:pt idx="86">
                  <c:v>25181.599999999999</c:v>
                </c:pt>
                <c:pt idx="87">
                  <c:v>24602</c:v>
                </c:pt>
                <c:pt idx="88">
                  <c:v>25217</c:v>
                </c:pt>
                <c:pt idx="89">
                  <c:v>26962.2</c:v>
                </c:pt>
                <c:pt idx="90">
                  <c:v>26150.799999999999</c:v>
                </c:pt>
                <c:pt idx="91">
                  <c:v>25207.200000000001</c:v>
                </c:pt>
                <c:pt idx="92">
                  <c:v>24494</c:v>
                </c:pt>
                <c:pt idx="93">
                  <c:v>25811.200000000001</c:v>
                </c:pt>
                <c:pt idx="94">
                  <c:v>24878.3</c:v>
                </c:pt>
                <c:pt idx="95">
                  <c:v>25905.599999999999</c:v>
                </c:pt>
                <c:pt idx="96">
                  <c:v>27259.9</c:v>
                </c:pt>
                <c:pt idx="97">
                  <c:v>26667.7</c:v>
                </c:pt>
                <c:pt idx="98">
                  <c:v>26165.9</c:v>
                </c:pt>
                <c:pt idx="99">
                  <c:v>25021.200000000001</c:v>
                </c:pt>
                <c:pt idx="100">
                  <c:v>24279.1</c:v>
                </c:pt>
                <c:pt idx="101">
                  <c:v>26514.5</c:v>
                </c:pt>
                <c:pt idx="102">
                  <c:v>30211</c:v>
                </c:pt>
                <c:pt idx="103">
                  <c:v>31141</c:v>
                </c:pt>
                <c:pt idx="104">
                  <c:v>35760</c:v>
                </c:pt>
                <c:pt idx="105">
                  <c:v>37899</c:v>
                </c:pt>
                <c:pt idx="106">
                  <c:v>38739</c:v>
                </c:pt>
                <c:pt idx="107">
                  <c:v>38041</c:v>
                </c:pt>
                <c:pt idx="108">
                  <c:v>40551</c:v>
                </c:pt>
                <c:pt idx="109">
                  <c:v>42856</c:v>
                </c:pt>
                <c:pt idx="110">
                  <c:v>48917</c:v>
                </c:pt>
                <c:pt idx="111">
                  <c:v>55326</c:v>
                </c:pt>
                <c:pt idx="112">
                  <c:v>59282</c:v>
                </c:pt>
                <c:pt idx="113">
                  <c:v>61707</c:v>
                </c:pt>
                <c:pt idx="114">
                  <c:v>72998</c:v>
                </c:pt>
                <c:pt idx="115">
                  <c:v>78424</c:v>
                </c:pt>
                <c:pt idx="116">
                  <c:v>87726</c:v>
                </c:pt>
                <c:pt idx="117">
                  <c:v>83641.5</c:v>
                </c:pt>
                <c:pt idx="118">
                  <c:v>80986.5</c:v>
                </c:pt>
                <c:pt idx="119">
                  <c:v>79015.399999999994</c:v>
                </c:pt>
                <c:pt idx="120" formatCode="#,##0">
                  <c:v>74160</c:v>
                </c:pt>
              </c:numCache>
            </c:numRef>
          </c:val>
        </c:ser>
        <c:marker val="1"/>
        <c:axId val="122677888"/>
        <c:axId val="124867712"/>
      </c:lineChart>
      <c:dateAx>
        <c:axId val="122677888"/>
        <c:scaling>
          <c:orientation val="minMax"/>
        </c:scaling>
        <c:axPos val="b"/>
        <c:numFmt formatCode="General" sourceLinked="0"/>
        <c:majorTickMark val="none"/>
        <c:tickLblPos val="nextTo"/>
        <c:txPr>
          <a:bodyPr rot="-5400000" vert="horz"/>
          <a:lstStyle/>
          <a:p>
            <a:pPr>
              <a:defRPr sz="1200" b="0" i="0" u="none" strike="noStrike" baseline="0">
                <a:solidFill>
                  <a:srgbClr val="000000"/>
                </a:solidFill>
                <a:latin typeface="Calibri"/>
                <a:ea typeface="Calibri"/>
                <a:cs typeface="B Nazanin" panose="00000400000000000000" pitchFamily="2" charset="-78"/>
              </a:defRPr>
            </a:pPr>
            <a:endParaRPr lang="en-US"/>
          </a:p>
        </c:txPr>
        <c:crossAx val="124867712"/>
        <c:crosses val="autoZero"/>
        <c:lblOffset val="100"/>
        <c:baseTimeUnit val="days"/>
        <c:majorUnit val="6"/>
        <c:majorTimeUnit val="days"/>
        <c:minorUnit val="1"/>
        <c:minorTimeUnit val="days"/>
      </c:dateAx>
      <c:valAx>
        <c:axId val="124867712"/>
        <c:scaling>
          <c:orientation val="minMax"/>
        </c:scaling>
        <c:axPos val="l"/>
        <c:majorGridlines>
          <c:spPr>
            <a:ln w="6350">
              <a:prstDash val="sysDot"/>
            </a:ln>
          </c:spPr>
        </c:majorGridlines>
        <c:numFmt formatCode="[$-3010000]0" sourceLinked="0"/>
        <c:majorTickMark val="none"/>
        <c:tickLblPos val="nextTo"/>
        <c:spPr>
          <a:ln w="9525">
            <a:noFill/>
          </a:ln>
        </c:spPr>
        <c:txPr>
          <a:bodyPr rot="0" vert="horz"/>
          <a:lstStyle/>
          <a:p>
            <a:pPr>
              <a:defRPr sz="1200" b="0" i="0" u="none" strike="noStrike" baseline="0">
                <a:solidFill>
                  <a:srgbClr val="000000"/>
                </a:solidFill>
                <a:latin typeface="Calibri"/>
                <a:ea typeface="Calibri"/>
                <a:cs typeface="Calibri"/>
              </a:defRPr>
            </a:pPr>
            <a:endParaRPr lang="en-US"/>
          </a:p>
        </c:txPr>
        <c:crossAx val="122677888"/>
        <c:crosses val="autoZero"/>
        <c:crossBetween val="between"/>
      </c:valAx>
    </c:plotArea>
    <c:legend>
      <c:legendPos val="b"/>
      <c:layout/>
      <c:txPr>
        <a:bodyPr/>
        <a:lstStyle/>
        <a:p>
          <a:pPr>
            <a:defRPr sz="1285" b="0" i="0" u="none" strike="noStrike" baseline="0">
              <a:solidFill>
                <a:srgbClr val="000000"/>
              </a:solidFill>
              <a:latin typeface="Calibri"/>
              <a:ea typeface="Calibri"/>
              <a:cs typeface="B Zar" pitchFamily="2" charset="-78"/>
            </a:defRPr>
          </a:pPr>
          <a:endParaRPr lang="en-US"/>
        </a:p>
      </c:txPr>
    </c:legend>
    <c:plotVisOnly val="1"/>
    <c:dispBlanksAs val="gap"/>
  </c:chart>
  <c:spPr>
    <a:solidFill>
      <a:schemeClr val="lt1"/>
    </a:solidFill>
    <a:ln w="9525" cap="flat" cmpd="sng" algn="ctr">
      <a:solidFill>
        <a:sysClr val="windowText" lastClr="000000"/>
      </a:solidFill>
      <a:prstDash val="solid"/>
    </a:ln>
    <a:effectLst/>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b="1" i="0" u="none" strike="noStrike" baseline="0">
                <a:solidFill>
                  <a:srgbClr val="000000"/>
                </a:solidFill>
                <a:latin typeface="B Nazanin"/>
                <a:ea typeface="B Nazanin"/>
                <a:cs typeface="B Nazanin"/>
              </a:defRPr>
            </a:pPr>
            <a:r>
              <a:rPr lang="fa-IR"/>
              <a:t>شاخص تعدیل‌شدۀ بورس اوراق بهادار تهران</a:t>
            </a:r>
          </a:p>
        </c:rich>
      </c:tx>
      <c:layout/>
    </c:title>
    <c:plotArea>
      <c:layout>
        <c:manualLayout>
          <c:layoutTarget val="inner"/>
          <c:xMode val="edge"/>
          <c:yMode val="edge"/>
          <c:x val="0.10038610038610044"/>
          <c:y val="0.26645768025078381"/>
          <c:w val="0.87065637065637091"/>
          <c:h val="0.38244514106583083"/>
        </c:manualLayout>
      </c:layout>
      <c:lineChart>
        <c:grouping val="standard"/>
        <c:ser>
          <c:idx val="1"/>
          <c:order val="0"/>
          <c:tx>
            <c:strRef>
              <c:f>ماهانه!$H$2</c:f>
              <c:strCache>
                <c:ptCount val="1"/>
                <c:pt idx="0">
                  <c:v>شاخص قیمت تعدیل‌شده (100=1390)</c:v>
                </c:pt>
              </c:strCache>
            </c:strRef>
          </c:tx>
          <c:spPr>
            <a:ln>
              <a:solidFill>
                <a:srgbClr val="FF0000"/>
              </a:solidFill>
            </a:ln>
          </c:spPr>
          <c:marker>
            <c:symbol val="none"/>
          </c:marker>
          <c:cat>
            <c:strRef>
              <c:f>ماهانه!$B$30:$B$150</c:f>
              <c:strCache>
                <c:ptCount val="121"/>
                <c:pt idx="0">
                  <c:v>فروردین 1383</c:v>
                </c:pt>
                <c:pt idx="1">
                  <c:v>اردیبهشت 1383</c:v>
                </c:pt>
                <c:pt idx="2">
                  <c:v>خرداد 1383</c:v>
                </c:pt>
                <c:pt idx="3">
                  <c:v>تیر 1383</c:v>
                </c:pt>
                <c:pt idx="4">
                  <c:v>مرداد 1383</c:v>
                </c:pt>
                <c:pt idx="5">
                  <c:v>شهریور 1383</c:v>
                </c:pt>
                <c:pt idx="6">
                  <c:v>مهر 1383</c:v>
                </c:pt>
                <c:pt idx="7">
                  <c:v>آبان 1383</c:v>
                </c:pt>
                <c:pt idx="8">
                  <c:v>آذر 1383</c:v>
                </c:pt>
                <c:pt idx="9">
                  <c:v>دی 1383</c:v>
                </c:pt>
                <c:pt idx="10">
                  <c:v>بهمن 1383</c:v>
                </c:pt>
                <c:pt idx="11">
                  <c:v>اسفند 1383</c:v>
                </c:pt>
                <c:pt idx="12">
                  <c:v>فروردین 1384</c:v>
                </c:pt>
                <c:pt idx="13">
                  <c:v>اردیبهشت 1384</c:v>
                </c:pt>
                <c:pt idx="14">
                  <c:v>خرداد 1384</c:v>
                </c:pt>
                <c:pt idx="15">
                  <c:v>تیر 1384</c:v>
                </c:pt>
                <c:pt idx="16">
                  <c:v>مرداد 1384</c:v>
                </c:pt>
                <c:pt idx="17">
                  <c:v>شهریور 1384</c:v>
                </c:pt>
                <c:pt idx="18">
                  <c:v>مهر 1384</c:v>
                </c:pt>
                <c:pt idx="19">
                  <c:v>آبان 1384</c:v>
                </c:pt>
                <c:pt idx="20">
                  <c:v>آذر 1384</c:v>
                </c:pt>
                <c:pt idx="21">
                  <c:v>دی 1384</c:v>
                </c:pt>
                <c:pt idx="22">
                  <c:v>بهمن 1384</c:v>
                </c:pt>
                <c:pt idx="23">
                  <c:v>اسفند 1384</c:v>
                </c:pt>
                <c:pt idx="24">
                  <c:v>فروردین 1385</c:v>
                </c:pt>
                <c:pt idx="25">
                  <c:v>اردیبهشت 1385</c:v>
                </c:pt>
                <c:pt idx="26">
                  <c:v>خرداد 1385</c:v>
                </c:pt>
                <c:pt idx="27">
                  <c:v>تیر 1385</c:v>
                </c:pt>
                <c:pt idx="28">
                  <c:v>مرداد 1385</c:v>
                </c:pt>
                <c:pt idx="29">
                  <c:v>شهریور 1385</c:v>
                </c:pt>
                <c:pt idx="30">
                  <c:v>مهر 1385</c:v>
                </c:pt>
                <c:pt idx="31">
                  <c:v>آبان 1385</c:v>
                </c:pt>
                <c:pt idx="32">
                  <c:v>آذر 1385</c:v>
                </c:pt>
                <c:pt idx="33">
                  <c:v>دی 1385</c:v>
                </c:pt>
                <c:pt idx="34">
                  <c:v>بهمن 1385</c:v>
                </c:pt>
                <c:pt idx="35">
                  <c:v>اسفند 1385</c:v>
                </c:pt>
                <c:pt idx="36">
                  <c:v>فروردین 1386</c:v>
                </c:pt>
                <c:pt idx="37">
                  <c:v>اردیبهشت 1386</c:v>
                </c:pt>
                <c:pt idx="38">
                  <c:v>خرداد 1386</c:v>
                </c:pt>
                <c:pt idx="39">
                  <c:v>تیر 1386</c:v>
                </c:pt>
                <c:pt idx="40">
                  <c:v>مرداد 1386</c:v>
                </c:pt>
                <c:pt idx="41">
                  <c:v>شهریور 1386</c:v>
                </c:pt>
                <c:pt idx="42">
                  <c:v>مهر 1386</c:v>
                </c:pt>
                <c:pt idx="43">
                  <c:v>آبان 1386</c:v>
                </c:pt>
                <c:pt idx="44">
                  <c:v>آذر 1386</c:v>
                </c:pt>
                <c:pt idx="45">
                  <c:v>دی 1386</c:v>
                </c:pt>
                <c:pt idx="46">
                  <c:v>بهمن 1386</c:v>
                </c:pt>
                <c:pt idx="47">
                  <c:v>اسفند 1386</c:v>
                </c:pt>
                <c:pt idx="48">
                  <c:v>فروردین 1387</c:v>
                </c:pt>
                <c:pt idx="49">
                  <c:v>اردیبهشت 1387</c:v>
                </c:pt>
                <c:pt idx="50">
                  <c:v>خرداد 1387</c:v>
                </c:pt>
                <c:pt idx="51">
                  <c:v>تیر 1387</c:v>
                </c:pt>
                <c:pt idx="52">
                  <c:v>مرداد 1387</c:v>
                </c:pt>
                <c:pt idx="53">
                  <c:v>شهریور 1387</c:v>
                </c:pt>
                <c:pt idx="54">
                  <c:v>مهر 1387</c:v>
                </c:pt>
                <c:pt idx="55">
                  <c:v>آبان 1387</c:v>
                </c:pt>
                <c:pt idx="56">
                  <c:v>آذر 1387</c:v>
                </c:pt>
                <c:pt idx="57">
                  <c:v>دی 1387</c:v>
                </c:pt>
                <c:pt idx="58">
                  <c:v>بهمن 1387</c:v>
                </c:pt>
                <c:pt idx="59">
                  <c:v>اسفند 1387</c:v>
                </c:pt>
                <c:pt idx="60">
                  <c:v>فروردین 1388</c:v>
                </c:pt>
                <c:pt idx="61">
                  <c:v>اردیبهشت 1388</c:v>
                </c:pt>
                <c:pt idx="62">
                  <c:v>خرداد 1388</c:v>
                </c:pt>
                <c:pt idx="63">
                  <c:v>تیر 1388</c:v>
                </c:pt>
                <c:pt idx="64">
                  <c:v>مرداد 1388</c:v>
                </c:pt>
                <c:pt idx="65">
                  <c:v>شهریور 1388</c:v>
                </c:pt>
                <c:pt idx="66">
                  <c:v>مهر 1388</c:v>
                </c:pt>
                <c:pt idx="67">
                  <c:v>آبان 1388</c:v>
                </c:pt>
                <c:pt idx="68">
                  <c:v>آذر 1388</c:v>
                </c:pt>
                <c:pt idx="69">
                  <c:v>دی 1388</c:v>
                </c:pt>
                <c:pt idx="70">
                  <c:v>بهمن 1388</c:v>
                </c:pt>
                <c:pt idx="71">
                  <c:v>اسفند 1388</c:v>
                </c:pt>
                <c:pt idx="72">
                  <c:v>فروردین 1389</c:v>
                </c:pt>
                <c:pt idx="73">
                  <c:v>اردیبهشت 1389</c:v>
                </c:pt>
                <c:pt idx="74">
                  <c:v>خرداد 1389</c:v>
                </c:pt>
                <c:pt idx="75">
                  <c:v>تیر 1389</c:v>
                </c:pt>
                <c:pt idx="76">
                  <c:v>مرداد 1389</c:v>
                </c:pt>
                <c:pt idx="77">
                  <c:v>شهریور 1389</c:v>
                </c:pt>
                <c:pt idx="78">
                  <c:v>مهر 1389</c:v>
                </c:pt>
                <c:pt idx="79">
                  <c:v>آبان 1389</c:v>
                </c:pt>
                <c:pt idx="80">
                  <c:v>آذر 1389</c:v>
                </c:pt>
                <c:pt idx="81">
                  <c:v>دی 1389</c:v>
                </c:pt>
                <c:pt idx="82">
                  <c:v>بهمن 1389</c:v>
                </c:pt>
                <c:pt idx="83">
                  <c:v>اسفند 1389</c:v>
                </c:pt>
                <c:pt idx="84">
                  <c:v>فروردین 1390</c:v>
                </c:pt>
                <c:pt idx="85">
                  <c:v>اردیبهشت 1390</c:v>
                </c:pt>
                <c:pt idx="86">
                  <c:v>خرداد 1390</c:v>
                </c:pt>
                <c:pt idx="87">
                  <c:v>تیر 1390</c:v>
                </c:pt>
                <c:pt idx="88">
                  <c:v>مرداد 1390</c:v>
                </c:pt>
                <c:pt idx="89">
                  <c:v>شهریور 1390</c:v>
                </c:pt>
                <c:pt idx="90">
                  <c:v>مهر 1390</c:v>
                </c:pt>
                <c:pt idx="91">
                  <c:v>آبان 1390</c:v>
                </c:pt>
                <c:pt idx="92">
                  <c:v>آذر 1390</c:v>
                </c:pt>
                <c:pt idx="93">
                  <c:v>دی 1390</c:v>
                </c:pt>
                <c:pt idx="94">
                  <c:v>بهمن 1390</c:v>
                </c:pt>
                <c:pt idx="95">
                  <c:v>اسفند 1390</c:v>
                </c:pt>
                <c:pt idx="96">
                  <c:v>فروردین 1391</c:v>
                </c:pt>
                <c:pt idx="97">
                  <c:v>اردیبهشت 1391</c:v>
                </c:pt>
                <c:pt idx="98">
                  <c:v>خرداد 1391</c:v>
                </c:pt>
                <c:pt idx="99">
                  <c:v>تیر 1391</c:v>
                </c:pt>
                <c:pt idx="100">
                  <c:v>مرداد 1391</c:v>
                </c:pt>
                <c:pt idx="101">
                  <c:v>شهریور 1391</c:v>
                </c:pt>
                <c:pt idx="102">
                  <c:v>مهر 1391</c:v>
                </c:pt>
                <c:pt idx="103">
                  <c:v>آبان 1391</c:v>
                </c:pt>
                <c:pt idx="104">
                  <c:v>آذر 1391</c:v>
                </c:pt>
                <c:pt idx="105">
                  <c:v>دی 1391</c:v>
                </c:pt>
                <c:pt idx="106">
                  <c:v>بهمن 1391</c:v>
                </c:pt>
                <c:pt idx="107">
                  <c:v>اسفند 1391</c:v>
                </c:pt>
                <c:pt idx="108">
                  <c:v>فروردین 1392</c:v>
                </c:pt>
                <c:pt idx="109">
                  <c:v>اردیبهشت 1392</c:v>
                </c:pt>
                <c:pt idx="110">
                  <c:v>خرداد 1392</c:v>
                </c:pt>
                <c:pt idx="111">
                  <c:v>تیر 1392</c:v>
                </c:pt>
                <c:pt idx="112">
                  <c:v>مرداد 1392</c:v>
                </c:pt>
                <c:pt idx="113">
                  <c:v>شهریور 1392</c:v>
                </c:pt>
                <c:pt idx="114">
                  <c:v>مهر 1392</c:v>
                </c:pt>
                <c:pt idx="115">
                  <c:v>آبان 1392</c:v>
                </c:pt>
                <c:pt idx="116">
                  <c:v>آذر 1392</c:v>
                </c:pt>
                <c:pt idx="117">
                  <c:v>دی 1392</c:v>
                </c:pt>
                <c:pt idx="118">
                  <c:v>بهمن 1392</c:v>
                </c:pt>
                <c:pt idx="119">
                  <c:v>اسفند 1392</c:v>
                </c:pt>
                <c:pt idx="120">
                  <c:v>فروردين 1393</c:v>
                </c:pt>
              </c:strCache>
            </c:strRef>
          </c:cat>
          <c:val>
            <c:numRef>
              <c:f>ماهانه!$H$30:$H$150</c:f>
              <c:numCache>
                <c:formatCode>#,##0_);\(#,##0\)</c:formatCode>
                <c:ptCount val="121"/>
                <c:pt idx="0">
                  <c:v>34468.475073313777</c:v>
                </c:pt>
                <c:pt idx="1">
                  <c:v>33347.159420289856</c:v>
                </c:pt>
                <c:pt idx="2">
                  <c:v>34467.142857142862</c:v>
                </c:pt>
                <c:pt idx="3">
                  <c:v>37288.446327683618</c:v>
                </c:pt>
                <c:pt idx="4">
                  <c:v>36497.808988764038</c:v>
                </c:pt>
                <c:pt idx="5">
                  <c:v>38085.0700280112</c:v>
                </c:pt>
                <c:pt idx="6">
                  <c:v>36559.972299168978</c:v>
                </c:pt>
                <c:pt idx="7">
                  <c:v>37410.961538461539</c:v>
                </c:pt>
                <c:pt idx="8">
                  <c:v>36879.891304347824</c:v>
                </c:pt>
                <c:pt idx="9">
                  <c:v>35303.914209115283</c:v>
                </c:pt>
                <c:pt idx="10">
                  <c:v>33551.697612732096</c:v>
                </c:pt>
                <c:pt idx="11">
                  <c:v>31544.296875</c:v>
                </c:pt>
                <c:pt idx="12">
                  <c:v>31994.408060453399</c:v>
                </c:pt>
                <c:pt idx="13">
                  <c:v>31992.563451776652</c:v>
                </c:pt>
                <c:pt idx="14">
                  <c:v>31612.875318066162</c:v>
                </c:pt>
                <c:pt idx="15">
                  <c:v>30081.564102564102</c:v>
                </c:pt>
                <c:pt idx="16">
                  <c:v>27570.435897435895</c:v>
                </c:pt>
                <c:pt idx="17">
                  <c:v>26627.749360613812</c:v>
                </c:pt>
                <c:pt idx="18">
                  <c:v>25461.624365482236</c:v>
                </c:pt>
                <c:pt idx="19">
                  <c:v>24594.648241206032</c:v>
                </c:pt>
                <c:pt idx="20">
                  <c:v>25632.338308457711</c:v>
                </c:pt>
                <c:pt idx="21">
                  <c:v>24957.135802469133</c:v>
                </c:pt>
                <c:pt idx="22">
                  <c:v>24127.970660146701</c:v>
                </c:pt>
                <c:pt idx="23">
                  <c:v>22793.638554216868</c:v>
                </c:pt>
                <c:pt idx="24">
                  <c:v>22763.277511961722</c:v>
                </c:pt>
                <c:pt idx="25">
                  <c:v>22564.052132701421</c:v>
                </c:pt>
                <c:pt idx="26">
                  <c:v>22323.752913752913</c:v>
                </c:pt>
                <c:pt idx="27">
                  <c:v>22218.508158508157</c:v>
                </c:pt>
                <c:pt idx="28">
                  <c:v>21406.682134570769</c:v>
                </c:pt>
                <c:pt idx="29">
                  <c:v>21643.075170842825</c:v>
                </c:pt>
                <c:pt idx="30">
                  <c:v>21548.1797752809</c:v>
                </c:pt>
                <c:pt idx="31">
                  <c:v>21542.383073496661</c:v>
                </c:pt>
                <c:pt idx="32">
                  <c:v>21909.630434782608</c:v>
                </c:pt>
                <c:pt idx="33">
                  <c:v>21348.422174840085</c:v>
                </c:pt>
                <c:pt idx="34">
                  <c:v>20926.884210526317</c:v>
                </c:pt>
                <c:pt idx="35">
                  <c:v>20460.4375</c:v>
                </c:pt>
                <c:pt idx="36">
                  <c:v>19973.975409836065</c:v>
                </c:pt>
                <c:pt idx="37">
                  <c:v>19216.443089430893</c:v>
                </c:pt>
                <c:pt idx="38">
                  <c:v>18656.004016064257</c:v>
                </c:pt>
                <c:pt idx="39">
                  <c:v>18133.466135458166</c:v>
                </c:pt>
                <c:pt idx="40">
                  <c:v>18815.841584158417</c:v>
                </c:pt>
                <c:pt idx="41">
                  <c:v>19592.66409266409</c:v>
                </c:pt>
                <c:pt idx="42">
                  <c:v>19714.828897338401</c:v>
                </c:pt>
                <c:pt idx="43">
                  <c:v>18613.084112149532</c:v>
                </c:pt>
                <c:pt idx="44">
                  <c:v>17636.363636363636</c:v>
                </c:pt>
                <c:pt idx="45">
                  <c:v>18304.114490161002</c:v>
                </c:pt>
                <c:pt idx="46">
                  <c:v>17562.171628721539</c:v>
                </c:pt>
                <c:pt idx="47">
                  <c:v>17144.557823129253</c:v>
                </c:pt>
                <c:pt idx="48">
                  <c:v>16752.475247524751</c:v>
                </c:pt>
                <c:pt idx="49">
                  <c:v>16850.64935064935</c:v>
                </c:pt>
                <c:pt idx="50">
                  <c:v>18361.904761904763</c:v>
                </c:pt>
                <c:pt idx="51">
                  <c:v>20014.218009478675</c:v>
                </c:pt>
                <c:pt idx="52">
                  <c:v>18937.984496124031</c:v>
                </c:pt>
                <c:pt idx="53">
                  <c:v>17556.716417910447</c:v>
                </c:pt>
                <c:pt idx="54">
                  <c:v>16051.395007342146</c:v>
                </c:pt>
                <c:pt idx="55">
                  <c:v>14424.198250728865</c:v>
                </c:pt>
                <c:pt idx="56">
                  <c:v>12743.884892086331</c:v>
                </c:pt>
                <c:pt idx="57">
                  <c:v>12236.127167630057</c:v>
                </c:pt>
                <c:pt idx="58">
                  <c:v>12157.619738751813</c:v>
                </c:pt>
                <c:pt idx="59">
                  <c:v>11512.283236994219</c:v>
                </c:pt>
                <c:pt idx="60">
                  <c:v>12044.571428571431</c:v>
                </c:pt>
                <c:pt idx="61">
                  <c:v>12695.063469675597</c:v>
                </c:pt>
                <c:pt idx="62">
                  <c:v>12841.054091539529</c:v>
                </c:pt>
                <c:pt idx="63">
                  <c:v>13188.64265927978</c:v>
                </c:pt>
                <c:pt idx="64">
                  <c:v>14479.286694101507</c:v>
                </c:pt>
                <c:pt idx="65">
                  <c:v>15682.786885245901</c:v>
                </c:pt>
                <c:pt idx="66">
                  <c:v>16611.596180081855</c:v>
                </c:pt>
                <c:pt idx="67">
                  <c:v>16399.864314789691</c:v>
                </c:pt>
                <c:pt idx="68">
                  <c:v>15113.806970509382</c:v>
                </c:pt>
                <c:pt idx="69">
                  <c:v>15508.310991957105</c:v>
                </c:pt>
                <c:pt idx="70">
                  <c:v>15678.029294274304</c:v>
                </c:pt>
                <c:pt idx="71">
                  <c:v>16387.843137254902</c:v>
                </c:pt>
                <c:pt idx="72">
                  <c:v>18375.259067357514</c:v>
                </c:pt>
                <c:pt idx="73">
                  <c:v>18265.290322580644</c:v>
                </c:pt>
                <c:pt idx="74">
                  <c:v>18254.801536491679</c:v>
                </c:pt>
                <c:pt idx="75">
                  <c:v>19468.567807351079</c:v>
                </c:pt>
                <c:pt idx="76">
                  <c:v>21223.529411764703</c:v>
                </c:pt>
                <c:pt idx="77">
                  <c:v>23041.73913043478</c:v>
                </c:pt>
                <c:pt idx="78">
                  <c:v>22231.09756097561</c:v>
                </c:pt>
                <c:pt idx="79">
                  <c:v>21874.185765983111</c:v>
                </c:pt>
                <c:pt idx="80">
                  <c:v>21797.030878859852</c:v>
                </c:pt>
                <c:pt idx="81">
                  <c:v>23387.268518518515</c:v>
                </c:pt>
                <c:pt idx="82">
                  <c:v>24932.618510158016</c:v>
                </c:pt>
                <c:pt idx="83">
                  <c:v>25431.113537117908</c:v>
                </c:pt>
                <c:pt idx="84">
                  <c:v>28444.146079484428</c:v>
                </c:pt>
                <c:pt idx="85">
                  <c:v>27677.8835978836</c:v>
                </c:pt>
                <c:pt idx="86">
                  <c:v>26313.06165099268</c:v>
                </c:pt>
                <c:pt idx="87">
                  <c:v>25627.083333333336</c:v>
                </c:pt>
                <c:pt idx="88">
                  <c:v>26023.735810113518</c:v>
                </c:pt>
                <c:pt idx="89">
                  <c:v>27345.03042596349</c:v>
                </c:pt>
                <c:pt idx="90">
                  <c:v>26203.20641282565</c:v>
                </c:pt>
                <c:pt idx="91">
                  <c:v>24883.711747285295</c:v>
                </c:pt>
                <c:pt idx="92">
                  <c:v>23826.848249027236</c:v>
                </c:pt>
                <c:pt idx="93">
                  <c:v>24794.620557156584</c:v>
                </c:pt>
                <c:pt idx="94">
                  <c:v>23272.497661365764</c:v>
                </c:pt>
                <c:pt idx="95">
                  <c:v>23465.217391304344</c:v>
                </c:pt>
                <c:pt idx="96">
                  <c:v>24145.172719220551</c:v>
                </c:pt>
                <c:pt idx="97">
                  <c:v>23088.917748917749</c:v>
                </c:pt>
                <c:pt idx="98">
                  <c:v>22421.508140531278</c:v>
                </c:pt>
                <c:pt idx="99">
                  <c:v>20990.939597315439</c:v>
                </c:pt>
                <c:pt idx="100">
                  <c:v>19999.258649093903</c:v>
                </c:pt>
                <c:pt idx="101">
                  <c:v>21262.6303127506</c:v>
                </c:pt>
                <c:pt idx="102">
                  <c:v>23097.09480122324</c:v>
                </c:pt>
                <c:pt idx="103">
                  <c:v>22763.888888888887</c:v>
                </c:pt>
                <c:pt idx="104">
                  <c:v>25542.857142857145</c:v>
                </c:pt>
                <c:pt idx="105">
                  <c:v>26595.78947368421</c:v>
                </c:pt>
                <c:pt idx="106">
                  <c:v>25808.794137241839</c:v>
                </c:pt>
                <c:pt idx="107">
                  <c:v>24400.898011545862</c:v>
                </c:pt>
                <c:pt idx="108">
                  <c:v>25265.420560747665</c:v>
                </c:pt>
                <c:pt idx="109">
                  <c:v>26179.596823457548</c:v>
                </c:pt>
                <c:pt idx="110">
                  <c:v>28893.679858239811</c:v>
                </c:pt>
                <c:pt idx="111">
                  <c:v>32222.481071636579</c:v>
                </c:pt>
                <c:pt idx="112">
                  <c:v>34128.957973517565</c:v>
                </c:pt>
                <c:pt idx="113">
                  <c:v>34941.676104190257</c:v>
                </c:pt>
                <c:pt idx="114">
                  <c:v>40849.468382764411</c:v>
                </c:pt>
                <c:pt idx="115">
                  <c:v>43448.19944598338</c:v>
                </c:pt>
                <c:pt idx="116">
                  <c:v>48360.529217199561</c:v>
                </c:pt>
                <c:pt idx="117">
                  <c:v>45581.198910081745</c:v>
                </c:pt>
                <c:pt idx="118">
                  <c:v>43942.756375474768</c:v>
                </c:pt>
                <c:pt idx="119">
                  <c:v>42344.801714898174</c:v>
                </c:pt>
                <c:pt idx="120">
                  <c:v>39742.765273311903</c:v>
                </c:pt>
              </c:numCache>
            </c:numRef>
          </c:val>
        </c:ser>
        <c:marker val="1"/>
        <c:axId val="124926976"/>
        <c:axId val="153934464"/>
      </c:lineChart>
      <c:dateAx>
        <c:axId val="124926976"/>
        <c:scaling>
          <c:orientation val="minMax"/>
        </c:scaling>
        <c:axPos val="b"/>
        <c:numFmt formatCode="General" sourceLinked="0"/>
        <c:majorTickMark val="none"/>
        <c:tickLblPos val="nextTo"/>
        <c:txPr>
          <a:bodyPr rot="-5400000" vert="horz"/>
          <a:lstStyle/>
          <a:p>
            <a:pPr>
              <a:defRPr sz="1000" b="0" i="0" u="none" strike="noStrike" baseline="0">
                <a:solidFill>
                  <a:srgbClr val="000000"/>
                </a:solidFill>
                <a:latin typeface="Calibri"/>
                <a:ea typeface="Calibri"/>
                <a:cs typeface="B Nazanin" panose="00000400000000000000" pitchFamily="2" charset="-78"/>
              </a:defRPr>
            </a:pPr>
            <a:endParaRPr lang="en-US"/>
          </a:p>
        </c:txPr>
        <c:crossAx val="153934464"/>
        <c:crosses val="autoZero"/>
        <c:lblOffset val="100"/>
        <c:baseTimeUnit val="days"/>
        <c:majorUnit val="6"/>
        <c:majorTimeUnit val="days"/>
        <c:minorUnit val="1"/>
        <c:minorTimeUnit val="days"/>
      </c:dateAx>
      <c:valAx>
        <c:axId val="153934464"/>
        <c:scaling>
          <c:orientation val="minMax"/>
        </c:scaling>
        <c:axPos val="l"/>
        <c:majorGridlines>
          <c:spPr>
            <a:ln w="6350">
              <a:prstDash val="sysDot"/>
            </a:ln>
          </c:spPr>
        </c:majorGridlines>
        <c:numFmt formatCode="[$-3010000]0" sourceLinked="0"/>
        <c:maj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en-US"/>
          </a:p>
        </c:txPr>
        <c:crossAx val="124926976"/>
        <c:crosses val="autoZero"/>
        <c:crossBetween val="between"/>
      </c:valAx>
    </c:plotArea>
    <c:legend>
      <c:legendPos val="b"/>
      <c:layout/>
      <c:txPr>
        <a:bodyPr/>
        <a:lstStyle/>
        <a:p>
          <a:pPr>
            <a:defRPr sz="920" b="0" i="0" u="none" strike="noStrike" baseline="0">
              <a:solidFill>
                <a:srgbClr val="000000"/>
              </a:solidFill>
              <a:latin typeface="Calibri"/>
              <a:ea typeface="Calibri"/>
              <a:cs typeface="B Zar" pitchFamily="2" charset="-78"/>
            </a:defRPr>
          </a:pPr>
          <a:endParaRPr lang="en-US"/>
        </a:p>
      </c:txPr>
    </c:legend>
    <c:plotVisOnly val="1"/>
    <c:dispBlanksAs val="gap"/>
  </c:chart>
  <c:spPr>
    <a:solidFill>
      <a:schemeClr val="lt1"/>
    </a:solidFill>
    <a:ln w="9525" cap="flat" cmpd="sng" algn="ctr">
      <a:solidFill>
        <a:sysClr val="windowText" lastClr="000000"/>
      </a:solidFill>
      <a:prstDash val="solid"/>
    </a:ln>
    <a:effectLst/>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B890D-0E9D-4BF8-8D91-887CD97FEF62}"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76C032DD-DD32-4BCB-8C21-7DF095226F04}">
      <dgm:prSet/>
      <dgm:spPr/>
      <dgm:t>
        <a:bodyPr/>
        <a:lstStyle/>
        <a:p>
          <a:pPr rtl="1"/>
          <a:r>
            <a:rPr lang="fa-IR" dirty="0" smtClean="0">
              <a:cs typeface="B Zar" pitchFamily="2" charset="-78"/>
            </a:rPr>
            <a:t>تحريم‌هاي شوراي امنيت</a:t>
          </a:r>
          <a:endParaRPr lang="en-US" dirty="0">
            <a:cs typeface="B Zar" pitchFamily="2" charset="-78"/>
          </a:endParaRPr>
        </a:p>
      </dgm:t>
    </dgm:pt>
    <dgm:pt modelId="{32ABF076-8B22-4144-9F42-89837E21385F}" type="parTrans" cxnId="{F6D51A55-954E-41BB-A447-A3EB361F07EB}">
      <dgm:prSet/>
      <dgm:spPr/>
      <dgm:t>
        <a:bodyPr/>
        <a:lstStyle/>
        <a:p>
          <a:endParaRPr lang="en-US">
            <a:cs typeface="B Zar" pitchFamily="2" charset="-78"/>
          </a:endParaRPr>
        </a:p>
      </dgm:t>
    </dgm:pt>
    <dgm:pt modelId="{14670556-ADF1-4648-8201-42BEB55E7E9D}" type="sibTrans" cxnId="{F6D51A55-954E-41BB-A447-A3EB361F07EB}">
      <dgm:prSet/>
      <dgm:spPr/>
      <dgm:t>
        <a:bodyPr/>
        <a:lstStyle/>
        <a:p>
          <a:endParaRPr lang="en-US">
            <a:cs typeface="B Zar" pitchFamily="2" charset="-78"/>
          </a:endParaRPr>
        </a:p>
      </dgm:t>
    </dgm:pt>
    <dgm:pt modelId="{64B94DBB-A07F-4586-B3E6-A8E09B25957A}">
      <dgm:prSet/>
      <dgm:spPr/>
      <dgm:t>
        <a:bodyPr/>
        <a:lstStyle/>
        <a:p>
          <a:pPr rtl="1"/>
          <a:r>
            <a:rPr lang="fa-IR" dirty="0" smtClean="0">
              <a:cs typeface="B Zar" pitchFamily="2" charset="-78"/>
            </a:rPr>
            <a:t>تحريم‌هاي امريکا</a:t>
          </a:r>
          <a:endParaRPr lang="en-US" dirty="0">
            <a:cs typeface="B Zar" pitchFamily="2" charset="-78"/>
          </a:endParaRPr>
        </a:p>
      </dgm:t>
    </dgm:pt>
    <dgm:pt modelId="{EE9D282A-D95A-4093-A207-F9B94DA38698}" type="parTrans" cxnId="{EBF2589E-DF1F-4690-A775-AB77B8E2834E}">
      <dgm:prSet/>
      <dgm:spPr/>
      <dgm:t>
        <a:bodyPr/>
        <a:lstStyle/>
        <a:p>
          <a:endParaRPr lang="en-US">
            <a:cs typeface="B Zar" pitchFamily="2" charset="-78"/>
          </a:endParaRPr>
        </a:p>
      </dgm:t>
    </dgm:pt>
    <dgm:pt modelId="{3C53F370-E009-4773-8DB9-9F8E0A67E633}" type="sibTrans" cxnId="{EBF2589E-DF1F-4690-A775-AB77B8E2834E}">
      <dgm:prSet/>
      <dgm:spPr/>
      <dgm:t>
        <a:bodyPr/>
        <a:lstStyle/>
        <a:p>
          <a:endParaRPr lang="en-US">
            <a:cs typeface="B Zar" pitchFamily="2" charset="-78"/>
          </a:endParaRPr>
        </a:p>
      </dgm:t>
    </dgm:pt>
    <dgm:pt modelId="{AE0E4552-3BBF-4E1B-8DD8-77B5E9A59886}">
      <dgm:prSet/>
      <dgm:spPr/>
      <dgm:t>
        <a:bodyPr/>
        <a:lstStyle/>
        <a:p>
          <a:pPr rtl="1"/>
          <a:r>
            <a:rPr lang="fa-IR" dirty="0" smtClean="0">
              <a:cs typeface="B Zar" pitchFamily="2" charset="-78"/>
            </a:rPr>
            <a:t>تحريم‌هاي اتحاديۀ اروپا</a:t>
          </a:r>
          <a:endParaRPr lang="en-US" dirty="0">
            <a:cs typeface="B Zar" pitchFamily="2" charset="-78"/>
          </a:endParaRPr>
        </a:p>
      </dgm:t>
    </dgm:pt>
    <dgm:pt modelId="{E16854CA-79BD-4A4F-B9BA-71E55FC20733}" type="parTrans" cxnId="{C7EB6DBC-8E56-4018-85BB-C5F5BD946798}">
      <dgm:prSet/>
      <dgm:spPr/>
      <dgm:t>
        <a:bodyPr/>
        <a:lstStyle/>
        <a:p>
          <a:endParaRPr lang="en-US">
            <a:cs typeface="B Zar" pitchFamily="2" charset="-78"/>
          </a:endParaRPr>
        </a:p>
      </dgm:t>
    </dgm:pt>
    <dgm:pt modelId="{4678B7F2-23B3-487E-819E-4C0382CA0660}" type="sibTrans" cxnId="{C7EB6DBC-8E56-4018-85BB-C5F5BD946798}">
      <dgm:prSet/>
      <dgm:spPr/>
      <dgm:t>
        <a:bodyPr/>
        <a:lstStyle/>
        <a:p>
          <a:endParaRPr lang="en-US">
            <a:cs typeface="B Zar" pitchFamily="2" charset="-78"/>
          </a:endParaRPr>
        </a:p>
      </dgm:t>
    </dgm:pt>
    <dgm:pt modelId="{DC2B9CC7-7C30-4D50-B5E5-50BD945599B0}">
      <dgm:prSet/>
      <dgm:spPr/>
      <dgm:t>
        <a:bodyPr/>
        <a:lstStyle/>
        <a:p>
          <a:pPr rtl="1"/>
          <a:r>
            <a:rPr lang="fa-IR" dirty="0" smtClean="0">
              <a:cs typeface="B Zar" pitchFamily="2" charset="-78"/>
            </a:rPr>
            <a:t>تحريم‌هاي ساير کشورها</a:t>
          </a:r>
          <a:endParaRPr lang="en-US" dirty="0">
            <a:cs typeface="B Zar" pitchFamily="2" charset="-78"/>
          </a:endParaRPr>
        </a:p>
      </dgm:t>
    </dgm:pt>
    <dgm:pt modelId="{608FF479-10BE-4DBF-991A-A54D504E9995}" type="parTrans" cxnId="{FA19F313-9253-42FE-A0C1-E4A0D7289338}">
      <dgm:prSet/>
      <dgm:spPr/>
      <dgm:t>
        <a:bodyPr/>
        <a:lstStyle/>
        <a:p>
          <a:endParaRPr lang="en-US">
            <a:cs typeface="B Zar" pitchFamily="2" charset="-78"/>
          </a:endParaRPr>
        </a:p>
      </dgm:t>
    </dgm:pt>
    <dgm:pt modelId="{2FCE19D4-09CC-4C3B-A2CC-FB04B07F1D15}" type="sibTrans" cxnId="{FA19F313-9253-42FE-A0C1-E4A0D7289338}">
      <dgm:prSet/>
      <dgm:spPr/>
      <dgm:t>
        <a:bodyPr/>
        <a:lstStyle/>
        <a:p>
          <a:endParaRPr lang="en-US">
            <a:cs typeface="B Zar" pitchFamily="2" charset="-78"/>
          </a:endParaRPr>
        </a:p>
      </dgm:t>
    </dgm:pt>
    <dgm:pt modelId="{34A689B2-92F0-46B5-B34C-BC9B026CD829}" type="pres">
      <dgm:prSet presAssocID="{A12B890D-0E9D-4BF8-8D91-887CD97FEF62}" presName="linear" presStyleCnt="0">
        <dgm:presLayoutVars>
          <dgm:animLvl val="lvl"/>
          <dgm:resizeHandles val="exact"/>
        </dgm:presLayoutVars>
      </dgm:prSet>
      <dgm:spPr/>
      <dgm:t>
        <a:bodyPr/>
        <a:lstStyle/>
        <a:p>
          <a:endParaRPr lang="en-US"/>
        </a:p>
      </dgm:t>
    </dgm:pt>
    <dgm:pt modelId="{E75D7492-5FC7-4547-A9F9-A8973F558D73}" type="pres">
      <dgm:prSet presAssocID="{76C032DD-DD32-4BCB-8C21-7DF095226F04}" presName="parentText" presStyleLbl="node1" presStyleIdx="0" presStyleCnt="4">
        <dgm:presLayoutVars>
          <dgm:chMax val="0"/>
          <dgm:bulletEnabled val="1"/>
        </dgm:presLayoutVars>
      </dgm:prSet>
      <dgm:spPr/>
      <dgm:t>
        <a:bodyPr/>
        <a:lstStyle/>
        <a:p>
          <a:endParaRPr lang="en-US"/>
        </a:p>
      </dgm:t>
    </dgm:pt>
    <dgm:pt modelId="{7C77F9AD-CB29-4350-A8F3-BC14AC6353DA}" type="pres">
      <dgm:prSet presAssocID="{14670556-ADF1-4648-8201-42BEB55E7E9D}" presName="spacer" presStyleCnt="0"/>
      <dgm:spPr/>
    </dgm:pt>
    <dgm:pt modelId="{4C77FE8B-186F-4F4C-BC04-5E48355239DE}" type="pres">
      <dgm:prSet presAssocID="{64B94DBB-A07F-4586-B3E6-A8E09B25957A}" presName="parentText" presStyleLbl="node1" presStyleIdx="1" presStyleCnt="4">
        <dgm:presLayoutVars>
          <dgm:chMax val="0"/>
          <dgm:bulletEnabled val="1"/>
        </dgm:presLayoutVars>
      </dgm:prSet>
      <dgm:spPr/>
      <dgm:t>
        <a:bodyPr/>
        <a:lstStyle/>
        <a:p>
          <a:endParaRPr lang="en-US"/>
        </a:p>
      </dgm:t>
    </dgm:pt>
    <dgm:pt modelId="{3CD02992-6DED-436E-9515-67ACA3A6ED44}" type="pres">
      <dgm:prSet presAssocID="{3C53F370-E009-4773-8DB9-9F8E0A67E633}" presName="spacer" presStyleCnt="0"/>
      <dgm:spPr/>
    </dgm:pt>
    <dgm:pt modelId="{B5B80E16-E637-46C5-B54C-A213BA076B6E}" type="pres">
      <dgm:prSet presAssocID="{AE0E4552-3BBF-4E1B-8DD8-77B5E9A59886}" presName="parentText" presStyleLbl="node1" presStyleIdx="2" presStyleCnt="4">
        <dgm:presLayoutVars>
          <dgm:chMax val="0"/>
          <dgm:bulletEnabled val="1"/>
        </dgm:presLayoutVars>
      </dgm:prSet>
      <dgm:spPr/>
      <dgm:t>
        <a:bodyPr/>
        <a:lstStyle/>
        <a:p>
          <a:endParaRPr lang="en-US"/>
        </a:p>
      </dgm:t>
    </dgm:pt>
    <dgm:pt modelId="{FF27A0B2-7E20-4E88-8688-68002DC903F1}" type="pres">
      <dgm:prSet presAssocID="{4678B7F2-23B3-487E-819E-4C0382CA0660}" presName="spacer" presStyleCnt="0"/>
      <dgm:spPr/>
    </dgm:pt>
    <dgm:pt modelId="{F6874CB2-E880-4EC5-8110-CC21EE44E2FA}" type="pres">
      <dgm:prSet presAssocID="{DC2B9CC7-7C30-4D50-B5E5-50BD945599B0}" presName="parentText" presStyleLbl="node1" presStyleIdx="3" presStyleCnt="4">
        <dgm:presLayoutVars>
          <dgm:chMax val="0"/>
          <dgm:bulletEnabled val="1"/>
        </dgm:presLayoutVars>
      </dgm:prSet>
      <dgm:spPr/>
      <dgm:t>
        <a:bodyPr/>
        <a:lstStyle/>
        <a:p>
          <a:endParaRPr lang="en-US"/>
        </a:p>
      </dgm:t>
    </dgm:pt>
  </dgm:ptLst>
  <dgm:cxnLst>
    <dgm:cxn modelId="{F6D51A55-954E-41BB-A447-A3EB361F07EB}" srcId="{A12B890D-0E9D-4BF8-8D91-887CD97FEF62}" destId="{76C032DD-DD32-4BCB-8C21-7DF095226F04}" srcOrd="0" destOrd="0" parTransId="{32ABF076-8B22-4144-9F42-89837E21385F}" sibTransId="{14670556-ADF1-4648-8201-42BEB55E7E9D}"/>
    <dgm:cxn modelId="{481D122E-86E6-4ED5-A576-7C7AB3DEBABE}" type="presOf" srcId="{AE0E4552-3BBF-4E1B-8DD8-77B5E9A59886}" destId="{B5B80E16-E637-46C5-B54C-A213BA076B6E}" srcOrd="0" destOrd="0" presId="urn:microsoft.com/office/officeart/2005/8/layout/vList2"/>
    <dgm:cxn modelId="{1BB1EA9D-0310-4798-AC51-9C8B0069D30C}" type="presOf" srcId="{64B94DBB-A07F-4586-B3E6-A8E09B25957A}" destId="{4C77FE8B-186F-4F4C-BC04-5E48355239DE}" srcOrd="0" destOrd="0" presId="urn:microsoft.com/office/officeart/2005/8/layout/vList2"/>
    <dgm:cxn modelId="{A37ABD85-A246-4CAE-AE18-8AAB35CBFDC8}" type="presOf" srcId="{A12B890D-0E9D-4BF8-8D91-887CD97FEF62}" destId="{34A689B2-92F0-46B5-B34C-BC9B026CD829}" srcOrd="0" destOrd="0" presId="urn:microsoft.com/office/officeart/2005/8/layout/vList2"/>
    <dgm:cxn modelId="{16AF22B7-6769-4D05-BD3B-141B236022C9}" type="presOf" srcId="{DC2B9CC7-7C30-4D50-B5E5-50BD945599B0}" destId="{F6874CB2-E880-4EC5-8110-CC21EE44E2FA}" srcOrd="0" destOrd="0" presId="urn:microsoft.com/office/officeart/2005/8/layout/vList2"/>
    <dgm:cxn modelId="{FA19F313-9253-42FE-A0C1-E4A0D7289338}" srcId="{A12B890D-0E9D-4BF8-8D91-887CD97FEF62}" destId="{DC2B9CC7-7C30-4D50-B5E5-50BD945599B0}" srcOrd="3" destOrd="0" parTransId="{608FF479-10BE-4DBF-991A-A54D504E9995}" sibTransId="{2FCE19D4-09CC-4C3B-A2CC-FB04B07F1D15}"/>
    <dgm:cxn modelId="{98A91734-B514-4DED-ACD6-E2405113AB1B}" type="presOf" srcId="{76C032DD-DD32-4BCB-8C21-7DF095226F04}" destId="{E75D7492-5FC7-4547-A9F9-A8973F558D73}" srcOrd="0" destOrd="0" presId="urn:microsoft.com/office/officeart/2005/8/layout/vList2"/>
    <dgm:cxn modelId="{EBF2589E-DF1F-4690-A775-AB77B8E2834E}" srcId="{A12B890D-0E9D-4BF8-8D91-887CD97FEF62}" destId="{64B94DBB-A07F-4586-B3E6-A8E09B25957A}" srcOrd="1" destOrd="0" parTransId="{EE9D282A-D95A-4093-A207-F9B94DA38698}" sibTransId="{3C53F370-E009-4773-8DB9-9F8E0A67E633}"/>
    <dgm:cxn modelId="{C7EB6DBC-8E56-4018-85BB-C5F5BD946798}" srcId="{A12B890D-0E9D-4BF8-8D91-887CD97FEF62}" destId="{AE0E4552-3BBF-4E1B-8DD8-77B5E9A59886}" srcOrd="2" destOrd="0" parTransId="{E16854CA-79BD-4A4F-B9BA-71E55FC20733}" sibTransId="{4678B7F2-23B3-487E-819E-4C0382CA0660}"/>
    <dgm:cxn modelId="{164B04FC-C288-4D27-8DB0-10AA2AB49964}" type="presParOf" srcId="{34A689B2-92F0-46B5-B34C-BC9B026CD829}" destId="{E75D7492-5FC7-4547-A9F9-A8973F558D73}" srcOrd="0" destOrd="0" presId="urn:microsoft.com/office/officeart/2005/8/layout/vList2"/>
    <dgm:cxn modelId="{910D77A9-A8D3-4B69-A4F9-567A65D6A846}" type="presParOf" srcId="{34A689B2-92F0-46B5-B34C-BC9B026CD829}" destId="{7C77F9AD-CB29-4350-A8F3-BC14AC6353DA}" srcOrd="1" destOrd="0" presId="urn:microsoft.com/office/officeart/2005/8/layout/vList2"/>
    <dgm:cxn modelId="{8B60A147-C356-4608-9D35-D1A215C37474}" type="presParOf" srcId="{34A689B2-92F0-46B5-B34C-BC9B026CD829}" destId="{4C77FE8B-186F-4F4C-BC04-5E48355239DE}" srcOrd="2" destOrd="0" presId="urn:microsoft.com/office/officeart/2005/8/layout/vList2"/>
    <dgm:cxn modelId="{66BE3FAF-BEFD-4DE8-98CA-D070969DE7DF}" type="presParOf" srcId="{34A689B2-92F0-46B5-B34C-BC9B026CD829}" destId="{3CD02992-6DED-436E-9515-67ACA3A6ED44}" srcOrd="3" destOrd="0" presId="urn:microsoft.com/office/officeart/2005/8/layout/vList2"/>
    <dgm:cxn modelId="{6E57384F-967E-42B0-A708-FB5448A0D9D7}" type="presParOf" srcId="{34A689B2-92F0-46B5-B34C-BC9B026CD829}" destId="{B5B80E16-E637-46C5-B54C-A213BA076B6E}" srcOrd="4" destOrd="0" presId="urn:microsoft.com/office/officeart/2005/8/layout/vList2"/>
    <dgm:cxn modelId="{DEFC813C-D407-41EC-AE30-C886B9173C6C}" type="presParOf" srcId="{34A689B2-92F0-46B5-B34C-BC9B026CD829}" destId="{FF27A0B2-7E20-4E88-8688-68002DC903F1}" srcOrd="5" destOrd="0" presId="urn:microsoft.com/office/officeart/2005/8/layout/vList2"/>
    <dgm:cxn modelId="{885EF555-6284-4B8C-A706-B5232E150ED9}" type="presParOf" srcId="{34A689B2-92F0-46B5-B34C-BC9B026CD829}" destId="{F6874CB2-E880-4EC5-8110-CC21EE44E2FA}"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F9E064-A76E-4933-B518-EFAD7BA81E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CB926B-5C3B-4D5A-9E0D-B4BECE9A4729}">
      <dgm:prSet/>
      <dgm:spPr/>
      <dgm:t>
        <a:bodyPr/>
        <a:lstStyle/>
        <a:p>
          <a:pPr algn="justLow" rtl="1"/>
          <a:r>
            <a:rPr lang="fa-IR" dirty="0" smtClean="0">
              <a:cs typeface="B Zar" pitchFamily="2" charset="-78"/>
            </a:rPr>
            <a:t>در بسياري موارد، اقلام موضوع معامله، مشمول تحريم نيست، اما به دليل تحريم بانک‌ها، مشکل عملياتي و اجرايي وجود دارد.</a:t>
          </a:r>
          <a:endParaRPr lang="en-US" dirty="0">
            <a:cs typeface="B Zar" pitchFamily="2" charset="-78"/>
          </a:endParaRPr>
        </a:p>
      </dgm:t>
    </dgm:pt>
    <dgm:pt modelId="{2C6711C2-1FF8-4BBC-AB48-CCB793A3BC5E}" type="parTrans" cxnId="{A2C09ABE-F0BD-4B36-B9F7-BCA72122B37A}">
      <dgm:prSet/>
      <dgm:spPr/>
      <dgm:t>
        <a:bodyPr/>
        <a:lstStyle/>
        <a:p>
          <a:endParaRPr lang="en-US"/>
        </a:p>
      </dgm:t>
    </dgm:pt>
    <dgm:pt modelId="{A1A9CC7B-74A5-47FD-BB0E-5A1F078BD8CE}" type="sibTrans" cxnId="{A2C09ABE-F0BD-4B36-B9F7-BCA72122B37A}">
      <dgm:prSet/>
      <dgm:spPr/>
      <dgm:t>
        <a:bodyPr/>
        <a:lstStyle/>
        <a:p>
          <a:endParaRPr lang="en-US"/>
        </a:p>
      </dgm:t>
    </dgm:pt>
    <dgm:pt modelId="{8A41441C-B0B3-4A8D-B68D-69892AACD223}" type="pres">
      <dgm:prSet presAssocID="{F9F9E064-A76E-4933-B518-EFAD7BA81E0D}" presName="linear" presStyleCnt="0">
        <dgm:presLayoutVars>
          <dgm:animLvl val="lvl"/>
          <dgm:resizeHandles val="exact"/>
        </dgm:presLayoutVars>
      </dgm:prSet>
      <dgm:spPr/>
      <dgm:t>
        <a:bodyPr/>
        <a:lstStyle/>
        <a:p>
          <a:endParaRPr lang="en-US"/>
        </a:p>
      </dgm:t>
    </dgm:pt>
    <dgm:pt modelId="{432EAFDE-E9E2-48D0-9ABB-49335198B627}" type="pres">
      <dgm:prSet presAssocID="{C0CB926B-5C3B-4D5A-9E0D-B4BECE9A4729}" presName="parentText" presStyleLbl="node1" presStyleIdx="0" presStyleCnt="1">
        <dgm:presLayoutVars>
          <dgm:chMax val="0"/>
          <dgm:bulletEnabled val="1"/>
        </dgm:presLayoutVars>
      </dgm:prSet>
      <dgm:spPr>
        <a:prstGeom prst="doubleWave">
          <a:avLst/>
        </a:prstGeom>
      </dgm:spPr>
      <dgm:t>
        <a:bodyPr/>
        <a:lstStyle/>
        <a:p>
          <a:endParaRPr lang="en-US"/>
        </a:p>
      </dgm:t>
    </dgm:pt>
  </dgm:ptLst>
  <dgm:cxnLst>
    <dgm:cxn modelId="{A2C09ABE-F0BD-4B36-B9F7-BCA72122B37A}" srcId="{F9F9E064-A76E-4933-B518-EFAD7BA81E0D}" destId="{C0CB926B-5C3B-4D5A-9E0D-B4BECE9A4729}" srcOrd="0" destOrd="0" parTransId="{2C6711C2-1FF8-4BBC-AB48-CCB793A3BC5E}" sibTransId="{A1A9CC7B-74A5-47FD-BB0E-5A1F078BD8CE}"/>
    <dgm:cxn modelId="{CE040C00-EFE0-4E0C-A9D3-6F40503410E8}" type="presOf" srcId="{C0CB926B-5C3B-4D5A-9E0D-B4BECE9A4729}" destId="{432EAFDE-E9E2-48D0-9ABB-49335198B627}" srcOrd="0" destOrd="0" presId="urn:microsoft.com/office/officeart/2005/8/layout/vList2"/>
    <dgm:cxn modelId="{37B0CACD-1C22-46CD-82F1-40D457C52B52}" type="presOf" srcId="{F9F9E064-A76E-4933-B518-EFAD7BA81E0D}" destId="{8A41441C-B0B3-4A8D-B68D-69892AACD223}" srcOrd="0" destOrd="0" presId="urn:microsoft.com/office/officeart/2005/8/layout/vList2"/>
    <dgm:cxn modelId="{883B6154-0739-46B7-84BF-6ED1A4FC43CE}" type="presParOf" srcId="{8A41441C-B0B3-4A8D-B68D-69892AACD223}" destId="{432EAFDE-E9E2-48D0-9ABB-49335198B62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24A368-335F-401B-8DAC-09E2E8E543E9}" type="doc">
      <dgm:prSet loTypeId="urn:microsoft.com/office/officeart/2005/8/layout/hList3" loCatId="list" qsTypeId="urn:microsoft.com/office/officeart/2005/8/quickstyle/3d2" qsCatId="3D" csTypeId="urn:microsoft.com/office/officeart/2005/8/colors/accent0_2" csCatId="mainScheme" phldr="1"/>
      <dgm:spPr/>
      <dgm:t>
        <a:bodyPr/>
        <a:lstStyle/>
        <a:p>
          <a:endParaRPr lang="en-US"/>
        </a:p>
      </dgm:t>
    </dgm:pt>
    <dgm:pt modelId="{7EFEBCB3-9C1B-42F8-9597-CFBA03B67287}">
      <dgm:prSet/>
      <dgm:spPr/>
      <dgm:t>
        <a:bodyPr/>
        <a:lstStyle/>
        <a:p>
          <a:pPr rtl="1"/>
          <a:r>
            <a:rPr lang="fa-IR" dirty="0" smtClean="0">
              <a:cs typeface="B Titr" pitchFamily="2" charset="-78"/>
            </a:rPr>
            <a:t>تحريم‌هاي بانکي جدي‌تر از کالايي</a:t>
          </a:r>
          <a:endParaRPr lang="en-US" dirty="0">
            <a:cs typeface="B Titr" pitchFamily="2" charset="-78"/>
          </a:endParaRPr>
        </a:p>
      </dgm:t>
    </dgm:pt>
    <dgm:pt modelId="{3A1CA41F-EE8C-44AF-BC06-D9D572D304F3}" type="parTrans" cxnId="{9C50461F-681B-4E90-8C4B-CDBAD8D5F7DE}">
      <dgm:prSet/>
      <dgm:spPr/>
      <dgm:t>
        <a:bodyPr/>
        <a:lstStyle/>
        <a:p>
          <a:endParaRPr lang="en-US"/>
        </a:p>
      </dgm:t>
    </dgm:pt>
    <dgm:pt modelId="{F7314086-1033-46A0-96DC-CBEDB3F64C43}" type="sibTrans" cxnId="{9C50461F-681B-4E90-8C4B-CDBAD8D5F7DE}">
      <dgm:prSet/>
      <dgm:spPr/>
      <dgm:t>
        <a:bodyPr/>
        <a:lstStyle/>
        <a:p>
          <a:endParaRPr lang="en-US"/>
        </a:p>
      </dgm:t>
    </dgm:pt>
    <dgm:pt modelId="{2F422648-E363-46E5-BF85-6B515BF034FB}">
      <dgm:prSet/>
      <dgm:spPr/>
      <dgm:t>
        <a:bodyPr/>
        <a:lstStyle/>
        <a:p>
          <a:pPr algn="justLow" rtl="1"/>
          <a:r>
            <a:rPr lang="fa-IR" dirty="0" smtClean="0">
              <a:cs typeface="B Zar" pitchFamily="2" charset="-78"/>
            </a:rPr>
            <a:t>وقتي شيوه‌هاي پرداخت مسأله‌دار باشد، خريد و فروش هم مسأله‌دار خواهد بود.</a:t>
          </a:r>
          <a:endParaRPr lang="en-US" b="1" dirty="0">
            <a:cs typeface="B Zar" pitchFamily="2" charset="-78"/>
          </a:endParaRPr>
        </a:p>
      </dgm:t>
    </dgm:pt>
    <dgm:pt modelId="{C1A61852-141E-4745-BE46-FB2F987B956F}" type="parTrans" cxnId="{39181254-77C5-42FB-B733-2D934D1DA8FA}">
      <dgm:prSet/>
      <dgm:spPr/>
      <dgm:t>
        <a:bodyPr/>
        <a:lstStyle/>
        <a:p>
          <a:endParaRPr lang="en-US"/>
        </a:p>
      </dgm:t>
    </dgm:pt>
    <dgm:pt modelId="{08B944F5-6645-4711-8A84-13D2FD64564D}" type="sibTrans" cxnId="{39181254-77C5-42FB-B733-2D934D1DA8FA}">
      <dgm:prSet/>
      <dgm:spPr/>
      <dgm:t>
        <a:bodyPr/>
        <a:lstStyle/>
        <a:p>
          <a:endParaRPr lang="en-US"/>
        </a:p>
      </dgm:t>
    </dgm:pt>
    <dgm:pt modelId="{854888C5-1E77-41A7-B3E2-C08525987674}" type="pres">
      <dgm:prSet presAssocID="{1724A368-335F-401B-8DAC-09E2E8E543E9}" presName="composite" presStyleCnt="0">
        <dgm:presLayoutVars>
          <dgm:chMax val="1"/>
          <dgm:dir/>
          <dgm:resizeHandles val="exact"/>
        </dgm:presLayoutVars>
      </dgm:prSet>
      <dgm:spPr/>
      <dgm:t>
        <a:bodyPr/>
        <a:lstStyle/>
        <a:p>
          <a:endParaRPr lang="en-US"/>
        </a:p>
      </dgm:t>
    </dgm:pt>
    <dgm:pt modelId="{40D7D60B-E623-41A6-9E2F-01C7CA6AED4A}" type="pres">
      <dgm:prSet presAssocID="{7EFEBCB3-9C1B-42F8-9597-CFBA03B67287}" presName="roof" presStyleLbl="dkBgShp" presStyleIdx="0" presStyleCnt="2"/>
      <dgm:spPr/>
      <dgm:t>
        <a:bodyPr/>
        <a:lstStyle/>
        <a:p>
          <a:endParaRPr lang="en-US"/>
        </a:p>
      </dgm:t>
    </dgm:pt>
    <dgm:pt modelId="{22EBD5F6-DA6B-4F32-8FE6-4E4942B7C2F3}" type="pres">
      <dgm:prSet presAssocID="{7EFEBCB3-9C1B-42F8-9597-CFBA03B67287}" presName="pillars" presStyleCnt="0"/>
      <dgm:spPr/>
    </dgm:pt>
    <dgm:pt modelId="{CB154ACA-DBC2-42E4-AE25-75A0547BA5FE}" type="pres">
      <dgm:prSet presAssocID="{7EFEBCB3-9C1B-42F8-9597-CFBA03B67287}" presName="pillar1" presStyleLbl="node1" presStyleIdx="0" presStyleCnt="1">
        <dgm:presLayoutVars>
          <dgm:bulletEnabled val="1"/>
        </dgm:presLayoutVars>
      </dgm:prSet>
      <dgm:spPr/>
      <dgm:t>
        <a:bodyPr/>
        <a:lstStyle/>
        <a:p>
          <a:endParaRPr lang="en-US"/>
        </a:p>
      </dgm:t>
    </dgm:pt>
    <dgm:pt modelId="{EBF35AF0-82B8-4CB3-9EF7-F3D1A144324C}" type="pres">
      <dgm:prSet presAssocID="{7EFEBCB3-9C1B-42F8-9597-CFBA03B67287}" presName="base" presStyleLbl="dkBgShp" presStyleIdx="1" presStyleCnt="2"/>
      <dgm:spPr/>
    </dgm:pt>
  </dgm:ptLst>
  <dgm:cxnLst>
    <dgm:cxn modelId="{5085285C-C67F-4AEF-9DEE-AD1E9C4C99FC}" type="presOf" srcId="{7EFEBCB3-9C1B-42F8-9597-CFBA03B67287}" destId="{40D7D60B-E623-41A6-9E2F-01C7CA6AED4A}" srcOrd="0" destOrd="0" presId="urn:microsoft.com/office/officeart/2005/8/layout/hList3"/>
    <dgm:cxn modelId="{39181254-77C5-42FB-B733-2D934D1DA8FA}" srcId="{7EFEBCB3-9C1B-42F8-9597-CFBA03B67287}" destId="{2F422648-E363-46E5-BF85-6B515BF034FB}" srcOrd="0" destOrd="0" parTransId="{C1A61852-141E-4745-BE46-FB2F987B956F}" sibTransId="{08B944F5-6645-4711-8A84-13D2FD64564D}"/>
    <dgm:cxn modelId="{8A66B501-A141-4168-B5EA-F7CD0C77E53B}" type="presOf" srcId="{1724A368-335F-401B-8DAC-09E2E8E543E9}" destId="{854888C5-1E77-41A7-B3E2-C08525987674}" srcOrd="0" destOrd="0" presId="urn:microsoft.com/office/officeart/2005/8/layout/hList3"/>
    <dgm:cxn modelId="{5653F96C-B687-4427-BA52-FF1C2E79B43B}" type="presOf" srcId="{2F422648-E363-46E5-BF85-6B515BF034FB}" destId="{CB154ACA-DBC2-42E4-AE25-75A0547BA5FE}" srcOrd="0" destOrd="0" presId="urn:microsoft.com/office/officeart/2005/8/layout/hList3"/>
    <dgm:cxn modelId="{9C50461F-681B-4E90-8C4B-CDBAD8D5F7DE}" srcId="{1724A368-335F-401B-8DAC-09E2E8E543E9}" destId="{7EFEBCB3-9C1B-42F8-9597-CFBA03B67287}" srcOrd="0" destOrd="0" parTransId="{3A1CA41F-EE8C-44AF-BC06-D9D572D304F3}" sibTransId="{F7314086-1033-46A0-96DC-CBEDB3F64C43}"/>
    <dgm:cxn modelId="{3AFE6C90-2CFF-45AC-8D76-A7977A834EEF}" type="presParOf" srcId="{854888C5-1E77-41A7-B3E2-C08525987674}" destId="{40D7D60B-E623-41A6-9E2F-01C7CA6AED4A}" srcOrd="0" destOrd="0" presId="urn:microsoft.com/office/officeart/2005/8/layout/hList3"/>
    <dgm:cxn modelId="{706A9539-440B-4AC8-9062-FE2CBDCCF1DF}" type="presParOf" srcId="{854888C5-1E77-41A7-B3E2-C08525987674}" destId="{22EBD5F6-DA6B-4F32-8FE6-4E4942B7C2F3}" srcOrd="1" destOrd="0" presId="urn:microsoft.com/office/officeart/2005/8/layout/hList3"/>
    <dgm:cxn modelId="{A8F39225-EEF5-46C0-979D-6BDCBE507BC3}" type="presParOf" srcId="{22EBD5F6-DA6B-4F32-8FE6-4E4942B7C2F3}" destId="{CB154ACA-DBC2-42E4-AE25-75A0547BA5FE}" srcOrd="0" destOrd="0" presId="urn:microsoft.com/office/officeart/2005/8/layout/hList3"/>
    <dgm:cxn modelId="{6E3F699D-839C-458A-81CD-B5F7BB655413}" type="presParOf" srcId="{854888C5-1E77-41A7-B3E2-C08525987674}" destId="{EBF35AF0-82B8-4CB3-9EF7-F3D1A144324C}"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8D7954-F0B8-417F-B292-C6C80EDFB3B6}"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C42E1643-CE6E-4BBB-B3F5-BCC054C4007D}">
      <dgm:prSet custT="1"/>
      <dgm:spPr/>
      <dgm:t>
        <a:bodyPr/>
        <a:lstStyle/>
        <a:p>
          <a:pPr algn="justLow" rtl="1"/>
          <a:r>
            <a:rPr lang="fa-IR" sz="2900" dirty="0" smtClean="0">
              <a:cs typeface="B Zar" pitchFamily="2" charset="-78"/>
            </a:rPr>
            <a:t>شرکت‌هايي که در امريکا داراي </a:t>
          </a:r>
          <a:r>
            <a:rPr lang="en-US" sz="2400" dirty="0" smtClean="0">
              <a:cs typeface="B Zar" pitchFamily="2" charset="-78"/>
            </a:rPr>
            <a:t>Exposure</a:t>
          </a:r>
          <a:r>
            <a:rPr lang="fa-IR" sz="2400" dirty="0" smtClean="0">
              <a:cs typeface="B Zar" pitchFamily="2" charset="-78"/>
            </a:rPr>
            <a:t> </a:t>
          </a:r>
          <a:r>
            <a:rPr lang="fa-IR" sz="2900" dirty="0" smtClean="0">
              <a:cs typeface="B Zar" pitchFamily="2" charset="-78"/>
            </a:rPr>
            <a:t>گسترده‌اند، با ارزيابي ريسک معامله با ايران، عملاً از معامله با ايران حتي بدون فشار قطعنامۀ شوراي امنيت يا کشور خود و صرفاٌ به دليل منافع خود در امريکا سرباز مي‌زنند.</a:t>
          </a:r>
          <a:endParaRPr lang="en-US" sz="2900" dirty="0">
            <a:cs typeface="B Zar" pitchFamily="2" charset="-78"/>
          </a:endParaRPr>
        </a:p>
      </dgm:t>
    </dgm:pt>
    <dgm:pt modelId="{2B870576-4414-4E58-A7BC-A7164815A55A}" type="parTrans" cxnId="{56FAE835-9946-4AB2-A26E-4D4E18524280}">
      <dgm:prSet/>
      <dgm:spPr/>
      <dgm:t>
        <a:bodyPr/>
        <a:lstStyle/>
        <a:p>
          <a:endParaRPr lang="en-US"/>
        </a:p>
      </dgm:t>
    </dgm:pt>
    <dgm:pt modelId="{1498B292-98FD-4383-8930-267DAEC59B01}" type="sibTrans" cxnId="{56FAE835-9946-4AB2-A26E-4D4E18524280}">
      <dgm:prSet/>
      <dgm:spPr/>
      <dgm:t>
        <a:bodyPr/>
        <a:lstStyle/>
        <a:p>
          <a:endParaRPr lang="en-US"/>
        </a:p>
      </dgm:t>
    </dgm:pt>
    <dgm:pt modelId="{EF7A7ECE-942A-471F-96CA-13AE643E9BBC}" type="pres">
      <dgm:prSet presAssocID="{8B8D7954-F0B8-417F-B292-C6C80EDFB3B6}" presName="Name0" presStyleCnt="0">
        <dgm:presLayoutVars>
          <dgm:dir/>
          <dgm:resizeHandles val="exact"/>
        </dgm:presLayoutVars>
      </dgm:prSet>
      <dgm:spPr/>
      <dgm:t>
        <a:bodyPr/>
        <a:lstStyle/>
        <a:p>
          <a:endParaRPr lang="en-US"/>
        </a:p>
      </dgm:t>
    </dgm:pt>
    <dgm:pt modelId="{4E539D10-15E7-4CB3-B256-F3F25BF47BAC}" type="pres">
      <dgm:prSet presAssocID="{C42E1643-CE6E-4BBB-B3F5-BCC054C4007D}" presName="node" presStyleLbl="node1" presStyleIdx="0" presStyleCnt="1">
        <dgm:presLayoutVars>
          <dgm:bulletEnabled val="1"/>
        </dgm:presLayoutVars>
      </dgm:prSet>
      <dgm:spPr>
        <a:prstGeom prst="ribbon">
          <a:avLst/>
        </a:prstGeom>
      </dgm:spPr>
      <dgm:t>
        <a:bodyPr/>
        <a:lstStyle/>
        <a:p>
          <a:endParaRPr lang="en-US"/>
        </a:p>
      </dgm:t>
    </dgm:pt>
  </dgm:ptLst>
  <dgm:cxnLst>
    <dgm:cxn modelId="{D4ABFF34-58F3-47F5-8370-6022ADC534AB}" type="presOf" srcId="{8B8D7954-F0B8-417F-B292-C6C80EDFB3B6}" destId="{EF7A7ECE-942A-471F-96CA-13AE643E9BBC}" srcOrd="0" destOrd="0" presId="urn:microsoft.com/office/officeart/2005/8/layout/hList6"/>
    <dgm:cxn modelId="{D1390EE1-E0A6-4D5C-9896-164410BCB3B3}" type="presOf" srcId="{C42E1643-CE6E-4BBB-B3F5-BCC054C4007D}" destId="{4E539D10-15E7-4CB3-B256-F3F25BF47BAC}" srcOrd="0" destOrd="0" presId="urn:microsoft.com/office/officeart/2005/8/layout/hList6"/>
    <dgm:cxn modelId="{56FAE835-9946-4AB2-A26E-4D4E18524280}" srcId="{8B8D7954-F0B8-417F-B292-C6C80EDFB3B6}" destId="{C42E1643-CE6E-4BBB-B3F5-BCC054C4007D}" srcOrd="0" destOrd="0" parTransId="{2B870576-4414-4E58-A7BC-A7164815A55A}" sibTransId="{1498B292-98FD-4383-8930-267DAEC59B01}"/>
    <dgm:cxn modelId="{86DA4B9A-C9A1-4358-B8CC-C192BBF0A669}" type="presParOf" srcId="{EF7A7ECE-942A-471F-96CA-13AE643E9BBC}" destId="{4E539D10-15E7-4CB3-B256-F3F25BF47BAC}" srcOrd="0"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DBE5B3C-FE7E-48A0-AC91-E8AB6AB29E7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8BF3BBBC-F3F4-4BC9-A388-4C697E91F6AF}">
      <dgm:prSet/>
      <dgm:spPr/>
      <dgm:t>
        <a:bodyPr/>
        <a:lstStyle/>
        <a:p>
          <a:pPr rtl="1"/>
          <a:r>
            <a:rPr lang="fa-IR" dirty="0" smtClean="0">
              <a:cs typeface="B Zar" pitchFamily="2" charset="-78"/>
            </a:rPr>
            <a:t>منابع اوليه و اجراي پروژه‌ها</a:t>
          </a:r>
          <a:endParaRPr lang="en-US" dirty="0">
            <a:cs typeface="B Zar" pitchFamily="2" charset="-78"/>
          </a:endParaRPr>
        </a:p>
      </dgm:t>
    </dgm:pt>
    <dgm:pt modelId="{AABE7363-A488-479D-A7C5-57654B653ABE}" type="parTrans" cxnId="{B3E9B50A-9F15-46D6-B438-B984BF25443E}">
      <dgm:prSet/>
      <dgm:spPr/>
      <dgm:t>
        <a:bodyPr/>
        <a:lstStyle/>
        <a:p>
          <a:endParaRPr lang="en-US">
            <a:cs typeface="B Zar" pitchFamily="2" charset="-78"/>
          </a:endParaRPr>
        </a:p>
      </dgm:t>
    </dgm:pt>
    <dgm:pt modelId="{EC69EF2B-D733-4F5A-AA96-592BFC724D03}" type="sibTrans" cxnId="{B3E9B50A-9F15-46D6-B438-B984BF25443E}">
      <dgm:prSet/>
      <dgm:spPr/>
      <dgm:t>
        <a:bodyPr/>
        <a:lstStyle/>
        <a:p>
          <a:endParaRPr lang="en-US">
            <a:cs typeface="B Zar" pitchFamily="2" charset="-78"/>
          </a:endParaRPr>
        </a:p>
      </dgm:t>
    </dgm:pt>
    <dgm:pt modelId="{A2E78C9E-4554-41A1-AC0C-0ADF0D5F757B}">
      <dgm:prSet/>
      <dgm:spPr/>
      <dgm:t>
        <a:bodyPr/>
        <a:lstStyle/>
        <a:p>
          <a:pPr rtl="1"/>
          <a:r>
            <a:rPr lang="fa-IR" dirty="0" smtClean="0">
              <a:cs typeface="B Zar" pitchFamily="2" charset="-78"/>
            </a:rPr>
            <a:t>منابع بلندمدت</a:t>
          </a:r>
          <a:endParaRPr lang="en-US" dirty="0">
            <a:cs typeface="B Zar" pitchFamily="2" charset="-78"/>
          </a:endParaRPr>
        </a:p>
      </dgm:t>
    </dgm:pt>
    <dgm:pt modelId="{640A8904-A339-46C5-9F22-253E3E21CCF0}" type="parTrans" cxnId="{23C9F4DB-CDF3-4A03-A318-4313DC5F45E6}">
      <dgm:prSet/>
      <dgm:spPr/>
      <dgm:t>
        <a:bodyPr/>
        <a:lstStyle/>
        <a:p>
          <a:endParaRPr lang="en-US">
            <a:cs typeface="B Zar" pitchFamily="2" charset="-78"/>
          </a:endParaRPr>
        </a:p>
      </dgm:t>
    </dgm:pt>
    <dgm:pt modelId="{D3CDB9D7-8BE1-44A5-BFCB-D2950B2760AF}" type="sibTrans" cxnId="{23C9F4DB-CDF3-4A03-A318-4313DC5F45E6}">
      <dgm:prSet/>
      <dgm:spPr/>
      <dgm:t>
        <a:bodyPr/>
        <a:lstStyle/>
        <a:p>
          <a:endParaRPr lang="en-US">
            <a:cs typeface="B Zar" pitchFamily="2" charset="-78"/>
          </a:endParaRPr>
        </a:p>
      </dgm:t>
    </dgm:pt>
    <dgm:pt modelId="{8F64C12C-D992-4EC4-BA35-5DB42F70A8CA}">
      <dgm:prSet/>
      <dgm:spPr/>
      <dgm:t>
        <a:bodyPr/>
        <a:lstStyle/>
        <a:p>
          <a:pPr rtl="1"/>
          <a:r>
            <a:rPr lang="fa-IR" dirty="0" smtClean="0">
              <a:cs typeface="B Zar" pitchFamily="2" charset="-78"/>
            </a:rPr>
            <a:t>شرکت‌هاي بزرگ</a:t>
          </a:r>
          <a:endParaRPr lang="en-US" dirty="0">
            <a:cs typeface="B Zar" pitchFamily="2" charset="-78"/>
          </a:endParaRPr>
        </a:p>
      </dgm:t>
    </dgm:pt>
    <dgm:pt modelId="{0DF54A7E-D106-4B10-83CF-848E650A527C}" type="parTrans" cxnId="{0F4E8F48-97E3-4254-82AA-396A1684E07D}">
      <dgm:prSet/>
      <dgm:spPr/>
      <dgm:t>
        <a:bodyPr/>
        <a:lstStyle/>
        <a:p>
          <a:endParaRPr lang="en-US">
            <a:cs typeface="B Zar" pitchFamily="2" charset="-78"/>
          </a:endParaRPr>
        </a:p>
      </dgm:t>
    </dgm:pt>
    <dgm:pt modelId="{B8D353BB-C73A-4A4B-B11E-3A382AF8079F}" type="sibTrans" cxnId="{0F4E8F48-97E3-4254-82AA-396A1684E07D}">
      <dgm:prSet/>
      <dgm:spPr/>
      <dgm:t>
        <a:bodyPr/>
        <a:lstStyle/>
        <a:p>
          <a:endParaRPr lang="en-US">
            <a:cs typeface="B Zar" pitchFamily="2" charset="-78"/>
          </a:endParaRPr>
        </a:p>
      </dgm:t>
    </dgm:pt>
    <dgm:pt modelId="{E31767CD-0F8E-4BFF-B8F8-B60336FF299D}" type="pres">
      <dgm:prSet presAssocID="{BDBE5B3C-FE7E-48A0-AC91-E8AB6AB29E79}" presName="linear" presStyleCnt="0">
        <dgm:presLayoutVars>
          <dgm:animLvl val="lvl"/>
          <dgm:resizeHandles val="exact"/>
        </dgm:presLayoutVars>
      </dgm:prSet>
      <dgm:spPr/>
      <dgm:t>
        <a:bodyPr/>
        <a:lstStyle/>
        <a:p>
          <a:endParaRPr lang="en-US"/>
        </a:p>
      </dgm:t>
    </dgm:pt>
    <dgm:pt modelId="{02561C1D-503E-461F-BFCA-EA86D08F2DBF}" type="pres">
      <dgm:prSet presAssocID="{8BF3BBBC-F3F4-4BC9-A388-4C697E91F6AF}" presName="parentText" presStyleLbl="node1" presStyleIdx="0" presStyleCnt="3">
        <dgm:presLayoutVars>
          <dgm:chMax val="0"/>
          <dgm:bulletEnabled val="1"/>
        </dgm:presLayoutVars>
      </dgm:prSet>
      <dgm:spPr/>
      <dgm:t>
        <a:bodyPr/>
        <a:lstStyle/>
        <a:p>
          <a:endParaRPr lang="en-US"/>
        </a:p>
      </dgm:t>
    </dgm:pt>
    <dgm:pt modelId="{188F7AAF-9E85-40B9-8C7C-BCD97681D672}" type="pres">
      <dgm:prSet presAssocID="{EC69EF2B-D733-4F5A-AA96-592BFC724D03}" presName="spacer" presStyleCnt="0"/>
      <dgm:spPr/>
    </dgm:pt>
    <dgm:pt modelId="{CC335D22-B126-4CE8-A25F-A203569FC2BE}" type="pres">
      <dgm:prSet presAssocID="{A2E78C9E-4554-41A1-AC0C-0ADF0D5F757B}" presName="parentText" presStyleLbl="node1" presStyleIdx="1" presStyleCnt="3">
        <dgm:presLayoutVars>
          <dgm:chMax val="0"/>
          <dgm:bulletEnabled val="1"/>
        </dgm:presLayoutVars>
      </dgm:prSet>
      <dgm:spPr/>
      <dgm:t>
        <a:bodyPr/>
        <a:lstStyle/>
        <a:p>
          <a:endParaRPr lang="en-US"/>
        </a:p>
      </dgm:t>
    </dgm:pt>
    <dgm:pt modelId="{5FA18546-88D9-414F-9167-7471BC6BE6C4}" type="pres">
      <dgm:prSet presAssocID="{D3CDB9D7-8BE1-44A5-BFCB-D2950B2760AF}" presName="spacer" presStyleCnt="0"/>
      <dgm:spPr/>
    </dgm:pt>
    <dgm:pt modelId="{AB896E7F-D39A-4C40-84B0-7F7501E226B1}" type="pres">
      <dgm:prSet presAssocID="{8F64C12C-D992-4EC4-BA35-5DB42F70A8CA}" presName="parentText" presStyleLbl="node1" presStyleIdx="2" presStyleCnt="3">
        <dgm:presLayoutVars>
          <dgm:chMax val="0"/>
          <dgm:bulletEnabled val="1"/>
        </dgm:presLayoutVars>
      </dgm:prSet>
      <dgm:spPr/>
      <dgm:t>
        <a:bodyPr/>
        <a:lstStyle/>
        <a:p>
          <a:endParaRPr lang="en-US"/>
        </a:p>
      </dgm:t>
    </dgm:pt>
  </dgm:ptLst>
  <dgm:cxnLst>
    <dgm:cxn modelId="{932AA972-49E1-4EB4-819D-D8CF22F5B377}" type="presOf" srcId="{8F64C12C-D992-4EC4-BA35-5DB42F70A8CA}" destId="{AB896E7F-D39A-4C40-84B0-7F7501E226B1}" srcOrd="0" destOrd="0" presId="urn:microsoft.com/office/officeart/2005/8/layout/vList2"/>
    <dgm:cxn modelId="{23C9F4DB-CDF3-4A03-A318-4313DC5F45E6}" srcId="{BDBE5B3C-FE7E-48A0-AC91-E8AB6AB29E79}" destId="{A2E78C9E-4554-41A1-AC0C-0ADF0D5F757B}" srcOrd="1" destOrd="0" parTransId="{640A8904-A339-46C5-9F22-253E3E21CCF0}" sibTransId="{D3CDB9D7-8BE1-44A5-BFCB-D2950B2760AF}"/>
    <dgm:cxn modelId="{BAA57251-C846-411D-A0B9-FBCE9DFDAA49}" type="presOf" srcId="{BDBE5B3C-FE7E-48A0-AC91-E8AB6AB29E79}" destId="{E31767CD-0F8E-4BFF-B8F8-B60336FF299D}" srcOrd="0" destOrd="0" presId="urn:microsoft.com/office/officeart/2005/8/layout/vList2"/>
    <dgm:cxn modelId="{B3E9B50A-9F15-46D6-B438-B984BF25443E}" srcId="{BDBE5B3C-FE7E-48A0-AC91-E8AB6AB29E79}" destId="{8BF3BBBC-F3F4-4BC9-A388-4C697E91F6AF}" srcOrd="0" destOrd="0" parTransId="{AABE7363-A488-479D-A7C5-57654B653ABE}" sibTransId="{EC69EF2B-D733-4F5A-AA96-592BFC724D03}"/>
    <dgm:cxn modelId="{CF6BA39B-E02C-4BFC-8AD2-B020E9460B71}" type="presOf" srcId="{A2E78C9E-4554-41A1-AC0C-0ADF0D5F757B}" destId="{CC335D22-B126-4CE8-A25F-A203569FC2BE}" srcOrd="0" destOrd="0" presId="urn:microsoft.com/office/officeart/2005/8/layout/vList2"/>
    <dgm:cxn modelId="{0F4E8F48-97E3-4254-82AA-396A1684E07D}" srcId="{BDBE5B3C-FE7E-48A0-AC91-E8AB6AB29E79}" destId="{8F64C12C-D992-4EC4-BA35-5DB42F70A8CA}" srcOrd="2" destOrd="0" parTransId="{0DF54A7E-D106-4B10-83CF-848E650A527C}" sibTransId="{B8D353BB-C73A-4A4B-B11E-3A382AF8079F}"/>
    <dgm:cxn modelId="{9C0BCEDE-8C2D-4166-9301-84AD04E031C6}" type="presOf" srcId="{8BF3BBBC-F3F4-4BC9-A388-4C697E91F6AF}" destId="{02561C1D-503E-461F-BFCA-EA86D08F2DBF}" srcOrd="0" destOrd="0" presId="urn:microsoft.com/office/officeart/2005/8/layout/vList2"/>
    <dgm:cxn modelId="{BF9D3F97-B03A-4A74-99CE-3EED91824F51}" type="presParOf" srcId="{E31767CD-0F8E-4BFF-B8F8-B60336FF299D}" destId="{02561C1D-503E-461F-BFCA-EA86D08F2DBF}" srcOrd="0" destOrd="0" presId="urn:microsoft.com/office/officeart/2005/8/layout/vList2"/>
    <dgm:cxn modelId="{D2E35D5D-DCFB-4C49-AA59-227A2366AB17}" type="presParOf" srcId="{E31767CD-0F8E-4BFF-B8F8-B60336FF299D}" destId="{188F7AAF-9E85-40B9-8C7C-BCD97681D672}" srcOrd="1" destOrd="0" presId="urn:microsoft.com/office/officeart/2005/8/layout/vList2"/>
    <dgm:cxn modelId="{2AD612BA-955A-4864-9930-FB2D6D9B60CE}" type="presParOf" srcId="{E31767CD-0F8E-4BFF-B8F8-B60336FF299D}" destId="{CC335D22-B126-4CE8-A25F-A203569FC2BE}" srcOrd="2" destOrd="0" presId="urn:microsoft.com/office/officeart/2005/8/layout/vList2"/>
    <dgm:cxn modelId="{9E2D9C92-90D5-431D-ABF0-370861835CDC}" type="presParOf" srcId="{E31767CD-0F8E-4BFF-B8F8-B60336FF299D}" destId="{5FA18546-88D9-414F-9167-7471BC6BE6C4}" srcOrd="3" destOrd="0" presId="urn:microsoft.com/office/officeart/2005/8/layout/vList2"/>
    <dgm:cxn modelId="{934210F5-C3ED-4DA5-8100-C7BADD694E48}" type="presParOf" srcId="{E31767CD-0F8E-4BFF-B8F8-B60336FF299D}" destId="{AB896E7F-D39A-4C40-84B0-7F7501E226B1}"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FA10F4-C112-42C3-887D-AF5905902BC3}" type="doc">
      <dgm:prSet loTypeId="urn:microsoft.com/office/officeart/2005/8/layout/vList3#1" loCatId="list" qsTypeId="urn:microsoft.com/office/officeart/2005/8/quickstyle/simple5" qsCatId="simple" csTypeId="urn:microsoft.com/office/officeart/2005/8/colors/colorful4" csCatId="colorful" phldr="1"/>
      <dgm:spPr/>
      <dgm:t>
        <a:bodyPr/>
        <a:lstStyle/>
        <a:p>
          <a:endParaRPr lang="en-US"/>
        </a:p>
      </dgm:t>
    </dgm:pt>
    <dgm:pt modelId="{A25533D0-6EFD-4DB5-8ABF-AF1CA199AFE8}">
      <dgm:prSet custT="1"/>
      <dgm:spPr/>
      <dgm:t>
        <a:bodyPr/>
        <a:lstStyle/>
        <a:p>
          <a:pPr algn="justLow" rtl="1"/>
          <a:r>
            <a:rPr lang="fa-IR" sz="2000" dirty="0" smtClean="0">
              <a:cs typeface="B Zar" pitchFamily="2" charset="-78"/>
            </a:rPr>
            <a:t>تضعيف پول ملي و افزايش ارزش جايگزيني ريالي</a:t>
          </a:r>
          <a:endParaRPr lang="en-US" sz="2000" dirty="0">
            <a:cs typeface="B Zar" pitchFamily="2" charset="-78"/>
          </a:endParaRPr>
        </a:p>
      </dgm:t>
    </dgm:pt>
    <dgm:pt modelId="{FAF0634F-F079-4E73-863B-29BED8BCE853}" type="parTrans" cxnId="{53EF551D-32BF-4DF9-9770-D1F867186344}">
      <dgm:prSet/>
      <dgm:spPr/>
      <dgm:t>
        <a:bodyPr/>
        <a:lstStyle/>
        <a:p>
          <a:pPr algn="justLow"/>
          <a:endParaRPr lang="en-US" sz="2800">
            <a:cs typeface="B Zar" pitchFamily="2" charset="-78"/>
          </a:endParaRPr>
        </a:p>
      </dgm:t>
    </dgm:pt>
    <dgm:pt modelId="{DD85F9F9-5009-4FA1-A691-984ED3A69E4D}" type="sibTrans" cxnId="{53EF551D-32BF-4DF9-9770-D1F867186344}">
      <dgm:prSet/>
      <dgm:spPr/>
      <dgm:t>
        <a:bodyPr/>
        <a:lstStyle/>
        <a:p>
          <a:pPr algn="justLow"/>
          <a:endParaRPr lang="en-US" sz="2800">
            <a:cs typeface="B Zar" pitchFamily="2" charset="-78"/>
          </a:endParaRPr>
        </a:p>
      </dgm:t>
    </dgm:pt>
    <dgm:pt modelId="{B71DFE38-C050-47B9-8146-0F1B5D4739B7}">
      <dgm:prSet custT="1"/>
      <dgm:spPr/>
      <dgm:t>
        <a:bodyPr/>
        <a:lstStyle/>
        <a:p>
          <a:pPr algn="justLow" rtl="1"/>
          <a:r>
            <a:rPr lang="fa-IR" sz="2000" dirty="0" smtClean="0">
              <a:cs typeface="B Zar" pitchFamily="2" charset="-78"/>
            </a:rPr>
            <a:t>افزايش نرخ ارز و در نتيجه افزايش درآمد بسياري از صنايع (پتروشيمي، معدني و فلزي و غذايي)</a:t>
          </a:r>
          <a:endParaRPr lang="en-US" sz="2000" dirty="0">
            <a:cs typeface="B Zar" pitchFamily="2" charset="-78"/>
          </a:endParaRPr>
        </a:p>
      </dgm:t>
    </dgm:pt>
    <dgm:pt modelId="{34055DC0-52FA-43CD-90C0-B2EA7C8BF0D5}" type="parTrans" cxnId="{DECF41D6-217F-4A06-893E-797D29194726}">
      <dgm:prSet/>
      <dgm:spPr/>
      <dgm:t>
        <a:bodyPr/>
        <a:lstStyle/>
        <a:p>
          <a:pPr algn="justLow"/>
          <a:endParaRPr lang="en-US" sz="2800">
            <a:cs typeface="B Zar" pitchFamily="2" charset="-78"/>
          </a:endParaRPr>
        </a:p>
      </dgm:t>
    </dgm:pt>
    <dgm:pt modelId="{62625200-9073-42B6-9B06-D2AB69BAD06A}" type="sibTrans" cxnId="{DECF41D6-217F-4A06-893E-797D29194726}">
      <dgm:prSet/>
      <dgm:spPr/>
      <dgm:t>
        <a:bodyPr/>
        <a:lstStyle/>
        <a:p>
          <a:pPr algn="justLow"/>
          <a:endParaRPr lang="en-US" sz="2800">
            <a:cs typeface="B Zar" pitchFamily="2" charset="-78"/>
          </a:endParaRPr>
        </a:p>
      </dgm:t>
    </dgm:pt>
    <dgm:pt modelId="{4B912749-20FE-4DB3-8E86-B7D6CA5C05D5}">
      <dgm:prSet custT="1"/>
      <dgm:spPr/>
      <dgm:t>
        <a:bodyPr/>
        <a:lstStyle/>
        <a:p>
          <a:pPr algn="justLow" rtl="1"/>
          <a:r>
            <a:rPr lang="fa-IR" sz="2000" dirty="0" smtClean="0">
              <a:cs typeface="B Zar" pitchFamily="2" charset="-78"/>
            </a:rPr>
            <a:t>موجودي‌هاي کالا با بهاي تمام شده پايين</a:t>
          </a:r>
          <a:endParaRPr lang="en-US" sz="2000" dirty="0">
            <a:cs typeface="B Zar" pitchFamily="2" charset="-78"/>
          </a:endParaRPr>
        </a:p>
      </dgm:t>
    </dgm:pt>
    <dgm:pt modelId="{84FC25F5-9C97-4D1E-936C-E88653B8705D}" type="parTrans" cxnId="{17C6DA0F-B2E9-4BCA-845C-CC6A2095DBF7}">
      <dgm:prSet/>
      <dgm:spPr/>
      <dgm:t>
        <a:bodyPr/>
        <a:lstStyle/>
        <a:p>
          <a:pPr algn="justLow"/>
          <a:endParaRPr lang="en-US" sz="2800">
            <a:cs typeface="B Zar" pitchFamily="2" charset="-78"/>
          </a:endParaRPr>
        </a:p>
      </dgm:t>
    </dgm:pt>
    <dgm:pt modelId="{8A235A2A-A790-4666-9377-E0F0A8E2CE62}" type="sibTrans" cxnId="{17C6DA0F-B2E9-4BCA-845C-CC6A2095DBF7}">
      <dgm:prSet/>
      <dgm:spPr/>
      <dgm:t>
        <a:bodyPr/>
        <a:lstStyle/>
        <a:p>
          <a:pPr algn="justLow"/>
          <a:endParaRPr lang="en-US" sz="2800">
            <a:cs typeface="B Zar" pitchFamily="2" charset="-78"/>
          </a:endParaRPr>
        </a:p>
      </dgm:t>
    </dgm:pt>
    <dgm:pt modelId="{459D7A0E-37D6-48E1-BE43-5558D5A08E44}">
      <dgm:prSet custT="1"/>
      <dgm:spPr/>
      <dgm:t>
        <a:bodyPr/>
        <a:lstStyle/>
        <a:p>
          <a:pPr algn="justLow" rtl="1"/>
          <a:r>
            <a:rPr lang="fa-IR" sz="2000" dirty="0" smtClean="0">
              <a:cs typeface="B Zar" pitchFamily="2" charset="-78"/>
            </a:rPr>
            <a:t>رکود بازار مسکن</a:t>
          </a:r>
          <a:endParaRPr lang="en-US" sz="2000" dirty="0">
            <a:cs typeface="B Zar" pitchFamily="2" charset="-78"/>
          </a:endParaRPr>
        </a:p>
      </dgm:t>
    </dgm:pt>
    <dgm:pt modelId="{916969FF-2EB6-458B-98EA-67FCA634B083}" type="parTrans" cxnId="{88A20A62-ADED-4B6C-B1BE-C066E00C4A60}">
      <dgm:prSet/>
      <dgm:spPr/>
      <dgm:t>
        <a:bodyPr/>
        <a:lstStyle/>
        <a:p>
          <a:pPr algn="justLow"/>
          <a:endParaRPr lang="en-US" sz="2800">
            <a:cs typeface="B Zar" pitchFamily="2" charset="-78"/>
          </a:endParaRPr>
        </a:p>
      </dgm:t>
    </dgm:pt>
    <dgm:pt modelId="{99E822E8-18F2-4BE3-B7F9-7FDE2BA6F230}" type="sibTrans" cxnId="{88A20A62-ADED-4B6C-B1BE-C066E00C4A60}">
      <dgm:prSet/>
      <dgm:spPr/>
      <dgm:t>
        <a:bodyPr/>
        <a:lstStyle/>
        <a:p>
          <a:pPr algn="justLow"/>
          <a:endParaRPr lang="en-US" sz="2800">
            <a:cs typeface="B Zar" pitchFamily="2" charset="-78"/>
          </a:endParaRPr>
        </a:p>
      </dgm:t>
    </dgm:pt>
    <dgm:pt modelId="{6564DDC8-CED7-41A5-92D4-761C77D872B1}">
      <dgm:prSet custT="1"/>
      <dgm:spPr/>
      <dgm:t>
        <a:bodyPr/>
        <a:lstStyle/>
        <a:p>
          <a:pPr algn="justLow" rtl="1"/>
          <a:r>
            <a:rPr lang="fa-IR" sz="2000" dirty="0" smtClean="0">
              <a:cs typeface="B Zar" pitchFamily="2" charset="-78"/>
            </a:rPr>
            <a:t>نرخ‌هاي پايين تر از انتظار دربازار پول</a:t>
          </a:r>
          <a:endParaRPr lang="en-US" sz="2000" dirty="0">
            <a:cs typeface="B Zar" pitchFamily="2" charset="-78"/>
          </a:endParaRPr>
        </a:p>
      </dgm:t>
    </dgm:pt>
    <dgm:pt modelId="{2FFA0147-4EF6-43C5-A1F2-BD9EB0E642A9}" type="parTrans" cxnId="{B104E812-C086-4C99-ABCD-DC73FB90480E}">
      <dgm:prSet/>
      <dgm:spPr/>
      <dgm:t>
        <a:bodyPr/>
        <a:lstStyle/>
        <a:p>
          <a:pPr algn="justLow"/>
          <a:endParaRPr lang="en-US" sz="2800">
            <a:cs typeface="B Zar" pitchFamily="2" charset="-78"/>
          </a:endParaRPr>
        </a:p>
      </dgm:t>
    </dgm:pt>
    <dgm:pt modelId="{A7F12327-5B11-4A38-A581-525183AEC23A}" type="sibTrans" cxnId="{B104E812-C086-4C99-ABCD-DC73FB90480E}">
      <dgm:prSet/>
      <dgm:spPr/>
      <dgm:t>
        <a:bodyPr/>
        <a:lstStyle/>
        <a:p>
          <a:pPr algn="justLow"/>
          <a:endParaRPr lang="en-US" sz="2800">
            <a:cs typeface="B Zar" pitchFamily="2" charset="-78"/>
          </a:endParaRPr>
        </a:p>
      </dgm:t>
    </dgm:pt>
    <dgm:pt modelId="{BADBBF07-A7BC-498A-A145-430A0397A9EA}">
      <dgm:prSet custT="1"/>
      <dgm:spPr/>
      <dgm:t>
        <a:bodyPr/>
        <a:lstStyle/>
        <a:p>
          <a:pPr algn="justLow" rtl="1"/>
          <a:r>
            <a:rPr lang="fa-IR" sz="2000" dirty="0" smtClean="0">
              <a:cs typeface="B Zar" pitchFamily="2" charset="-78"/>
            </a:rPr>
            <a:t>بهبود چشم انداز اقتصادي در اثر انتخابات رياست جمهوري</a:t>
          </a:r>
          <a:endParaRPr lang="en-US" sz="2000" dirty="0">
            <a:cs typeface="B Zar" pitchFamily="2" charset="-78"/>
          </a:endParaRPr>
        </a:p>
      </dgm:t>
    </dgm:pt>
    <dgm:pt modelId="{F5F46BEB-2A1B-4E02-B7B2-EA5CCBCC135C}" type="parTrans" cxnId="{EF4D935F-91EC-4A84-8E79-DE3204F98A94}">
      <dgm:prSet/>
      <dgm:spPr/>
      <dgm:t>
        <a:bodyPr/>
        <a:lstStyle/>
        <a:p>
          <a:pPr algn="justLow"/>
          <a:endParaRPr lang="en-US" sz="2800">
            <a:cs typeface="B Zar" pitchFamily="2" charset="-78"/>
          </a:endParaRPr>
        </a:p>
      </dgm:t>
    </dgm:pt>
    <dgm:pt modelId="{76D8887F-72D1-42E2-AE3C-7CBA31869063}" type="sibTrans" cxnId="{EF4D935F-91EC-4A84-8E79-DE3204F98A94}">
      <dgm:prSet/>
      <dgm:spPr/>
      <dgm:t>
        <a:bodyPr/>
        <a:lstStyle/>
        <a:p>
          <a:pPr algn="justLow"/>
          <a:endParaRPr lang="en-US" sz="2800">
            <a:cs typeface="B Zar" pitchFamily="2" charset="-78"/>
          </a:endParaRPr>
        </a:p>
      </dgm:t>
    </dgm:pt>
    <dgm:pt modelId="{0819FF94-F81B-4A03-8B72-C32496F08234}">
      <dgm:prSet custT="1"/>
      <dgm:spPr/>
      <dgm:t>
        <a:bodyPr/>
        <a:lstStyle/>
        <a:p>
          <a:pPr algn="justLow" rtl="1"/>
          <a:r>
            <a:rPr lang="fa-IR" sz="2000" dirty="0" smtClean="0">
              <a:cs typeface="B Zar" pitchFamily="2" charset="-78"/>
            </a:rPr>
            <a:t>افزايش انتظارات رشد اقتصادي پس از توافقات هسته‌اي</a:t>
          </a:r>
          <a:endParaRPr lang="en-CA" sz="2000" dirty="0">
            <a:cs typeface="B Zar" pitchFamily="2" charset="-78"/>
          </a:endParaRPr>
        </a:p>
      </dgm:t>
    </dgm:pt>
    <dgm:pt modelId="{B4ACDF50-B973-485A-B765-E8FB63C51301}" type="parTrans" cxnId="{41B1E603-7AB9-42AD-A76C-A39075B812C4}">
      <dgm:prSet/>
      <dgm:spPr/>
      <dgm:t>
        <a:bodyPr/>
        <a:lstStyle/>
        <a:p>
          <a:pPr algn="justLow"/>
          <a:endParaRPr lang="en-US" sz="2800">
            <a:cs typeface="B Zar" pitchFamily="2" charset="-78"/>
          </a:endParaRPr>
        </a:p>
      </dgm:t>
    </dgm:pt>
    <dgm:pt modelId="{F92CC57E-920C-45DA-9545-B85425AB2759}" type="sibTrans" cxnId="{41B1E603-7AB9-42AD-A76C-A39075B812C4}">
      <dgm:prSet/>
      <dgm:spPr/>
      <dgm:t>
        <a:bodyPr/>
        <a:lstStyle/>
        <a:p>
          <a:pPr algn="justLow"/>
          <a:endParaRPr lang="en-US" sz="2800">
            <a:cs typeface="B Zar" pitchFamily="2" charset="-78"/>
          </a:endParaRPr>
        </a:p>
      </dgm:t>
    </dgm:pt>
    <dgm:pt modelId="{EC836F45-25E3-4595-8225-47BAD04A21C4}" type="pres">
      <dgm:prSet presAssocID="{5AFA10F4-C112-42C3-887D-AF5905902BC3}" presName="linearFlow" presStyleCnt="0">
        <dgm:presLayoutVars>
          <dgm:dir val="rev"/>
          <dgm:resizeHandles val="exact"/>
        </dgm:presLayoutVars>
      </dgm:prSet>
      <dgm:spPr/>
      <dgm:t>
        <a:bodyPr/>
        <a:lstStyle/>
        <a:p>
          <a:endParaRPr lang="en-US"/>
        </a:p>
      </dgm:t>
    </dgm:pt>
    <dgm:pt modelId="{54E40D18-60DD-4200-95D2-A9282B13E392}" type="pres">
      <dgm:prSet presAssocID="{A25533D0-6EFD-4DB5-8ABF-AF1CA199AFE8}" presName="composite" presStyleCnt="0"/>
      <dgm:spPr/>
      <dgm:t>
        <a:bodyPr/>
        <a:lstStyle/>
        <a:p>
          <a:endParaRPr lang="en-US"/>
        </a:p>
      </dgm:t>
    </dgm:pt>
    <dgm:pt modelId="{E4FE0D04-2E7D-4F22-B40F-5A174500CE94}" type="pres">
      <dgm:prSet presAssocID="{A25533D0-6EFD-4DB5-8ABF-AF1CA199AFE8}" presName="imgShp" presStyleLbl="fgImgPlace1" presStyleIdx="0" presStyleCnt="7" custLinFactX="97882" custLinFactNeighborX="100000" custLinFactNeighborY="3932"/>
      <dgm:spPr/>
      <dgm:t>
        <a:bodyPr/>
        <a:lstStyle/>
        <a:p>
          <a:endParaRPr lang="en-US"/>
        </a:p>
      </dgm:t>
    </dgm:pt>
    <dgm:pt modelId="{C5EBBB46-6AFF-471E-80E2-38535C9F19D9}" type="pres">
      <dgm:prSet presAssocID="{A25533D0-6EFD-4DB5-8ABF-AF1CA199AFE8}" presName="txShp" presStyleLbl="node1" presStyleIdx="0" presStyleCnt="7" custScaleX="145155" custLinFactNeighborX="-2610" custLinFactNeighborY="3932">
        <dgm:presLayoutVars>
          <dgm:bulletEnabled val="1"/>
        </dgm:presLayoutVars>
      </dgm:prSet>
      <dgm:spPr/>
      <dgm:t>
        <a:bodyPr/>
        <a:lstStyle/>
        <a:p>
          <a:endParaRPr lang="en-US"/>
        </a:p>
      </dgm:t>
    </dgm:pt>
    <dgm:pt modelId="{9DE3445D-5BC0-4039-A6D3-DEBDB36F932A}" type="pres">
      <dgm:prSet presAssocID="{DD85F9F9-5009-4FA1-A691-984ED3A69E4D}" presName="spacing" presStyleCnt="0"/>
      <dgm:spPr/>
      <dgm:t>
        <a:bodyPr/>
        <a:lstStyle/>
        <a:p>
          <a:endParaRPr lang="en-US"/>
        </a:p>
      </dgm:t>
    </dgm:pt>
    <dgm:pt modelId="{8D665BBB-665C-41AB-9E2F-D438C03BB722}" type="pres">
      <dgm:prSet presAssocID="{B71DFE38-C050-47B9-8146-0F1B5D4739B7}" presName="composite" presStyleCnt="0"/>
      <dgm:spPr/>
      <dgm:t>
        <a:bodyPr/>
        <a:lstStyle/>
        <a:p>
          <a:endParaRPr lang="en-US"/>
        </a:p>
      </dgm:t>
    </dgm:pt>
    <dgm:pt modelId="{01D97F4E-8347-40B9-91DE-D2D4A3A52F6E}" type="pres">
      <dgm:prSet presAssocID="{B71DFE38-C050-47B9-8146-0F1B5D4739B7}" presName="imgShp" presStyleLbl="fgImgPlace1" presStyleIdx="1" presStyleCnt="7" custLinFactX="97882" custLinFactNeighborX="100000" custLinFactNeighborY="3932"/>
      <dgm:spPr/>
      <dgm:t>
        <a:bodyPr/>
        <a:lstStyle/>
        <a:p>
          <a:endParaRPr lang="en-US"/>
        </a:p>
      </dgm:t>
    </dgm:pt>
    <dgm:pt modelId="{1E7FF54F-CD1F-4FE4-B81C-EC86CE3CE183}" type="pres">
      <dgm:prSet presAssocID="{B71DFE38-C050-47B9-8146-0F1B5D4739B7}" presName="txShp" presStyleLbl="node1" presStyleIdx="1" presStyleCnt="7" custScaleX="145155" custLinFactNeighborX="-2610" custLinFactNeighborY="3932">
        <dgm:presLayoutVars>
          <dgm:bulletEnabled val="1"/>
        </dgm:presLayoutVars>
      </dgm:prSet>
      <dgm:spPr/>
      <dgm:t>
        <a:bodyPr/>
        <a:lstStyle/>
        <a:p>
          <a:endParaRPr lang="en-US"/>
        </a:p>
      </dgm:t>
    </dgm:pt>
    <dgm:pt modelId="{4CFEFDD2-5ADB-456D-AF27-4364D9075C00}" type="pres">
      <dgm:prSet presAssocID="{62625200-9073-42B6-9B06-D2AB69BAD06A}" presName="spacing" presStyleCnt="0"/>
      <dgm:spPr/>
      <dgm:t>
        <a:bodyPr/>
        <a:lstStyle/>
        <a:p>
          <a:endParaRPr lang="en-US"/>
        </a:p>
      </dgm:t>
    </dgm:pt>
    <dgm:pt modelId="{899437AB-0E30-4EDA-AF4D-2B4F680F20C3}" type="pres">
      <dgm:prSet presAssocID="{4B912749-20FE-4DB3-8E86-B7D6CA5C05D5}" presName="composite" presStyleCnt="0"/>
      <dgm:spPr/>
      <dgm:t>
        <a:bodyPr/>
        <a:lstStyle/>
        <a:p>
          <a:endParaRPr lang="en-US"/>
        </a:p>
      </dgm:t>
    </dgm:pt>
    <dgm:pt modelId="{C1D7544E-88D0-426F-8459-4B59ABCFF50D}" type="pres">
      <dgm:prSet presAssocID="{4B912749-20FE-4DB3-8E86-B7D6CA5C05D5}" presName="imgShp" presStyleLbl="fgImgPlace1" presStyleIdx="2" presStyleCnt="7" custLinFactX="97882" custLinFactNeighborX="100000" custLinFactNeighborY="3932"/>
      <dgm:spPr/>
      <dgm:t>
        <a:bodyPr/>
        <a:lstStyle/>
        <a:p>
          <a:endParaRPr lang="en-US"/>
        </a:p>
      </dgm:t>
    </dgm:pt>
    <dgm:pt modelId="{E878ACC6-D9AA-4217-9F1D-2904B3B65040}" type="pres">
      <dgm:prSet presAssocID="{4B912749-20FE-4DB3-8E86-B7D6CA5C05D5}" presName="txShp" presStyleLbl="node1" presStyleIdx="2" presStyleCnt="7" custScaleX="145155" custLinFactNeighborX="-2610" custLinFactNeighborY="3932">
        <dgm:presLayoutVars>
          <dgm:bulletEnabled val="1"/>
        </dgm:presLayoutVars>
      </dgm:prSet>
      <dgm:spPr/>
      <dgm:t>
        <a:bodyPr/>
        <a:lstStyle/>
        <a:p>
          <a:endParaRPr lang="en-US"/>
        </a:p>
      </dgm:t>
    </dgm:pt>
    <dgm:pt modelId="{FBA533CE-749B-41C7-B8FC-595927641C15}" type="pres">
      <dgm:prSet presAssocID="{8A235A2A-A790-4666-9377-E0F0A8E2CE62}" presName="spacing" presStyleCnt="0"/>
      <dgm:spPr/>
      <dgm:t>
        <a:bodyPr/>
        <a:lstStyle/>
        <a:p>
          <a:endParaRPr lang="en-US"/>
        </a:p>
      </dgm:t>
    </dgm:pt>
    <dgm:pt modelId="{013F5F29-0606-40FA-B50C-DDE143A1A6E6}" type="pres">
      <dgm:prSet presAssocID="{459D7A0E-37D6-48E1-BE43-5558D5A08E44}" presName="composite" presStyleCnt="0"/>
      <dgm:spPr/>
      <dgm:t>
        <a:bodyPr/>
        <a:lstStyle/>
        <a:p>
          <a:endParaRPr lang="en-US"/>
        </a:p>
      </dgm:t>
    </dgm:pt>
    <dgm:pt modelId="{D64833A5-6E45-4C14-B273-3E8811B18F2E}" type="pres">
      <dgm:prSet presAssocID="{459D7A0E-37D6-48E1-BE43-5558D5A08E44}" presName="imgShp" presStyleLbl="fgImgPlace1" presStyleIdx="3" presStyleCnt="7" custLinFactX="97882" custLinFactNeighborX="100000" custLinFactNeighborY="3932"/>
      <dgm:spPr/>
      <dgm:t>
        <a:bodyPr/>
        <a:lstStyle/>
        <a:p>
          <a:endParaRPr lang="en-US"/>
        </a:p>
      </dgm:t>
    </dgm:pt>
    <dgm:pt modelId="{E99BFF2A-089C-4D8A-B4D0-3EEADC902B3D}" type="pres">
      <dgm:prSet presAssocID="{459D7A0E-37D6-48E1-BE43-5558D5A08E44}" presName="txShp" presStyleLbl="node1" presStyleIdx="3" presStyleCnt="7" custScaleX="145155" custLinFactNeighborX="-2610" custLinFactNeighborY="3932">
        <dgm:presLayoutVars>
          <dgm:bulletEnabled val="1"/>
        </dgm:presLayoutVars>
      </dgm:prSet>
      <dgm:spPr/>
      <dgm:t>
        <a:bodyPr/>
        <a:lstStyle/>
        <a:p>
          <a:endParaRPr lang="en-US"/>
        </a:p>
      </dgm:t>
    </dgm:pt>
    <dgm:pt modelId="{D987CE4E-9D7E-4E1F-BEFC-D3EAC6B5856B}" type="pres">
      <dgm:prSet presAssocID="{99E822E8-18F2-4BE3-B7F9-7FDE2BA6F230}" presName="spacing" presStyleCnt="0"/>
      <dgm:spPr/>
      <dgm:t>
        <a:bodyPr/>
        <a:lstStyle/>
        <a:p>
          <a:endParaRPr lang="en-US"/>
        </a:p>
      </dgm:t>
    </dgm:pt>
    <dgm:pt modelId="{5329F74B-126C-4668-A507-7F24AC732604}" type="pres">
      <dgm:prSet presAssocID="{6564DDC8-CED7-41A5-92D4-761C77D872B1}" presName="composite" presStyleCnt="0"/>
      <dgm:spPr/>
      <dgm:t>
        <a:bodyPr/>
        <a:lstStyle/>
        <a:p>
          <a:endParaRPr lang="en-US"/>
        </a:p>
      </dgm:t>
    </dgm:pt>
    <dgm:pt modelId="{198B20D8-58E2-4F06-920E-98526311B38E}" type="pres">
      <dgm:prSet presAssocID="{6564DDC8-CED7-41A5-92D4-761C77D872B1}" presName="imgShp" presStyleLbl="fgImgPlace1" presStyleIdx="4" presStyleCnt="7" custLinFactX="97882" custLinFactNeighborX="100000" custLinFactNeighborY="3932"/>
      <dgm:spPr/>
      <dgm:t>
        <a:bodyPr/>
        <a:lstStyle/>
        <a:p>
          <a:endParaRPr lang="en-US"/>
        </a:p>
      </dgm:t>
    </dgm:pt>
    <dgm:pt modelId="{85B2F34E-A6F8-4327-99E2-FAD6924FEC4E}" type="pres">
      <dgm:prSet presAssocID="{6564DDC8-CED7-41A5-92D4-761C77D872B1}" presName="txShp" presStyleLbl="node1" presStyleIdx="4" presStyleCnt="7" custScaleX="145155" custLinFactNeighborX="-2610" custLinFactNeighborY="3932">
        <dgm:presLayoutVars>
          <dgm:bulletEnabled val="1"/>
        </dgm:presLayoutVars>
      </dgm:prSet>
      <dgm:spPr/>
      <dgm:t>
        <a:bodyPr/>
        <a:lstStyle/>
        <a:p>
          <a:endParaRPr lang="en-US"/>
        </a:p>
      </dgm:t>
    </dgm:pt>
    <dgm:pt modelId="{45D022C3-8A5B-4A3D-A3A5-5F338C78E3B6}" type="pres">
      <dgm:prSet presAssocID="{A7F12327-5B11-4A38-A581-525183AEC23A}" presName="spacing" presStyleCnt="0"/>
      <dgm:spPr/>
      <dgm:t>
        <a:bodyPr/>
        <a:lstStyle/>
        <a:p>
          <a:endParaRPr lang="en-US"/>
        </a:p>
      </dgm:t>
    </dgm:pt>
    <dgm:pt modelId="{1EF14F2E-4AD4-43A8-B680-E6BBD72D9643}" type="pres">
      <dgm:prSet presAssocID="{BADBBF07-A7BC-498A-A145-430A0397A9EA}" presName="composite" presStyleCnt="0"/>
      <dgm:spPr/>
      <dgm:t>
        <a:bodyPr/>
        <a:lstStyle/>
        <a:p>
          <a:endParaRPr lang="en-US"/>
        </a:p>
      </dgm:t>
    </dgm:pt>
    <dgm:pt modelId="{C0EA7FA4-14C8-4D62-BB64-D9F6EC322DC8}" type="pres">
      <dgm:prSet presAssocID="{BADBBF07-A7BC-498A-A145-430A0397A9EA}" presName="imgShp" presStyleLbl="fgImgPlace1" presStyleIdx="5" presStyleCnt="7" custLinFactX="97882" custLinFactNeighborX="100000" custLinFactNeighborY="3932"/>
      <dgm:spPr/>
      <dgm:t>
        <a:bodyPr/>
        <a:lstStyle/>
        <a:p>
          <a:endParaRPr lang="en-US"/>
        </a:p>
      </dgm:t>
    </dgm:pt>
    <dgm:pt modelId="{9CBA8F24-DD84-49B9-A86C-745D72E39C15}" type="pres">
      <dgm:prSet presAssocID="{BADBBF07-A7BC-498A-A145-430A0397A9EA}" presName="txShp" presStyleLbl="node1" presStyleIdx="5" presStyleCnt="7" custScaleX="145155" custLinFactNeighborX="-2610" custLinFactNeighborY="3932">
        <dgm:presLayoutVars>
          <dgm:bulletEnabled val="1"/>
        </dgm:presLayoutVars>
      </dgm:prSet>
      <dgm:spPr/>
      <dgm:t>
        <a:bodyPr/>
        <a:lstStyle/>
        <a:p>
          <a:endParaRPr lang="en-US"/>
        </a:p>
      </dgm:t>
    </dgm:pt>
    <dgm:pt modelId="{728EA5FA-8F4C-4611-BCC2-C61F3C37E613}" type="pres">
      <dgm:prSet presAssocID="{76D8887F-72D1-42E2-AE3C-7CBA31869063}" presName="spacing" presStyleCnt="0"/>
      <dgm:spPr/>
      <dgm:t>
        <a:bodyPr/>
        <a:lstStyle/>
        <a:p>
          <a:endParaRPr lang="en-US"/>
        </a:p>
      </dgm:t>
    </dgm:pt>
    <dgm:pt modelId="{FDFF151D-883C-47C3-860D-B8C3AA4FDA6B}" type="pres">
      <dgm:prSet presAssocID="{0819FF94-F81B-4A03-8B72-C32496F08234}" presName="composite" presStyleCnt="0"/>
      <dgm:spPr/>
      <dgm:t>
        <a:bodyPr/>
        <a:lstStyle/>
        <a:p>
          <a:endParaRPr lang="en-US"/>
        </a:p>
      </dgm:t>
    </dgm:pt>
    <dgm:pt modelId="{F7020A2F-49CF-402C-85C4-1345E5C818F6}" type="pres">
      <dgm:prSet presAssocID="{0819FF94-F81B-4A03-8B72-C32496F08234}" presName="imgShp" presStyleLbl="fgImgPlace1" presStyleIdx="6" presStyleCnt="7" custLinFactX="97882" custLinFactNeighborX="100000" custLinFactNeighborY="3932"/>
      <dgm:spPr/>
      <dgm:t>
        <a:bodyPr/>
        <a:lstStyle/>
        <a:p>
          <a:endParaRPr lang="en-US"/>
        </a:p>
      </dgm:t>
    </dgm:pt>
    <dgm:pt modelId="{9814D44A-9713-408E-A553-14A3D52340F2}" type="pres">
      <dgm:prSet presAssocID="{0819FF94-F81B-4A03-8B72-C32496F08234}" presName="txShp" presStyleLbl="node1" presStyleIdx="6" presStyleCnt="7" custScaleX="145155" custLinFactNeighborX="-2610" custLinFactNeighborY="3932">
        <dgm:presLayoutVars>
          <dgm:bulletEnabled val="1"/>
        </dgm:presLayoutVars>
      </dgm:prSet>
      <dgm:spPr/>
      <dgm:t>
        <a:bodyPr/>
        <a:lstStyle/>
        <a:p>
          <a:endParaRPr lang="en-US"/>
        </a:p>
      </dgm:t>
    </dgm:pt>
  </dgm:ptLst>
  <dgm:cxnLst>
    <dgm:cxn modelId="{3CADFCFE-4826-4894-B411-101C487FB094}" type="presOf" srcId="{B71DFE38-C050-47B9-8146-0F1B5D4739B7}" destId="{1E7FF54F-CD1F-4FE4-B81C-EC86CE3CE183}" srcOrd="0" destOrd="0" presId="urn:microsoft.com/office/officeart/2005/8/layout/vList3#1"/>
    <dgm:cxn modelId="{88A20A62-ADED-4B6C-B1BE-C066E00C4A60}" srcId="{5AFA10F4-C112-42C3-887D-AF5905902BC3}" destId="{459D7A0E-37D6-48E1-BE43-5558D5A08E44}" srcOrd="3" destOrd="0" parTransId="{916969FF-2EB6-458B-98EA-67FCA634B083}" sibTransId="{99E822E8-18F2-4BE3-B7F9-7FDE2BA6F230}"/>
    <dgm:cxn modelId="{2294BBAC-3857-4F68-9E57-D95BCF087445}" type="presOf" srcId="{A25533D0-6EFD-4DB5-8ABF-AF1CA199AFE8}" destId="{C5EBBB46-6AFF-471E-80E2-38535C9F19D9}" srcOrd="0" destOrd="0" presId="urn:microsoft.com/office/officeart/2005/8/layout/vList3#1"/>
    <dgm:cxn modelId="{A5E56C74-3D49-4B04-ACD4-34BABE3C3FC5}" type="presOf" srcId="{459D7A0E-37D6-48E1-BE43-5558D5A08E44}" destId="{E99BFF2A-089C-4D8A-B4D0-3EEADC902B3D}" srcOrd="0" destOrd="0" presId="urn:microsoft.com/office/officeart/2005/8/layout/vList3#1"/>
    <dgm:cxn modelId="{EF4D935F-91EC-4A84-8E79-DE3204F98A94}" srcId="{5AFA10F4-C112-42C3-887D-AF5905902BC3}" destId="{BADBBF07-A7BC-498A-A145-430A0397A9EA}" srcOrd="5" destOrd="0" parTransId="{F5F46BEB-2A1B-4E02-B7B2-EA5CCBCC135C}" sibTransId="{76D8887F-72D1-42E2-AE3C-7CBA31869063}"/>
    <dgm:cxn modelId="{41B1E603-7AB9-42AD-A76C-A39075B812C4}" srcId="{5AFA10F4-C112-42C3-887D-AF5905902BC3}" destId="{0819FF94-F81B-4A03-8B72-C32496F08234}" srcOrd="6" destOrd="0" parTransId="{B4ACDF50-B973-485A-B765-E8FB63C51301}" sibTransId="{F92CC57E-920C-45DA-9545-B85425AB2759}"/>
    <dgm:cxn modelId="{672A8EF7-AC40-400D-AB3E-59B40035A776}" type="presOf" srcId="{BADBBF07-A7BC-498A-A145-430A0397A9EA}" destId="{9CBA8F24-DD84-49B9-A86C-745D72E39C15}" srcOrd="0" destOrd="0" presId="urn:microsoft.com/office/officeart/2005/8/layout/vList3#1"/>
    <dgm:cxn modelId="{611C6D93-18C6-4266-BCFE-4A8C67FC98F3}" type="presOf" srcId="{5AFA10F4-C112-42C3-887D-AF5905902BC3}" destId="{EC836F45-25E3-4595-8225-47BAD04A21C4}" srcOrd="0" destOrd="0" presId="urn:microsoft.com/office/officeart/2005/8/layout/vList3#1"/>
    <dgm:cxn modelId="{17C6DA0F-B2E9-4BCA-845C-CC6A2095DBF7}" srcId="{5AFA10F4-C112-42C3-887D-AF5905902BC3}" destId="{4B912749-20FE-4DB3-8E86-B7D6CA5C05D5}" srcOrd="2" destOrd="0" parTransId="{84FC25F5-9C97-4D1E-936C-E88653B8705D}" sibTransId="{8A235A2A-A790-4666-9377-E0F0A8E2CE62}"/>
    <dgm:cxn modelId="{DDD79165-C0BA-4442-A12B-6081180ADB0D}" type="presOf" srcId="{0819FF94-F81B-4A03-8B72-C32496F08234}" destId="{9814D44A-9713-408E-A553-14A3D52340F2}" srcOrd="0" destOrd="0" presId="urn:microsoft.com/office/officeart/2005/8/layout/vList3#1"/>
    <dgm:cxn modelId="{BFED23DF-0DF7-4B76-99FD-F3DA1485F5D7}" type="presOf" srcId="{4B912749-20FE-4DB3-8E86-B7D6CA5C05D5}" destId="{E878ACC6-D9AA-4217-9F1D-2904B3B65040}" srcOrd="0" destOrd="0" presId="urn:microsoft.com/office/officeart/2005/8/layout/vList3#1"/>
    <dgm:cxn modelId="{DECF41D6-217F-4A06-893E-797D29194726}" srcId="{5AFA10F4-C112-42C3-887D-AF5905902BC3}" destId="{B71DFE38-C050-47B9-8146-0F1B5D4739B7}" srcOrd="1" destOrd="0" parTransId="{34055DC0-52FA-43CD-90C0-B2EA7C8BF0D5}" sibTransId="{62625200-9073-42B6-9B06-D2AB69BAD06A}"/>
    <dgm:cxn modelId="{3F3F22FF-40F9-4259-8F0D-851F016E49E0}" type="presOf" srcId="{6564DDC8-CED7-41A5-92D4-761C77D872B1}" destId="{85B2F34E-A6F8-4327-99E2-FAD6924FEC4E}" srcOrd="0" destOrd="0" presId="urn:microsoft.com/office/officeart/2005/8/layout/vList3#1"/>
    <dgm:cxn modelId="{53EF551D-32BF-4DF9-9770-D1F867186344}" srcId="{5AFA10F4-C112-42C3-887D-AF5905902BC3}" destId="{A25533D0-6EFD-4DB5-8ABF-AF1CA199AFE8}" srcOrd="0" destOrd="0" parTransId="{FAF0634F-F079-4E73-863B-29BED8BCE853}" sibTransId="{DD85F9F9-5009-4FA1-A691-984ED3A69E4D}"/>
    <dgm:cxn modelId="{B104E812-C086-4C99-ABCD-DC73FB90480E}" srcId="{5AFA10F4-C112-42C3-887D-AF5905902BC3}" destId="{6564DDC8-CED7-41A5-92D4-761C77D872B1}" srcOrd="4" destOrd="0" parTransId="{2FFA0147-4EF6-43C5-A1F2-BD9EB0E642A9}" sibTransId="{A7F12327-5B11-4A38-A581-525183AEC23A}"/>
    <dgm:cxn modelId="{8A134014-2309-4384-A1D3-652723E6844D}" type="presParOf" srcId="{EC836F45-25E3-4595-8225-47BAD04A21C4}" destId="{54E40D18-60DD-4200-95D2-A9282B13E392}" srcOrd="0" destOrd="0" presId="urn:microsoft.com/office/officeart/2005/8/layout/vList3#1"/>
    <dgm:cxn modelId="{EF449B34-0E11-4D62-8527-55068673DE69}" type="presParOf" srcId="{54E40D18-60DD-4200-95D2-A9282B13E392}" destId="{E4FE0D04-2E7D-4F22-B40F-5A174500CE94}" srcOrd="0" destOrd="0" presId="urn:microsoft.com/office/officeart/2005/8/layout/vList3#1"/>
    <dgm:cxn modelId="{73FF50AC-35C5-4D75-9A87-6AE59522C37F}" type="presParOf" srcId="{54E40D18-60DD-4200-95D2-A9282B13E392}" destId="{C5EBBB46-6AFF-471E-80E2-38535C9F19D9}" srcOrd="1" destOrd="0" presId="urn:microsoft.com/office/officeart/2005/8/layout/vList3#1"/>
    <dgm:cxn modelId="{76A85CA7-14D0-41BF-A90B-94764998F7E9}" type="presParOf" srcId="{EC836F45-25E3-4595-8225-47BAD04A21C4}" destId="{9DE3445D-5BC0-4039-A6D3-DEBDB36F932A}" srcOrd="1" destOrd="0" presId="urn:microsoft.com/office/officeart/2005/8/layout/vList3#1"/>
    <dgm:cxn modelId="{7C35A85B-8A68-473F-A9B3-81977B37067F}" type="presParOf" srcId="{EC836F45-25E3-4595-8225-47BAD04A21C4}" destId="{8D665BBB-665C-41AB-9E2F-D438C03BB722}" srcOrd="2" destOrd="0" presId="urn:microsoft.com/office/officeart/2005/8/layout/vList3#1"/>
    <dgm:cxn modelId="{06053D7C-CC79-444A-9CAE-AADC31BBEA30}" type="presParOf" srcId="{8D665BBB-665C-41AB-9E2F-D438C03BB722}" destId="{01D97F4E-8347-40B9-91DE-D2D4A3A52F6E}" srcOrd="0" destOrd="0" presId="urn:microsoft.com/office/officeart/2005/8/layout/vList3#1"/>
    <dgm:cxn modelId="{F4E3ECB5-BC08-4CE0-AAE5-E1DA4DB38E6D}" type="presParOf" srcId="{8D665BBB-665C-41AB-9E2F-D438C03BB722}" destId="{1E7FF54F-CD1F-4FE4-B81C-EC86CE3CE183}" srcOrd="1" destOrd="0" presId="urn:microsoft.com/office/officeart/2005/8/layout/vList3#1"/>
    <dgm:cxn modelId="{478207D0-9FD9-4D10-8066-74AFAA1E07AE}" type="presParOf" srcId="{EC836F45-25E3-4595-8225-47BAD04A21C4}" destId="{4CFEFDD2-5ADB-456D-AF27-4364D9075C00}" srcOrd="3" destOrd="0" presId="urn:microsoft.com/office/officeart/2005/8/layout/vList3#1"/>
    <dgm:cxn modelId="{D81435EE-D92B-42BB-8299-2F60594B1748}" type="presParOf" srcId="{EC836F45-25E3-4595-8225-47BAD04A21C4}" destId="{899437AB-0E30-4EDA-AF4D-2B4F680F20C3}" srcOrd="4" destOrd="0" presId="urn:microsoft.com/office/officeart/2005/8/layout/vList3#1"/>
    <dgm:cxn modelId="{2F23C09E-C5D6-4972-A670-7A0215E4CAC9}" type="presParOf" srcId="{899437AB-0E30-4EDA-AF4D-2B4F680F20C3}" destId="{C1D7544E-88D0-426F-8459-4B59ABCFF50D}" srcOrd="0" destOrd="0" presId="urn:microsoft.com/office/officeart/2005/8/layout/vList3#1"/>
    <dgm:cxn modelId="{3252020F-50BA-4D9F-8FFB-3F3FEE6ED193}" type="presParOf" srcId="{899437AB-0E30-4EDA-AF4D-2B4F680F20C3}" destId="{E878ACC6-D9AA-4217-9F1D-2904B3B65040}" srcOrd="1" destOrd="0" presId="urn:microsoft.com/office/officeart/2005/8/layout/vList3#1"/>
    <dgm:cxn modelId="{86FAAC31-0252-4EE2-8BEF-E91643E0306F}" type="presParOf" srcId="{EC836F45-25E3-4595-8225-47BAD04A21C4}" destId="{FBA533CE-749B-41C7-B8FC-595927641C15}" srcOrd="5" destOrd="0" presId="urn:microsoft.com/office/officeart/2005/8/layout/vList3#1"/>
    <dgm:cxn modelId="{50AC60E5-DD30-426C-984B-F8B06CB42207}" type="presParOf" srcId="{EC836F45-25E3-4595-8225-47BAD04A21C4}" destId="{013F5F29-0606-40FA-B50C-DDE143A1A6E6}" srcOrd="6" destOrd="0" presId="urn:microsoft.com/office/officeart/2005/8/layout/vList3#1"/>
    <dgm:cxn modelId="{4080CCDD-D242-46DE-A5B7-6B0D8E1A0326}" type="presParOf" srcId="{013F5F29-0606-40FA-B50C-DDE143A1A6E6}" destId="{D64833A5-6E45-4C14-B273-3E8811B18F2E}" srcOrd="0" destOrd="0" presId="urn:microsoft.com/office/officeart/2005/8/layout/vList3#1"/>
    <dgm:cxn modelId="{C9185E53-CB46-44D7-8773-59204A660129}" type="presParOf" srcId="{013F5F29-0606-40FA-B50C-DDE143A1A6E6}" destId="{E99BFF2A-089C-4D8A-B4D0-3EEADC902B3D}" srcOrd="1" destOrd="0" presId="urn:microsoft.com/office/officeart/2005/8/layout/vList3#1"/>
    <dgm:cxn modelId="{92126B8C-5ACA-4B84-B7C7-E991EF825B46}" type="presParOf" srcId="{EC836F45-25E3-4595-8225-47BAD04A21C4}" destId="{D987CE4E-9D7E-4E1F-BEFC-D3EAC6B5856B}" srcOrd="7" destOrd="0" presId="urn:microsoft.com/office/officeart/2005/8/layout/vList3#1"/>
    <dgm:cxn modelId="{1F05DB6F-1471-47BA-895C-71630CFEE394}" type="presParOf" srcId="{EC836F45-25E3-4595-8225-47BAD04A21C4}" destId="{5329F74B-126C-4668-A507-7F24AC732604}" srcOrd="8" destOrd="0" presId="urn:microsoft.com/office/officeart/2005/8/layout/vList3#1"/>
    <dgm:cxn modelId="{77795F2D-E8A8-4250-BBE1-A9DB99F15351}" type="presParOf" srcId="{5329F74B-126C-4668-A507-7F24AC732604}" destId="{198B20D8-58E2-4F06-920E-98526311B38E}" srcOrd="0" destOrd="0" presId="urn:microsoft.com/office/officeart/2005/8/layout/vList3#1"/>
    <dgm:cxn modelId="{9513A30A-B6E9-4075-B6D1-74EDE841CDB4}" type="presParOf" srcId="{5329F74B-126C-4668-A507-7F24AC732604}" destId="{85B2F34E-A6F8-4327-99E2-FAD6924FEC4E}" srcOrd="1" destOrd="0" presId="urn:microsoft.com/office/officeart/2005/8/layout/vList3#1"/>
    <dgm:cxn modelId="{A2B26394-5514-462B-9C51-792BE76E5217}" type="presParOf" srcId="{EC836F45-25E3-4595-8225-47BAD04A21C4}" destId="{45D022C3-8A5B-4A3D-A3A5-5F338C78E3B6}" srcOrd="9" destOrd="0" presId="urn:microsoft.com/office/officeart/2005/8/layout/vList3#1"/>
    <dgm:cxn modelId="{F7894C89-1293-4821-8B8F-2DF5193F0200}" type="presParOf" srcId="{EC836F45-25E3-4595-8225-47BAD04A21C4}" destId="{1EF14F2E-4AD4-43A8-B680-E6BBD72D9643}" srcOrd="10" destOrd="0" presId="urn:microsoft.com/office/officeart/2005/8/layout/vList3#1"/>
    <dgm:cxn modelId="{DF880E3C-7108-4617-98A8-DEC127D12AD2}" type="presParOf" srcId="{1EF14F2E-4AD4-43A8-B680-E6BBD72D9643}" destId="{C0EA7FA4-14C8-4D62-BB64-D9F6EC322DC8}" srcOrd="0" destOrd="0" presId="urn:microsoft.com/office/officeart/2005/8/layout/vList3#1"/>
    <dgm:cxn modelId="{282319CF-BFBE-43AB-9E3E-2ABEEBA353E2}" type="presParOf" srcId="{1EF14F2E-4AD4-43A8-B680-E6BBD72D9643}" destId="{9CBA8F24-DD84-49B9-A86C-745D72E39C15}" srcOrd="1" destOrd="0" presId="urn:microsoft.com/office/officeart/2005/8/layout/vList3#1"/>
    <dgm:cxn modelId="{1D85917B-7F83-4767-8372-60F148478401}" type="presParOf" srcId="{EC836F45-25E3-4595-8225-47BAD04A21C4}" destId="{728EA5FA-8F4C-4611-BCC2-C61F3C37E613}" srcOrd="11" destOrd="0" presId="urn:microsoft.com/office/officeart/2005/8/layout/vList3#1"/>
    <dgm:cxn modelId="{34AC7092-9724-43B1-BA7F-5C8224E85FC7}" type="presParOf" srcId="{EC836F45-25E3-4595-8225-47BAD04A21C4}" destId="{FDFF151D-883C-47C3-860D-B8C3AA4FDA6B}" srcOrd="12" destOrd="0" presId="urn:microsoft.com/office/officeart/2005/8/layout/vList3#1"/>
    <dgm:cxn modelId="{C177F5EC-8ED8-47EC-8ACF-01EB2C3E356F}" type="presParOf" srcId="{FDFF151D-883C-47C3-860D-B8C3AA4FDA6B}" destId="{F7020A2F-49CF-402C-85C4-1345E5C818F6}" srcOrd="0" destOrd="0" presId="urn:microsoft.com/office/officeart/2005/8/layout/vList3#1"/>
    <dgm:cxn modelId="{712FB35E-E5C6-4C3C-AC91-EA331B017CC8}" type="presParOf" srcId="{FDFF151D-883C-47C3-860D-B8C3AA4FDA6B}" destId="{9814D44A-9713-408E-A553-14A3D52340F2}"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FD07774-D59E-4A27-8610-1194173ACD11}"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9AB82D7D-D197-421B-A4A5-3F74B2735599}">
      <dgm:prSet custT="1"/>
      <dgm:spPr/>
      <dgm:t>
        <a:bodyPr/>
        <a:lstStyle/>
        <a:p>
          <a:pPr rtl="1"/>
          <a:r>
            <a:rPr lang="fa-IR" sz="2400" dirty="0" smtClean="0">
              <a:cs typeface="B Zar" pitchFamily="2" charset="-78"/>
            </a:rPr>
            <a:t>درصد پوشش‌هاي 9 ماهه پايين‌تر از انتظار</a:t>
          </a:r>
          <a:endParaRPr lang="en-US" sz="2400" dirty="0">
            <a:cs typeface="B Zar" pitchFamily="2" charset="-78"/>
          </a:endParaRPr>
        </a:p>
      </dgm:t>
    </dgm:pt>
    <dgm:pt modelId="{48908979-7241-4007-8948-7B7C345CD61D}" type="parTrans" cxnId="{9198AA5D-A4D3-46FF-A65E-69098853A653}">
      <dgm:prSet/>
      <dgm:spPr/>
      <dgm:t>
        <a:bodyPr/>
        <a:lstStyle/>
        <a:p>
          <a:endParaRPr lang="en-US" sz="2400">
            <a:cs typeface="B Zar" pitchFamily="2" charset="-78"/>
          </a:endParaRPr>
        </a:p>
      </dgm:t>
    </dgm:pt>
    <dgm:pt modelId="{6883BAA5-BF65-4C19-844C-9ACBE1F68173}" type="sibTrans" cxnId="{9198AA5D-A4D3-46FF-A65E-69098853A653}">
      <dgm:prSet/>
      <dgm:spPr/>
      <dgm:t>
        <a:bodyPr/>
        <a:lstStyle/>
        <a:p>
          <a:endParaRPr lang="en-US" sz="2400">
            <a:cs typeface="B Zar" pitchFamily="2" charset="-78"/>
          </a:endParaRPr>
        </a:p>
      </dgm:t>
    </dgm:pt>
    <dgm:pt modelId="{6B189692-7E61-4E2B-A861-A86291C9C843}">
      <dgm:prSet custT="1"/>
      <dgm:spPr/>
      <dgm:t>
        <a:bodyPr/>
        <a:lstStyle/>
        <a:p>
          <a:pPr rtl="1"/>
          <a:r>
            <a:rPr lang="fa-IR" sz="2400" dirty="0" smtClean="0">
              <a:cs typeface="B Zar" pitchFamily="2" charset="-78"/>
            </a:rPr>
            <a:t>عدم تحقق شايعات </a:t>
          </a:r>
          <a:endParaRPr lang="en-US" sz="2400" dirty="0">
            <a:cs typeface="B Zar" pitchFamily="2" charset="-78"/>
          </a:endParaRPr>
        </a:p>
      </dgm:t>
    </dgm:pt>
    <dgm:pt modelId="{5C4CE9E6-3E12-423B-ACF1-E1F48E348E56}" type="parTrans" cxnId="{5221FA4E-AD31-43A1-99D1-348A858C80D1}">
      <dgm:prSet/>
      <dgm:spPr/>
      <dgm:t>
        <a:bodyPr/>
        <a:lstStyle/>
        <a:p>
          <a:endParaRPr lang="en-US" sz="2400">
            <a:cs typeface="B Zar" pitchFamily="2" charset="-78"/>
          </a:endParaRPr>
        </a:p>
      </dgm:t>
    </dgm:pt>
    <dgm:pt modelId="{A7AAC0C8-3971-40C1-B3EA-B8979D1D77B3}" type="sibTrans" cxnId="{5221FA4E-AD31-43A1-99D1-348A858C80D1}">
      <dgm:prSet/>
      <dgm:spPr/>
      <dgm:t>
        <a:bodyPr/>
        <a:lstStyle/>
        <a:p>
          <a:endParaRPr lang="en-US" sz="2400">
            <a:cs typeface="B Zar" pitchFamily="2" charset="-78"/>
          </a:endParaRPr>
        </a:p>
      </dgm:t>
    </dgm:pt>
    <dgm:pt modelId="{91CEEBB6-5C0F-41E4-9F42-83363FDD7F26}">
      <dgm:prSet custT="1"/>
      <dgm:spPr/>
      <dgm:t>
        <a:bodyPr/>
        <a:lstStyle/>
        <a:p>
          <a:pPr rtl="1"/>
          <a:r>
            <a:rPr lang="fa-IR" sz="2400" dirty="0" smtClean="0">
              <a:cs typeface="B Zar" pitchFamily="2" charset="-78"/>
            </a:rPr>
            <a:t>اعلام بودجه‌هاي محافظه کارانه و پايين تر از انتظار</a:t>
          </a:r>
          <a:endParaRPr lang="en-US" sz="2400" dirty="0">
            <a:cs typeface="B Zar" pitchFamily="2" charset="-78"/>
          </a:endParaRPr>
        </a:p>
      </dgm:t>
    </dgm:pt>
    <dgm:pt modelId="{CFF926CE-9E76-458C-93AA-F985A8BBB20C}" type="parTrans" cxnId="{0261B420-B886-4127-905D-CD6469BCC585}">
      <dgm:prSet/>
      <dgm:spPr/>
      <dgm:t>
        <a:bodyPr/>
        <a:lstStyle/>
        <a:p>
          <a:endParaRPr lang="en-US" sz="2400">
            <a:cs typeface="B Zar" pitchFamily="2" charset="-78"/>
          </a:endParaRPr>
        </a:p>
      </dgm:t>
    </dgm:pt>
    <dgm:pt modelId="{F1F3DC1A-2C25-46A6-847E-F5F8E17A53A5}" type="sibTrans" cxnId="{0261B420-B886-4127-905D-CD6469BCC585}">
      <dgm:prSet/>
      <dgm:spPr/>
      <dgm:t>
        <a:bodyPr/>
        <a:lstStyle/>
        <a:p>
          <a:endParaRPr lang="en-US" sz="2400">
            <a:cs typeface="B Zar" pitchFamily="2" charset="-78"/>
          </a:endParaRPr>
        </a:p>
      </dgm:t>
    </dgm:pt>
    <dgm:pt modelId="{6BDFBC0E-7563-428A-A7A4-3204B29756BF}">
      <dgm:prSet custT="1"/>
      <dgm:spPr/>
      <dgm:t>
        <a:bodyPr/>
        <a:lstStyle/>
        <a:p>
          <a:pPr rtl="1"/>
          <a:r>
            <a:rPr lang="fa-IR" sz="2400" dirty="0" smtClean="0">
              <a:cs typeface="B Zar" pitchFamily="2" charset="-78"/>
            </a:rPr>
            <a:t>تغيير شيوه محاسبه بهره مالکانه </a:t>
          </a:r>
          <a:endParaRPr lang="en-US" sz="2400" dirty="0">
            <a:cs typeface="B Zar" pitchFamily="2" charset="-78"/>
          </a:endParaRPr>
        </a:p>
      </dgm:t>
    </dgm:pt>
    <dgm:pt modelId="{F50D5B77-1305-48A0-98F3-412A47DA7BB7}" type="parTrans" cxnId="{AB995A37-64F1-41BD-98DD-E93ACAAECA8E}">
      <dgm:prSet/>
      <dgm:spPr/>
      <dgm:t>
        <a:bodyPr/>
        <a:lstStyle/>
        <a:p>
          <a:endParaRPr lang="en-US" sz="2400">
            <a:cs typeface="B Zar" pitchFamily="2" charset="-78"/>
          </a:endParaRPr>
        </a:p>
      </dgm:t>
    </dgm:pt>
    <dgm:pt modelId="{AD3CDBCF-1A72-4EA5-BDC2-8B100DAC8531}" type="sibTrans" cxnId="{AB995A37-64F1-41BD-98DD-E93ACAAECA8E}">
      <dgm:prSet/>
      <dgm:spPr/>
      <dgm:t>
        <a:bodyPr/>
        <a:lstStyle/>
        <a:p>
          <a:endParaRPr lang="en-US" sz="2400">
            <a:cs typeface="B Zar" pitchFamily="2" charset="-78"/>
          </a:endParaRPr>
        </a:p>
      </dgm:t>
    </dgm:pt>
    <dgm:pt modelId="{CDEDEBE3-E7A1-43F7-BDD2-1A07DB35FAD8}">
      <dgm:prSet custT="1"/>
      <dgm:spPr/>
      <dgm:t>
        <a:bodyPr/>
        <a:lstStyle/>
        <a:p>
          <a:pPr rtl="1"/>
          <a:r>
            <a:rPr lang="fa-IR" sz="2400" dirty="0" smtClean="0">
              <a:cs typeface="B Zar" pitchFamily="2" charset="-78"/>
            </a:rPr>
            <a:t>تغيير قيمت خوراک پتروشيمي‌هاي گازي</a:t>
          </a:r>
          <a:endParaRPr lang="en-US" sz="2400" dirty="0">
            <a:cs typeface="B Zar" pitchFamily="2" charset="-78"/>
          </a:endParaRPr>
        </a:p>
      </dgm:t>
    </dgm:pt>
    <dgm:pt modelId="{BA045CFA-EEDC-4BB7-9D3D-B32D683D620A}" type="parTrans" cxnId="{39EB3338-54C0-43C2-A75D-A5CD2AAE0314}">
      <dgm:prSet/>
      <dgm:spPr/>
      <dgm:t>
        <a:bodyPr/>
        <a:lstStyle/>
        <a:p>
          <a:endParaRPr lang="en-US" sz="2400">
            <a:cs typeface="B Zar" pitchFamily="2" charset="-78"/>
          </a:endParaRPr>
        </a:p>
      </dgm:t>
    </dgm:pt>
    <dgm:pt modelId="{553067A1-3151-4FA6-8678-11B76CF5D51B}" type="sibTrans" cxnId="{39EB3338-54C0-43C2-A75D-A5CD2AAE0314}">
      <dgm:prSet/>
      <dgm:spPr/>
      <dgm:t>
        <a:bodyPr/>
        <a:lstStyle/>
        <a:p>
          <a:endParaRPr lang="en-US" sz="2400">
            <a:cs typeface="B Zar" pitchFamily="2" charset="-78"/>
          </a:endParaRPr>
        </a:p>
      </dgm:t>
    </dgm:pt>
    <dgm:pt modelId="{8B3C9C4F-C306-477B-AFF0-A12B834FFEAF}">
      <dgm:prSet custT="1"/>
      <dgm:spPr/>
      <dgm:t>
        <a:bodyPr/>
        <a:lstStyle/>
        <a:p>
          <a:pPr rtl="1"/>
          <a:r>
            <a:rPr lang="fa-IR" sz="2400" dirty="0" smtClean="0">
              <a:cs typeface="B Zar" pitchFamily="2" charset="-78"/>
            </a:rPr>
            <a:t>تغيير رويه معاملات</a:t>
          </a:r>
          <a:endParaRPr lang="en-US" sz="2400" dirty="0">
            <a:cs typeface="B Zar" pitchFamily="2" charset="-78"/>
          </a:endParaRPr>
        </a:p>
      </dgm:t>
    </dgm:pt>
    <dgm:pt modelId="{2FA14178-D0E7-43FB-B725-36A5060DFDC3}" type="parTrans" cxnId="{3087F9A6-7705-4EF7-A73B-282C23BD2FDB}">
      <dgm:prSet/>
      <dgm:spPr/>
      <dgm:t>
        <a:bodyPr/>
        <a:lstStyle/>
        <a:p>
          <a:endParaRPr lang="en-US" sz="2400">
            <a:cs typeface="B Zar" pitchFamily="2" charset="-78"/>
          </a:endParaRPr>
        </a:p>
      </dgm:t>
    </dgm:pt>
    <dgm:pt modelId="{DEA955C0-93DD-4322-8AA7-F35B1A62F59D}" type="sibTrans" cxnId="{3087F9A6-7705-4EF7-A73B-282C23BD2FDB}">
      <dgm:prSet/>
      <dgm:spPr/>
      <dgm:t>
        <a:bodyPr/>
        <a:lstStyle/>
        <a:p>
          <a:endParaRPr lang="en-US" sz="2400">
            <a:cs typeface="B Zar" pitchFamily="2" charset="-78"/>
          </a:endParaRPr>
        </a:p>
      </dgm:t>
    </dgm:pt>
    <dgm:pt modelId="{09B4850B-83BA-47D7-911C-2F43E6508367}">
      <dgm:prSet custT="1"/>
      <dgm:spPr/>
      <dgm:t>
        <a:bodyPr/>
        <a:lstStyle/>
        <a:p>
          <a:pPr rtl="1"/>
          <a:r>
            <a:rPr lang="fa-IR" sz="2400" dirty="0" smtClean="0">
              <a:cs typeface="B Zar" pitchFamily="2" charset="-78"/>
            </a:rPr>
            <a:t>افزايش نرخ بهره بانکي(پيشنهادات جذاب بازار پول)</a:t>
          </a:r>
          <a:endParaRPr lang="en-US" sz="2400" dirty="0">
            <a:cs typeface="B Zar" pitchFamily="2" charset="-78"/>
          </a:endParaRPr>
        </a:p>
      </dgm:t>
    </dgm:pt>
    <dgm:pt modelId="{8E396AE7-D81C-4817-BA7B-143BCCBFEE4B}" type="parTrans" cxnId="{1BDE97DF-C11D-4FEF-A431-1AE1D957E910}">
      <dgm:prSet/>
      <dgm:spPr/>
      <dgm:t>
        <a:bodyPr/>
        <a:lstStyle/>
        <a:p>
          <a:endParaRPr lang="en-US" sz="2400">
            <a:cs typeface="B Zar" pitchFamily="2" charset="-78"/>
          </a:endParaRPr>
        </a:p>
      </dgm:t>
    </dgm:pt>
    <dgm:pt modelId="{17D3CD3D-502C-49FC-B102-6A561C08FBE7}" type="sibTrans" cxnId="{1BDE97DF-C11D-4FEF-A431-1AE1D957E910}">
      <dgm:prSet/>
      <dgm:spPr/>
      <dgm:t>
        <a:bodyPr/>
        <a:lstStyle/>
        <a:p>
          <a:endParaRPr lang="en-US" sz="2400">
            <a:cs typeface="B Zar" pitchFamily="2" charset="-78"/>
          </a:endParaRPr>
        </a:p>
      </dgm:t>
    </dgm:pt>
    <dgm:pt modelId="{9DF95EE2-3FA4-4323-B970-7DC9C1E1B418}">
      <dgm:prSet custT="1"/>
      <dgm:spPr/>
      <dgm:t>
        <a:bodyPr/>
        <a:lstStyle/>
        <a:p>
          <a:pPr rtl="1"/>
          <a:r>
            <a:rPr lang="fa-IR" sz="2400" dirty="0" smtClean="0">
              <a:cs typeface="B Zar" pitchFamily="2" charset="-78"/>
            </a:rPr>
            <a:t>انتشار اوراق بانک مرکزي با نرخ 23 درصد</a:t>
          </a:r>
          <a:endParaRPr lang="en-US" sz="2400" dirty="0">
            <a:cs typeface="B Zar" pitchFamily="2" charset="-78"/>
          </a:endParaRPr>
        </a:p>
      </dgm:t>
    </dgm:pt>
    <dgm:pt modelId="{6F40E8EC-A55C-4719-BE4C-EB6744406FF0}" type="parTrans" cxnId="{35CFCA75-C0CB-42A7-AB2D-8548D2E3930D}">
      <dgm:prSet/>
      <dgm:spPr/>
      <dgm:t>
        <a:bodyPr/>
        <a:lstStyle/>
        <a:p>
          <a:endParaRPr lang="en-US" sz="2400">
            <a:cs typeface="B Zar" pitchFamily="2" charset="-78"/>
          </a:endParaRPr>
        </a:p>
      </dgm:t>
    </dgm:pt>
    <dgm:pt modelId="{0EB07F98-92DD-4839-85A3-FA9CE414F232}" type="sibTrans" cxnId="{35CFCA75-C0CB-42A7-AB2D-8548D2E3930D}">
      <dgm:prSet/>
      <dgm:spPr/>
      <dgm:t>
        <a:bodyPr/>
        <a:lstStyle/>
        <a:p>
          <a:endParaRPr lang="en-US" sz="2400">
            <a:cs typeface="B Zar" pitchFamily="2" charset="-78"/>
          </a:endParaRPr>
        </a:p>
      </dgm:t>
    </dgm:pt>
    <dgm:pt modelId="{FB481657-5675-49F8-85F1-A8BD79919448}">
      <dgm:prSet custT="1"/>
      <dgm:spPr/>
      <dgm:t>
        <a:bodyPr/>
        <a:lstStyle/>
        <a:p>
          <a:pPr rtl="1"/>
          <a:r>
            <a:rPr lang="fa-IR" sz="2400" dirty="0" smtClean="0">
              <a:cs typeface="B Zar" pitchFamily="2" charset="-78"/>
            </a:rPr>
            <a:t>فشار فروش سهام توسط صندوق‌هاي سرمايه‌گذاري</a:t>
          </a:r>
          <a:endParaRPr lang="en-CA" sz="2400" dirty="0">
            <a:cs typeface="B Zar" pitchFamily="2" charset="-78"/>
          </a:endParaRPr>
        </a:p>
      </dgm:t>
    </dgm:pt>
    <dgm:pt modelId="{EE81E80E-9141-4AA6-9253-A0F3CF0B8EA8}" type="parTrans" cxnId="{83B03964-695E-4A82-9291-EAD5DA718157}">
      <dgm:prSet/>
      <dgm:spPr/>
      <dgm:t>
        <a:bodyPr/>
        <a:lstStyle/>
        <a:p>
          <a:endParaRPr lang="en-US" sz="2400">
            <a:cs typeface="B Zar" pitchFamily="2" charset="-78"/>
          </a:endParaRPr>
        </a:p>
      </dgm:t>
    </dgm:pt>
    <dgm:pt modelId="{11F5EB0E-A5A5-4180-90E9-4C0FB3E11770}" type="sibTrans" cxnId="{83B03964-695E-4A82-9291-EAD5DA718157}">
      <dgm:prSet/>
      <dgm:spPr/>
      <dgm:t>
        <a:bodyPr/>
        <a:lstStyle/>
        <a:p>
          <a:endParaRPr lang="en-US" sz="2400">
            <a:cs typeface="B Zar" pitchFamily="2" charset="-78"/>
          </a:endParaRPr>
        </a:p>
      </dgm:t>
    </dgm:pt>
    <dgm:pt modelId="{93DEF021-1280-4A4F-B8A2-B721E65F8ECA}" type="pres">
      <dgm:prSet presAssocID="{4FD07774-D59E-4A27-8610-1194173ACD11}" presName="linear" presStyleCnt="0">
        <dgm:presLayoutVars>
          <dgm:animLvl val="lvl"/>
          <dgm:resizeHandles val="exact"/>
        </dgm:presLayoutVars>
      </dgm:prSet>
      <dgm:spPr/>
      <dgm:t>
        <a:bodyPr/>
        <a:lstStyle/>
        <a:p>
          <a:endParaRPr lang="en-US"/>
        </a:p>
      </dgm:t>
    </dgm:pt>
    <dgm:pt modelId="{E0806E19-E153-40E1-ADD1-08621FDD95ED}" type="pres">
      <dgm:prSet presAssocID="{9AB82D7D-D197-421B-A4A5-3F74B2735599}" presName="parentText" presStyleLbl="node1" presStyleIdx="0" presStyleCnt="9">
        <dgm:presLayoutVars>
          <dgm:chMax val="0"/>
          <dgm:bulletEnabled val="1"/>
        </dgm:presLayoutVars>
      </dgm:prSet>
      <dgm:spPr/>
      <dgm:t>
        <a:bodyPr/>
        <a:lstStyle/>
        <a:p>
          <a:endParaRPr lang="en-US"/>
        </a:p>
      </dgm:t>
    </dgm:pt>
    <dgm:pt modelId="{D80898D3-9FD2-496A-8D91-0015DCB47E70}" type="pres">
      <dgm:prSet presAssocID="{6883BAA5-BF65-4C19-844C-9ACBE1F68173}" presName="spacer" presStyleCnt="0"/>
      <dgm:spPr/>
    </dgm:pt>
    <dgm:pt modelId="{53CAB2F3-02BD-4D92-ADC3-A23AD07A143D}" type="pres">
      <dgm:prSet presAssocID="{6B189692-7E61-4E2B-A861-A86291C9C843}" presName="parentText" presStyleLbl="node1" presStyleIdx="1" presStyleCnt="9">
        <dgm:presLayoutVars>
          <dgm:chMax val="0"/>
          <dgm:bulletEnabled val="1"/>
        </dgm:presLayoutVars>
      </dgm:prSet>
      <dgm:spPr/>
      <dgm:t>
        <a:bodyPr/>
        <a:lstStyle/>
        <a:p>
          <a:endParaRPr lang="en-US"/>
        </a:p>
      </dgm:t>
    </dgm:pt>
    <dgm:pt modelId="{2662276D-D1DE-40D5-8FAA-DD1D04FC77AA}" type="pres">
      <dgm:prSet presAssocID="{A7AAC0C8-3971-40C1-B3EA-B8979D1D77B3}" presName="spacer" presStyleCnt="0"/>
      <dgm:spPr/>
    </dgm:pt>
    <dgm:pt modelId="{0DACA85A-57D1-47E9-A32B-D5D6313FD184}" type="pres">
      <dgm:prSet presAssocID="{91CEEBB6-5C0F-41E4-9F42-83363FDD7F26}" presName="parentText" presStyleLbl="node1" presStyleIdx="2" presStyleCnt="9">
        <dgm:presLayoutVars>
          <dgm:chMax val="0"/>
          <dgm:bulletEnabled val="1"/>
        </dgm:presLayoutVars>
      </dgm:prSet>
      <dgm:spPr/>
      <dgm:t>
        <a:bodyPr/>
        <a:lstStyle/>
        <a:p>
          <a:endParaRPr lang="en-US"/>
        </a:p>
      </dgm:t>
    </dgm:pt>
    <dgm:pt modelId="{B504A7CC-80B8-4DFD-92C2-1CBAFCC0E031}" type="pres">
      <dgm:prSet presAssocID="{F1F3DC1A-2C25-46A6-847E-F5F8E17A53A5}" presName="spacer" presStyleCnt="0"/>
      <dgm:spPr/>
    </dgm:pt>
    <dgm:pt modelId="{166E7AD6-F9A5-47DD-ACB1-E1DF8E78767D}" type="pres">
      <dgm:prSet presAssocID="{6BDFBC0E-7563-428A-A7A4-3204B29756BF}" presName="parentText" presStyleLbl="node1" presStyleIdx="3" presStyleCnt="9">
        <dgm:presLayoutVars>
          <dgm:chMax val="0"/>
          <dgm:bulletEnabled val="1"/>
        </dgm:presLayoutVars>
      </dgm:prSet>
      <dgm:spPr/>
      <dgm:t>
        <a:bodyPr/>
        <a:lstStyle/>
        <a:p>
          <a:endParaRPr lang="en-US"/>
        </a:p>
      </dgm:t>
    </dgm:pt>
    <dgm:pt modelId="{2F3C26FD-0D9D-4B09-9AD1-5B572C13C28D}" type="pres">
      <dgm:prSet presAssocID="{AD3CDBCF-1A72-4EA5-BDC2-8B100DAC8531}" presName="spacer" presStyleCnt="0"/>
      <dgm:spPr/>
    </dgm:pt>
    <dgm:pt modelId="{CC1BBA7B-1513-420B-A859-4CF0D7DB192A}" type="pres">
      <dgm:prSet presAssocID="{CDEDEBE3-E7A1-43F7-BDD2-1A07DB35FAD8}" presName="parentText" presStyleLbl="node1" presStyleIdx="4" presStyleCnt="9">
        <dgm:presLayoutVars>
          <dgm:chMax val="0"/>
          <dgm:bulletEnabled val="1"/>
        </dgm:presLayoutVars>
      </dgm:prSet>
      <dgm:spPr/>
      <dgm:t>
        <a:bodyPr/>
        <a:lstStyle/>
        <a:p>
          <a:endParaRPr lang="en-US"/>
        </a:p>
      </dgm:t>
    </dgm:pt>
    <dgm:pt modelId="{43EB4DC4-47B3-4E94-A9B5-F7B9FCA9A4F1}" type="pres">
      <dgm:prSet presAssocID="{553067A1-3151-4FA6-8678-11B76CF5D51B}" presName="spacer" presStyleCnt="0"/>
      <dgm:spPr/>
    </dgm:pt>
    <dgm:pt modelId="{7A7A872B-AD1B-49F4-91F9-CB575B497D77}" type="pres">
      <dgm:prSet presAssocID="{8B3C9C4F-C306-477B-AFF0-A12B834FFEAF}" presName="parentText" presStyleLbl="node1" presStyleIdx="5" presStyleCnt="9">
        <dgm:presLayoutVars>
          <dgm:chMax val="0"/>
          <dgm:bulletEnabled val="1"/>
        </dgm:presLayoutVars>
      </dgm:prSet>
      <dgm:spPr/>
      <dgm:t>
        <a:bodyPr/>
        <a:lstStyle/>
        <a:p>
          <a:endParaRPr lang="en-US"/>
        </a:p>
      </dgm:t>
    </dgm:pt>
    <dgm:pt modelId="{AA354033-A0C6-4E14-BA16-FDA55D7E2125}" type="pres">
      <dgm:prSet presAssocID="{DEA955C0-93DD-4322-8AA7-F35B1A62F59D}" presName="spacer" presStyleCnt="0"/>
      <dgm:spPr/>
    </dgm:pt>
    <dgm:pt modelId="{A9E25FD5-7985-4F10-AE0C-B3521FC18FC5}" type="pres">
      <dgm:prSet presAssocID="{09B4850B-83BA-47D7-911C-2F43E6508367}" presName="parentText" presStyleLbl="node1" presStyleIdx="6" presStyleCnt="9">
        <dgm:presLayoutVars>
          <dgm:chMax val="0"/>
          <dgm:bulletEnabled val="1"/>
        </dgm:presLayoutVars>
      </dgm:prSet>
      <dgm:spPr/>
      <dgm:t>
        <a:bodyPr/>
        <a:lstStyle/>
        <a:p>
          <a:endParaRPr lang="en-US"/>
        </a:p>
      </dgm:t>
    </dgm:pt>
    <dgm:pt modelId="{1F267FB6-6BFF-4BB7-B8C5-B070CA5A7FEE}" type="pres">
      <dgm:prSet presAssocID="{17D3CD3D-502C-49FC-B102-6A561C08FBE7}" presName="spacer" presStyleCnt="0"/>
      <dgm:spPr/>
    </dgm:pt>
    <dgm:pt modelId="{E49A1472-8F8F-4D22-A45E-61BDEE7715EA}" type="pres">
      <dgm:prSet presAssocID="{9DF95EE2-3FA4-4323-B970-7DC9C1E1B418}" presName="parentText" presStyleLbl="node1" presStyleIdx="7" presStyleCnt="9">
        <dgm:presLayoutVars>
          <dgm:chMax val="0"/>
          <dgm:bulletEnabled val="1"/>
        </dgm:presLayoutVars>
      </dgm:prSet>
      <dgm:spPr/>
      <dgm:t>
        <a:bodyPr/>
        <a:lstStyle/>
        <a:p>
          <a:endParaRPr lang="en-US"/>
        </a:p>
      </dgm:t>
    </dgm:pt>
    <dgm:pt modelId="{BD57F0DF-A6F2-46AD-8E4F-6BED1D8DC620}" type="pres">
      <dgm:prSet presAssocID="{0EB07F98-92DD-4839-85A3-FA9CE414F232}" presName="spacer" presStyleCnt="0"/>
      <dgm:spPr/>
    </dgm:pt>
    <dgm:pt modelId="{E725399F-687F-40CF-8424-E5EEBFDD1992}" type="pres">
      <dgm:prSet presAssocID="{FB481657-5675-49F8-85F1-A8BD79919448}" presName="parentText" presStyleLbl="node1" presStyleIdx="8" presStyleCnt="9">
        <dgm:presLayoutVars>
          <dgm:chMax val="0"/>
          <dgm:bulletEnabled val="1"/>
        </dgm:presLayoutVars>
      </dgm:prSet>
      <dgm:spPr/>
      <dgm:t>
        <a:bodyPr/>
        <a:lstStyle/>
        <a:p>
          <a:endParaRPr lang="en-US"/>
        </a:p>
      </dgm:t>
    </dgm:pt>
  </dgm:ptLst>
  <dgm:cxnLst>
    <dgm:cxn modelId="{0261B420-B886-4127-905D-CD6469BCC585}" srcId="{4FD07774-D59E-4A27-8610-1194173ACD11}" destId="{91CEEBB6-5C0F-41E4-9F42-83363FDD7F26}" srcOrd="2" destOrd="0" parTransId="{CFF926CE-9E76-458C-93AA-F985A8BBB20C}" sibTransId="{F1F3DC1A-2C25-46A6-847E-F5F8E17A53A5}"/>
    <dgm:cxn modelId="{9198AA5D-A4D3-46FF-A65E-69098853A653}" srcId="{4FD07774-D59E-4A27-8610-1194173ACD11}" destId="{9AB82D7D-D197-421B-A4A5-3F74B2735599}" srcOrd="0" destOrd="0" parTransId="{48908979-7241-4007-8948-7B7C345CD61D}" sibTransId="{6883BAA5-BF65-4C19-844C-9ACBE1F68173}"/>
    <dgm:cxn modelId="{0C04B8EB-1EF9-45F4-B7EC-25C2FC398439}" type="presOf" srcId="{6B189692-7E61-4E2B-A861-A86291C9C843}" destId="{53CAB2F3-02BD-4D92-ADC3-A23AD07A143D}" srcOrd="0" destOrd="0" presId="urn:microsoft.com/office/officeart/2005/8/layout/vList2"/>
    <dgm:cxn modelId="{3E1ED3DA-E8C8-4442-AF0E-292F19A86B12}" type="presOf" srcId="{9AB82D7D-D197-421B-A4A5-3F74B2735599}" destId="{E0806E19-E153-40E1-ADD1-08621FDD95ED}" srcOrd="0" destOrd="0" presId="urn:microsoft.com/office/officeart/2005/8/layout/vList2"/>
    <dgm:cxn modelId="{DD629AB1-2F54-4369-8C31-11B7588CEFA6}" type="presOf" srcId="{9DF95EE2-3FA4-4323-B970-7DC9C1E1B418}" destId="{E49A1472-8F8F-4D22-A45E-61BDEE7715EA}" srcOrd="0" destOrd="0" presId="urn:microsoft.com/office/officeart/2005/8/layout/vList2"/>
    <dgm:cxn modelId="{AB995A37-64F1-41BD-98DD-E93ACAAECA8E}" srcId="{4FD07774-D59E-4A27-8610-1194173ACD11}" destId="{6BDFBC0E-7563-428A-A7A4-3204B29756BF}" srcOrd="3" destOrd="0" parTransId="{F50D5B77-1305-48A0-98F3-412A47DA7BB7}" sibTransId="{AD3CDBCF-1A72-4EA5-BDC2-8B100DAC8531}"/>
    <dgm:cxn modelId="{8C9AC8AC-A5FB-4946-9CE6-999FF5D61D31}" type="presOf" srcId="{09B4850B-83BA-47D7-911C-2F43E6508367}" destId="{A9E25FD5-7985-4F10-AE0C-B3521FC18FC5}" srcOrd="0" destOrd="0" presId="urn:microsoft.com/office/officeart/2005/8/layout/vList2"/>
    <dgm:cxn modelId="{39EB3338-54C0-43C2-A75D-A5CD2AAE0314}" srcId="{4FD07774-D59E-4A27-8610-1194173ACD11}" destId="{CDEDEBE3-E7A1-43F7-BDD2-1A07DB35FAD8}" srcOrd="4" destOrd="0" parTransId="{BA045CFA-EEDC-4BB7-9D3D-B32D683D620A}" sibTransId="{553067A1-3151-4FA6-8678-11B76CF5D51B}"/>
    <dgm:cxn modelId="{1BDE97DF-C11D-4FEF-A431-1AE1D957E910}" srcId="{4FD07774-D59E-4A27-8610-1194173ACD11}" destId="{09B4850B-83BA-47D7-911C-2F43E6508367}" srcOrd="6" destOrd="0" parTransId="{8E396AE7-D81C-4817-BA7B-143BCCBFEE4B}" sibTransId="{17D3CD3D-502C-49FC-B102-6A561C08FBE7}"/>
    <dgm:cxn modelId="{E15BBFCD-6932-4293-9FC8-6F9B053B3828}" type="presOf" srcId="{CDEDEBE3-E7A1-43F7-BDD2-1A07DB35FAD8}" destId="{CC1BBA7B-1513-420B-A859-4CF0D7DB192A}" srcOrd="0" destOrd="0" presId="urn:microsoft.com/office/officeart/2005/8/layout/vList2"/>
    <dgm:cxn modelId="{5221FA4E-AD31-43A1-99D1-348A858C80D1}" srcId="{4FD07774-D59E-4A27-8610-1194173ACD11}" destId="{6B189692-7E61-4E2B-A861-A86291C9C843}" srcOrd="1" destOrd="0" parTransId="{5C4CE9E6-3E12-423B-ACF1-E1F48E348E56}" sibTransId="{A7AAC0C8-3971-40C1-B3EA-B8979D1D77B3}"/>
    <dgm:cxn modelId="{4701C5FF-3E6C-4166-A5B8-8CBCADAC0887}" type="presOf" srcId="{8B3C9C4F-C306-477B-AFF0-A12B834FFEAF}" destId="{7A7A872B-AD1B-49F4-91F9-CB575B497D77}" srcOrd="0" destOrd="0" presId="urn:microsoft.com/office/officeart/2005/8/layout/vList2"/>
    <dgm:cxn modelId="{63D1C5A5-79AC-4E1F-B78A-6B657A468953}" type="presOf" srcId="{4FD07774-D59E-4A27-8610-1194173ACD11}" destId="{93DEF021-1280-4A4F-B8A2-B721E65F8ECA}" srcOrd="0" destOrd="0" presId="urn:microsoft.com/office/officeart/2005/8/layout/vList2"/>
    <dgm:cxn modelId="{FE4804F5-DC07-4A07-8D2F-A8522B966D9B}" type="presOf" srcId="{91CEEBB6-5C0F-41E4-9F42-83363FDD7F26}" destId="{0DACA85A-57D1-47E9-A32B-D5D6313FD184}" srcOrd="0" destOrd="0" presId="urn:microsoft.com/office/officeart/2005/8/layout/vList2"/>
    <dgm:cxn modelId="{35CFCA75-C0CB-42A7-AB2D-8548D2E3930D}" srcId="{4FD07774-D59E-4A27-8610-1194173ACD11}" destId="{9DF95EE2-3FA4-4323-B970-7DC9C1E1B418}" srcOrd="7" destOrd="0" parTransId="{6F40E8EC-A55C-4719-BE4C-EB6744406FF0}" sibTransId="{0EB07F98-92DD-4839-85A3-FA9CE414F232}"/>
    <dgm:cxn modelId="{83B03964-695E-4A82-9291-EAD5DA718157}" srcId="{4FD07774-D59E-4A27-8610-1194173ACD11}" destId="{FB481657-5675-49F8-85F1-A8BD79919448}" srcOrd="8" destOrd="0" parTransId="{EE81E80E-9141-4AA6-9253-A0F3CF0B8EA8}" sibTransId="{11F5EB0E-A5A5-4180-90E9-4C0FB3E11770}"/>
    <dgm:cxn modelId="{3087F9A6-7705-4EF7-A73B-282C23BD2FDB}" srcId="{4FD07774-D59E-4A27-8610-1194173ACD11}" destId="{8B3C9C4F-C306-477B-AFF0-A12B834FFEAF}" srcOrd="5" destOrd="0" parTransId="{2FA14178-D0E7-43FB-B725-36A5060DFDC3}" sibTransId="{DEA955C0-93DD-4322-8AA7-F35B1A62F59D}"/>
    <dgm:cxn modelId="{54B30CBE-6C9F-4D59-8FD0-FB0AB4381F41}" type="presOf" srcId="{6BDFBC0E-7563-428A-A7A4-3204B29756BF}" destId="{166E7AD6-F9A5-47DD-ACB1-E1DF8E78767D}" srcOrd="0" destOrd="0" presId="urn:microsoft.com/office/officeart/2005/8/layout/vList2"/>
    <dgm:cxn modelId="{63E53C81-AAE7-435F-BFC1-C623A1924AD3}" type="presOf" srcId="{FB481657-5675-49F8-85F1-A8BD79919448}" destId="{E725399F-687F-40CF-8424-E5EEBFDD1992}" srcOrd="0" destOrd="0" presId="urn:microsoft.com/office/officeart/2005/8/layout/vList2"/>
    <dgm:cxn modelId="{246508E8-56BB-48CC-82D8-1F743C852762}" type="presParOf" srcId="{93DEF021-1280-4A4F-B8A2-B721E65F8ECA}" destId="{E0806E19-E153-40E1-ADD1-08621FDD95ED}" srcOrd="0" destOrd="0" presId="urn:microsoft.com/office/officeart/2005/8/layout/vList2"/>
    <dgm:cxn modelId="{7333E265-0CFB-4147-9686-B75B4E71DC8B}" type="presParOf" srcId="{93DEF021-1280-4A4F-B8A2-B721E65F8ECA}" destId="{D80898D3-9FD2-496A-8D91-0015DCB47E70}" srcOrd="1" destOrd="0" presId="urn:microsoft.com/office/officeart/2005/8/layout/vList2"/>
    <dgm:cxn modelId="{7DC0BA00-93F9-40FC-9BFE-BBEBB5EB5C14}" type="presParOf" srcId="{93DEF021-1280-4A4F-B8A2-B721E65F8ECA}" destId="{53CAB2F3-02BD-4D92-ADC3-A23AD07A143D}" srcOrd="2" destOrd="0" presId="urn:microsoft.com/office/officeart/2005/8/layout/vList2"/>
    <dgm:cxn modelId="{8A15188D-B19F-45C4-A13E-4E736681E1D1}" type="presParOf" srcId="{93DEF021-1280-4A4F-B8A2-B721E65F8ECA}" destId="{2662276D-D1DE-40D5-8FAA-DD1D04FC77AA}" srcOrd="3" destOrd="0" presId="urn:microsoft.com/office/officeart/2005/8/layout/vList2"/>
    <dgm:cxn modelId="{337C3ABB-00C7-4429-A7D0-D85387250A79}" type="presParOf" srcId="{93DEF021-1280-4A4F-B8A2-B721E65F8ECA}" destId="{0DACA85A-57D1-47E9-A32B-D5D6313FD184}" srcOrd="4" destOrd="0" presId="urn:microsoft.com/office/officeart/2005/8/layout/vList2"/>
    <dgm:cxn modelId="{164EB14A-E964-4C85-ACDE-1504F79BF9B8}" type="presParOf" srcId="{93DEF021-1280-4A4F-B8A2-B721E65F8ECA}" destId="{B504A7CC-80B8-4DFD-92C2-1CBAFCC0E031}" srcOrd="5" destOrd="0" presId="urn:microsoft.com/office/officeart/2005/8/layout/vList2"/>
    <dgm:cxn modelId="{15B926AB-8D2C-4B48-B684-1DF50DD1B327}" type="presParOf" srcId="{93DEF021-1280-4A4F-B8A2-B721E65F8ECA}" destId="{166E7AD6-F9A5-47DD-ACB1-E1DF8E78767D}" srcOrd="6" destOrd="0" presId="urn:microsoft.com/office/officeart/2005/8/layout/vList2"/>
    <dgm:cxn modelId="{7EACE7CD-AB40-42B6-B8C8-68F7B57FD93A}" type="presParOf" srcId="{93DEF021-1280-4A4F-B8A2-B721E65F8ECA}" destId="{2F3C26FD-0D9D-4B09-9AD1-5B572C13C28D}" srcOrd="7" destOrd="0" presId="urn:microsoft.com/office/officeart/2005/8/layout/vList2"/>
    <dgm:cxn modelId="{78766F3C-7059-471D-B787-462F8F585511}" type="presParOf" srcId="{93DEF021-1280-4A4F-B8A2-B721E65F8ECA}" destId="{CC1BBA7B-1513-420B-A859-4CF0D7DB192A}" srcOrd="8" destOrd="0" presId="urn:microsoft.com/office/officeart/2005/8/layout/vList2"/>
    <dgm:cxn modelId="{ADE4073A-AB52-4034-B755-DCDE2A4D3752}" type="presParOf" srcId="{93DEF021-1280-4A4F-B8A2-B721E65F8ECA}" destId="{43EB4DC4-47B3-4E94-A9B5-F7B9FCA9A4F1}" srcOrd="9" destOrd="0" presId="urn:microsoft.com/office/officeart/2005/8/layout/vList2"/>
    <dgm:cxn modelId="{4BAC8556-107C-4B2A-9803-255207B8504D}" type="presParOf" srcId="{93DEF021-1280-4A4F-B8A2-B721E65F8ECA}" destId="{7A7A872B-AD1B-49F4-91F9-CB575B497D77}" srcOrd="10" destOrd="0" presId="urn:microsoft.com/office/officeart/2005/8/layout/vList2"/>
    <dgm:cxn modelId="{97EAD499-3831-40CE-9DF9-AA4143D091B2}" type="presParOf" srcId="{93DEF021-1280-4A4F-B8A2-B721E65F8ECA}" destId="{AA354033-A0C6-4E14-BA16-FDA55D7E2125}" srcOrd="11" destOrd="0" presId="urn:microsoft.com/office/officeart/2005/8/layout/vList2"/>
    <dgm:cxn modelId="{8FB32AD5-5A63-4282-9646-E7EC42DD2235}" type="presParOf" srcId="{93DEF021-1280-4A4F-B8A2-B721E65F8ECA}" destId="{A9E25FD5-7985-4F10-AE0C-B3521FC18FC5}" srcOrd="12" destOrd="0" presId="urn:microsoft.com/office/officeart/2005/8/layout/vList2"/>
    <dgm:cxn modelId="{F7870DDB-289B-4B7B-B078-EA8197019422}" type="presParOf" srcId="{93DEF021-1280-4A4F-B8A2-B721E65F8ECA}" destId="{1F267FB6-6BFF-4BB7-B8C5-B070CA5A7FEE}" srcOrd="13" destOrd="0" presId="urn:microsoft.com/office/officeart/2005/8/layout/vList2"/>
    <dgm:cxn modelId="{775F00A7-4FC1-4650-A54E-0C6918255216}" type="presParOf" srcId="{93DEF021-1280-4A4F-B8A2-B721E65F8ECA}" destId="{E49A1472-8F8F-4D22-A45E-61BDEE7715EA}" srcOrd="14" destOrd="0" presId="urn:microsoft.com/office/officeart/2005/8/layout/vList2"/>
    <dgm:cxn modelId="{E2BD8369-C85D-4EF5-833F-23213FA4816C}" type="presParOf" srcId="{93DEF021-1280-4A4F-B8A2-B721E65F8ECA}" destId="{BD57F0DF-A6F2-46AD-8E4F-6BED1D8DC620}" srcOrd="15" destOrd="0" presId="urn:microsoft.com/office/officeart/2005/8/layout/vList2"/>
    <dgm:cxn modelId="{9DA8D787-CF98-4918-8860-C05A653221CB}" type="presParOf" srcId="{93DEF021-1280-4A4F-B8A2-B721E65F8ECA}" destId="{E725399F-687F-40CF-8424-E5EEBFDD1992}"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7DC9203-BEE9-4989-8B10-EA1CDD1E6345}" type="doc">
      <dgm:prSet loTypeId="urn:microsoft.com/office/officeart/2005/8/layout/vList2" loCatId="list" qsTypeId="urn:microsoft.com/office/officeart/2005/8/quickstyle/3d2" qsCatId="3D" csTypeId="urn:microsoft.com/office/officeart/2005/8/colors/accent4_5" csCatId="accent4"/>
      <dgm:spPr/>
      <dgm:t>
        <a:bodyPr/>
        <a:lstStyle/>
        <a:p>
          <a:endParaRPr lang="en-US"/>
        </a:p>
      </dgm:t>
    </dgm:pt>
    <dgm:pt modelId="{FE7B1239-D541-4037-8231-1084C8E8653E}">
      <dgm:prSet/>
      <dgm:spPr/>
      <dgm:t>
        <a:bodyPr/>
        <a:lstStyle/>
        <a:p>
          <a:pPr algn="justLow" rtl="1"/>
          <a:r>
            <a:rPr lang="fa-IR" dirty="0" smtClean="0">
              <a:cs typeface="B Zar" pitchFamily="2" charset="-78"/>
            </a:rPr>
            <a:t>مبلغ افزايش سرمايه شرکت‌ها از محل مطالبات و آورده نقدي سهامداران، از ابتداي سال 92 تا تاريخ 5 اسفند ماه 1392 معادل 73،595 ميليارد ريال و  از مهر ماه سال 1391 تاکنون معادل 144،280 ميليارد ريال مي‌باشد.</a:t>
          </a:r>
          <a:endParaRPr lang="fa-IR" dirty="0">
            <a:cs typeface="B Zar" pitchFamily="2" charset="-78"/>
          </a:endParaRPr>
        </a:p>
      </dgm:t>
    </dgm:pt>
    <dgm:pt modelId="{D556BC27-3443-4019-9F7E-6992549670BC}" type="parTrans" cxnId="{8F51AC7D-D625-4CF8-A363-3E3CCF13990C}">
      <dgm:prSet/>
      <dgm:spPr/>
      <dgm:t>
        <a:bodyPr/>
        <a:lstStyle/>
        <a:p>
          <a:pPr algn="justLow"/>
          <a:endParaRPr lang="en-US">
            <a:cs typeface="B Zar" pitchFamily="2" charset="-78"/>
          </a:endParaRPr>
        </a:p>
      </dgm:t>
    </dgm:pt>
    <dgm:pt modelId="{093E9AA9-E8D5-4BD4-BA5F-391596A0B905}" type="sibTrans" cxnId="{8F51AC7D-D625-4CF8-A363-3E3CCF13990C}">
      <dgm:prSet/>
      <dgm:spPr/>
      <dgm:t>
        <a:bodyPr/>
        <a:lstStyle/>
        <a:p>
          <a:pPr algn="justLow"/>
          <a:endParaRPr lang="en-US">
            <a:cs typeface="B Zar" pitchFamily="2" charset="-78"/>
          </a:endParaRPr>
        </a:p>
      </dgm:t>
    </dgm:pt>
    <dgm:pt modelId="{E137C620-4D79-4FCB-95E8-9CAF2E597576}" type="pres">
      <dgm:prSet presAssocID="{87DC9203-BEE9-4989-8B10-EA1CDD1E6345}" presName="linear" presStyleCnt="0">
        <dgm:presLayoutVars>
          <dgm:animLvl val="lvl"/>
          <dgm:resizeHandles val="exact"/>
        </dgm:presLayoutVars>
      </dgm:prSet>
      <dgm:spPr/>
    </dgm:pt>
    <dgm:pt modelId="{FB58FA6A-9F78-4DFB-AFBA-18B3E075827C}" type="pres">
      <dgm:prSet presAssocID="{FE7B1239-D541-4037-8231-1084C8E8653E}" presName="parentText" presStyleLbl="node1" presStyleIdx="0" presStyleCnt="1">
        <dgm:presLayoutVars>
          <dgm:chMax val="0"/>
          <dgm:bulletEnabled val="1"/>
        </dgm:presLayoutVars>
      </dgm:prSet>
      <dgm:spPr>
        <a:prstGeom prst="round2DiagRect">
          <a:avLst/>
        </a:prstGeom>
      </dgm:spPr>
    </dgm:pt>
  </dgm:ptLst>
  <dgm:cxnLst>
    <dgm:cxn modelId="{8AFA780C-F8FD-477D-924F-057F2C0C1891}" type="presOf" srcId="{FE7B1239-D541-4037-8231-1084C8E8653E}" destId="{FB58FA6A-9F78-4DFB-AFBA-18B3E075827C}" srcOrd="0" destOrd="0" presId="urn:microsoft.com/office/officeart/2005/8/layout/vList2"/>
    <dgm:cxn modelId="{77CE5D3B-E6AA-444D-B1F3-B0D9BEB72C28}" type="presOf" srcId="{87DC9203-BEE9-4989-8B10-EA1CDD1E6345}" destId="{E137C620-4D79-4FCB-95E8-9CAF2E597576}" srcOrd="0" destOrd="0" presId="urn:microsoft.com/office/officeart/2005/8/layout/vList2"/>
    <dgm:cxn modelId="{8F51AC7D-D625-4CF8-A363-3E3CCF13990C}" srcId="{87DC9203-BEE9-4989-8B10-EA1CDD1E6345}" destId="{FE7B1239-D541-4037-8231-1084C8E8653E}" srcOrd="0" destOrd="0" parTransId="{D556BC27-3443-4019-9F7E-6992549670BC}" sibTransId="{093E9AA9-E8D5-4BD4-BA5F-391596A0B905}"/>
    <dgm:cxn modelId="{FE7859FE-F1BE-44D4-858E-22578F6A6CFB}" type="presParOf" srcId="{E137C620-4D79-4FCB-95E8-9CAF2E597576}" destId="{FB58FA6A-9F78-4DFB-AFBA-18B3E075827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A9FF14E-9E11-49F3-8D0E-448927FB510B}"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99608DD6-D807-4826-A955-0580DC96909C}">
      <dgm:prSet/>
      <dgm:spPr/>
      <dgm:t>
        <a:bodyPr/>
        <a:lstStyle/>
        <a:p>
          <a:pPr rtl="1"/>
          <a:r>
            <a:rPr lang="fa-IR" dirty="0" smtClean="0">
              <a:cs typeface="B Zar" pitchFamily="2" charset="-78"/>
            </a:rPr>
            <a:t>هلدينگ خليج فارس</a:t>
          </a:r>
          <a:r>
            <a:rPr lang="fa-IR" dirty="0" smtClean="0">
              <a:cs typeface="B Zar" pitchFamily="2" charset="-78"/>
            </a:rPr>
            <a:t>:</a:t>
          </a:r>
          <a:endParaRPr lang="en-US" dirty="0">
            <a:cs typeface="B Zar" pitchFamily="2" charset="-78"/>
          </a:endParaRPr>
        </a:p>
      </dgm:t>
    </dgm:pt>
    <dgm:pt modelId="{575BC707-AA4F-4199-B00F-DAE20B3782A3}" type="parTrans" cxnId="{7B91DF17-1875-4EDA-8874-EF1BAB779DBE}">
      <dgm:prSet/>
      <dgm:spPr/>
      <dgm:t>
        <a:bodyPr/>
        <a:lstStyle/>
        <a:p>
          <a:endParaRPr lang="en-US">
            <a:cs typeface="B Zar" pitchFamily="2" charset="-78"/>
          </a:endParaRPr>
        </a:p>
      </dgm:t>
    </dgm:pt>
    <dgm:pt modelId="{DD4625E0-427A-494A-A6DF-4D80460F7443}" type="sibTrans" cxnId="{7B91DF17-1875-4EDA-8874-EF1BAB779DBE}">
      <dgm:prSet/>
      <dgm:spPr/>
      <dgm:t>
        <a:bodyPr/>
        <a:lstStyle/>
        <a:p>
          <a:endParaRPr lang="en-US">
            <a:cs typeface="B Zar" pitchFamily="2" charset="-78"/>
          </a:endParaRPr>
        </a:p>
      </dgm:t>
    </dgm:pt>
    <dgm:pt modelId="{5ECB54CE-FA5B-4F5A-A9F1-CFAB19F73126}">
      <dgm:prSet/>
      <dgm:spPr/>
      <dgm:t>
        <a:bodyPr/>
        <a:lstStyle/>
        <a:p>
          <a:pPr rtl="1"/>
          <a:r>
            <a:rPr lang="fa-IR" dirty="0" smtClean="0">
              <a:cs typeface="B Zar" pitchFamily="2" charset="-78"/>
            </a:rPr>
            <a:t>هلدينگ پتروشيمي تامين</a:t>
          </a:r>
          <a:r>
            <a:rPr lang="fa-IR" dirty="0" smtClean="0">
              <a:cs typeface="B Zar" pitchFamily="2" charset="-78"/>
            </a:rPr>
            <a:t>:</a:t>
          </a:r>
          <a:endParaRPr lang="en-US" dirty="0">
            <a:cs typeface="B Zar" pitchFamily="2" charset="-78"/>
          </a:endParaRPr>
        </a:p>
      </dgm:t>
    </dgm:pt>
    <dgm:pt modelId="{218BBE70-4100-4B2C-9070-2737EC211315}" type="parTrans" cxnId="{69227B1C-89E0-4691-BA28-726BB9286145}">
      <dgm:prSet/>
      <dgm:spPr/>
      <dgm:t>
        <a:bodyPr/>
        <a:lstStyle/>
        <a:p>
          <a:endParaRPr lang="en-US">
            <a:cs typeface="B Zar" pitchFamily="2" charset="-78"/>
          </a:endParaRPr>
        </a:p>
      </dgm:t>
    </dgm:pt>
    <dgm:pt modelId="{A2D42D22-085F-4898-B2A9-F015249B1D98}" type="sibTrans" cxnId="{69227B1C-89E0-4691-BA28-726BB9286145}">
      <dgm:prSet/>
      <dgm:spPr/>
      <dgm:t>
        <a:bodyPr/>
        <a:lstStyle/>
        <a:p>
          <a:endParaRPr lang="en-US">
            <a:cs typeface="B Zar" pitchFamily="2" charset="-78"/>
          </a:endParaRPr>
        </a:p>
      </dgm:t>
    </dgm:pt>
    <dgm:pt modelId="{DDA3346E-6A76-4D71-A272-D9F30C007FBA}">
      <dgm:prSet/>
      <dgm:spPr/>
      <dgm:t>
        <a:bodyPr/>
        <a:lstStyle/>
        <a:p>
          <a:pPr rtl="1"/>
          <a:r>
            <a:rPr lang="fa-IR" dirty="0" smtClean="0">
              <a:cs typeface="B Zar" pitchFamily="2" charset="-78"/>
            </a:rPr>
            <a:t>هلدينگ دارويي تامين</a:t>
          </a:r>
          <a:r>
            <a:rPr lang="fa-IR" dirty="0" smtClean="0">
              <a:cs typeface="B Zar" pitchFamily="2" charset="-78"/>
            </a:rPr>
            <a:t>:</a:t>
          </a:r>
          <a:endParaRPr lang="en-CA" dirty="0">
            <a:cs typeface="B Zar" pitchFamily="2" charset="-78"/>
          </a:endParaRPr>
        </a:p>
      </dgm:t>
    </dgm:pt>
    <dgm:pt modelId="{0454A393-1883-4164-9A82-9F4A316789C9}" type="parTrans" cxnId="{8BD4BDB8-961E-458B-ACA6-CD5E7F9ECA30}">
      <dgm:prSet/>
      <dgm:spPr/>
      <dgm:t>
        <a:bodyPr/>
        <a:lstStyle/>
        <a:p>
          <a:endParaRPr lang="en-US">
            <a:cs typeface="B Zar" pitchFamily="2" charset="-78"/>
          </a:endParaRPr>
        </a:p>
      </dgm:t>
    </dgm:pt>
    <dgm:pt modelId="{BA1DEE19-C109-4645-AA47-5565D71AD656}" type="sibTrans" cxnId="{8BD4BDB8-961E-458B-ACA6-CD5E7F9ECA30}">
      <dgm:prSet/>
      <dgm:spPr/>
      <dgm:t>
        <a:bodyPr/>
        <a:lstStyle/>
        <a:p>
          <a:endParaRPr lang="en-US">
            <a:cs typeface="B Zar" pitchFamily="2" charset="-78"/>
          </a:endParaRPr>
        </a:p>
      </dgm:t>
    </dgm:pt>
    <dgm:pt modelId="{EED83E82-3C06-42B2-A2E9-606787DB37EE}">
      <dgm:prSet/>
      <dgm:spPr/>
      <dgm:t>
        <a:bodyPr/>
        <a:lstStyle/>
        <a:p>
          <a:pPr rtl="1"/>
          <a:r>
            <a:rPr lang="fa-IR" smtClean="0">
              <a:cs typeface="B Zar" pitchFamily="2" charset="-78"/>
            </a:rPr>
            <a:t>40 </a:t>
          </a:r>
          <a:r>
            <a:rPr lang="fa-IR" dirty="0" smtClean="0">
              <a:cs typeface="B Zar" pitchFamily="2" charset="-78"/>
            </a:rPr>
            <a:t>هزار ميليارد تومان</a:t>
          </a:r>
          <a:endParaRPr lang="en-US" dirty="0">
            <a:cs typeface="B Zar" pitchFamily="2" charset="-78"/>
          </a:endParaRPr>
        </a:p>
      </dgm:t>
    </dgm:pt>
    <dgm:pt modelId="{4519F815-9E48-4ED5-B118-B43BE77165E0}" type="parTrans" cxnId="{6DDF5B0B-DD02-4711-8F21-A6E6055E292B}">
      <dgm:prSet/>
      <dgm:spPr/>
    </dgm:pt>
    <dgm:pt modelId="{233D88DA-1B6B-4BD2-89BA-0E33EA4A093A}" type="sibTrans" cxnId="{6DDF5B0B-DD02-4711-8F21-A6E6055E292B}">
      <dgm:prSet/>
      <dgm:spPr/>
    </dgm:pt>
    <dgm:pt modelId="{AD09CE4C-D7D0-46A8-A88F-D46E5CCFBC92}">
      <dgm:prSet/>
      <dgm:spPr/>
      <dgm:t>
        <a:bodyPr/>
        <a:lstStyle/>
        <a:p>
          <a:pPr rtl="1"/>
          <a:r>
            <a:rPr lang="fa-IR" smtClean="0">
              <a:cs typeface="B Zar" pitchFamily="2" charset="-78"/>
            </a:rPr>
            <a:t>15 </a:t>
          </a:r>
          <a:r>
            <a:rPr lang="fa-IR" dirty="0" smtClean="0">
              <a:cs typeface="B Zar" pitchFamily="2" charset="-78"/>
            </a:rPr>
            <a:t>هزار ميليارد تومان</a:t>
          </a:r>
          <a:endParaRPr lang="en-US" dirty="0">
            <a:cs typeface="B Zar" pitchFamily="2" charset="-78"/>
          </a:endParaRPr>
        </a:p>
      </dgm:t>
    </dgm:pt>
    <dgm:pt modelId="{73BCF03E-E883-4394-83C4-5F85DBDBE5FB}" type="parTrans" cxnId="{B181EDE1-E9F3-4941-9A8B-5C104CC0E64D}">
      <dgm:prSet/>
      <dgm:spPr/>
    </dgm:pt>
    <dgm:pt modelId="{D2EA2143-3254-4077-ABEC-7582F76B1408}" type="sibTrans" cxnId="{B181EDE1-E9F3-4941-9A8B-5C104CC0E64D}">
      <dgm:prSet/>
      <dgm:spPr/>
    </dgm:pt>
    <dgm:pt modelId="{48B3031D-0BB8-4458-9704-864222C2241C}">
      <dgm:prSet/>
      <dgm:spPr/>
      <dgm:t>
        <a:bodyPr/>
        <a:lstStyle/>
        <a:p>
          <a:pPr rtl="1"/>
          <a:r>
            <a:rPr lang="fa-IR" smtClean="0">
              <a:cs typeface="B Zar" pitchFamily="2" charset="-78"/>
            </a:rPr>
            <a:t>2 </a:t>
          </a:r>
          <a:r>
            <a:rPr lang="fa-IR" dirty="0" smtClean="0">
              <a:cs typeface="B Zar" pitchFamily="2" charset="-78"/>
            </a:rPr>
            <a:t>هزار ميليارد تومان</a:t>
          </a:r>
          <a:endParaRPr lang="en-CA" dirty="0">
            <a:cs typeface="B Zar" pitchFamily="2" charset="-78"/>
          </a:endParaRPr>
        </a:p>
      </dgm:t>
    </dgm:pt>
    <dgm:pt modelId="{3816E1C4-D3F6-4FEF-84FF-EA14E25D968B}" type="parTrans" cxnId="{C3774A86-AE90-4B62-B168-98153E3E8FA9}">
      <dgm:prSet/>
      <dgm:spPr/>
    </dgm:pt>
    <dgm:pt modelId="{E75AE5A3-708F-42DB-A8AB-3FB4942AE804}" type="sibTrans" cxnId="{C3774A86-AE90-4B62-B168-98153E3E8FA9}">
      <dgm:prSet/>
      <dgm:spPr/>
    </dgm:pt>
    <dgm:pt modelId="{EC036F5D-D818-492C-AFD8-711ABF807AFD}" type="pres">
      <dgm:prSet presAssocID="{CA9FF14E-9E11-49F3-8D0E-448927FB510B}" presName="linear" presStyleCnt="0">
        <dgm:presLayoutVars>
          <dgm:animLvl val="lvl"/>
          <dgm:resizeHandles val="exact"/>
        </dgm:presLayoutVars>
      </dgm:prSet>
      <dgm:spPr/>
      <dgm:t>
        <a:bodyPr/>
        <a:lstStyle/>
        <a:p>
          <a:endParaRPr lang="en-US"/>
        </a:p>
      </dgm:t>
    </dgm:pt>
    <dgm:pt modelId="{3BF18908-84A0-4EF8-92A0-9AE0AEA05F88}" type="pres">
      <dgm:prSet presAssocID="{99608DD6-D807-4826-A955-0580DC96909C}" presName="parentText" presStyleLbl="node1" presStyleIdx="0" presStyleCnt="3">
        <dgm:presLayoutVars>
          <dgm:chMax val="0"/>
          <dgm:bulletEnabled val="1"/>
        </dgm:presLayoutVars>
      </dgm:prSet>
      <dgm:spPr/>
      <dgm:t>
        <a:bodyPr/>
        <a:lstStyle/>
        <a:p>
          <a:endParaRPr lang="en-US"/>
        </a:p>
      </dgm:t>
    </dgm:pt>
    <dgm:pt modelId="{3900EADB-BE60-4FFD-AA49-0BD33A157BFA}" type="pres">
      <dgm:prSet presAssocID="{99608DD6-D807-4826-A955-0580DC96909C}" presName="childText" presStyleLbl="revTx" presStyleIdx="0" presStyleCnt="3">
        <dgm:presLayoutVars>
          <dgm:bulletEnabled val="1"/>
        </dgm:presLayoutVars>
      </dgm:prSet>
      <dgm:spPr/>
      <dgm:t>
        <a:bodyPr/>
        <a:lstStyle/>
        <a:p>
          <a:endParaRPr lang="en-US"/>
        </a:p>
      </dgm:t>
    </dgm:pt>
    <dgm:pt modelId="{250ABE0A-C5E4-405B-B36A-6CDEEDE40E26}" type="pres">
      <dgm:prSet presAssocID="{5ECB54CE-FA5B-4F5A-A9F1-CFAB19F73126}" presName="parentText" presStyleLbl="node1" presStyleIdx="1" presStyleCnt="3">
        <dgm:presLayoutVars>
          <dgm:chMax val="0"/>
          <dgm:bulletEnabled val="1"/>
        </dgm:presLayoutVars>
      </dgm:prSet>
      <dgm:spPr/>
      <dgm:t>
        <a:bodyPr/>
        <a:lstStyle/>
        <a:p>
          <a:endParaRPr lang="en-US"/>
        </a:p>
      </dgm:t>
    </dgm:pt>
    <dgm:pt modelId="{4342D30C-DE8C-4F2E-9F7E-F06CD2F2E4A9}" type="pres">
      <dgm:prSet presAssocID="{5ECB54CE-FA5B-4F5A-A9F1-CFAB19F73126}" presName="childText" presStyleLbl="revTx" presStyleIdx="1" presStyleCnt="3">
        <dgm:presLayoutVars>
          <dgm:bulletEnabled val="1"/>
        </dgm:presLayoutVars>
      </dgm:prSet>
      <dgm:spPr/>
      <dgm:t>
        <a:bodyPr/>
        <a:lstStyle/>
        <a:p>
          <a:endParaRPr lang="en-US"/>
        </a:p>
      </dgm:t>
    </dgm:pt>
    <dgm:pt modelId="{04B7DCEB-6913-4F92-816C-23527B65DF05}" type="pres">
      <dgm:prSet presAssocID="{DDA3346E-6A76-4D71-A272-D9F30C007FBA}" presName="parentText" presStyleLbl="node1" presStyleIdx="2" presStyleCnt="3">
        <dgm:presLayoutVars>
          <dgm:chMax val="0"/>
          <dgm:bulletEnabled val="1"/>
        </dgm:presLayoutVars>
      </dgm:prSet>
      <dgm:spPr/>
      <dgm:t>
        <a:bodyPr/>
        <a:lstStyle/>
        <a:p>
          <a:endParaRPr lang="en-US"/>
        </a:p>
      </dgm:t>
    </dgm:pt>
    <dgm:pt modelId="{4007EEE7-ED01-41FA-8C9B-A25CF0761486}" type="pres">
      <dgm:prSet presAssocID="{DDA3346E-6A76-4D71-A272-D9F30C007FBA}" presName="childText" presStyleLbl="revTx" presStyleIdx="2" presStyleCnt="3">
        <dgm:presLayoutVars>
          <dgm:bulletEnabled val="1"/>
        </dgm:presLayoutVars>
      </dgm:prSet>
      <dgm:spPr/>
      <dgm:t>
        <a:bodyPr/>
        <a:lstStyle/>
        <a:p>
          <a:endParaRPr lang="en-US"/>
        </a:p>
      </dgm:t>
    </dgm:pt>
  </dgm:ptLst>
  <dgm:cxnLst>
    <dgm:cxn modelId="{42B4803B-E49C-4AF8-907D-D1C2B2412D55}" type="presOf" srcId="{CA9FF14E-9E11-49F3-8D0E-448927FB510B}" destId="{EC036F5D-D818-492C-AFD8-711ABF807AFD}" srcOrd="0" destOrd="0" presId="urn:microsoft.com/office/officeart/2005/8/layout/vList2"/>
    <dgm:cxn modelId="{7B91DF17-1875-4EDA-8874-EF1BAB779DBE}" srcId="{CA9FF14E-9E11-49F3-8D0E-448927FB510B}" destId="{99608DD6-D807-4826-A955-0580DC96909C}" srcOrd="0" destOrd="0" parTransId="{575BC707-AA4F-4199-B00F-DAE20B3782A3}" sibTransId="{DD4625E0-427A-494A-A6DF-4D80460F7443}"/>
    <dgm:cxn modelId="{41D50FC8-1312-4736-98D2-609A42F604F0}" type="presOf" srcId="{48B3031D-0BB8-4458-9704-864222C2241C}" destId="{4007EEE7-ED01-41FA-8C9B-A25CF0761486}" srcOrd="0" destOrd="0" presId="urn:microsoft.com/office/officeart/2005/8/layout/vList2"/>
    <dgm:cxn modelId="{D62C0A98-CC30-4AC2-A29D-AE0A97222526}" type="presOf" srcId="{EED83E82-3C06-42B2-A2E9-606787DB37EE}" destId="{3900EADB-BE60-4FFD-AA49-0BD33A157BFA}" srcOrd="0" destOrd="0" presId="urn:microsoft.com/office/officeart/2005/8/layout/vList2"/>
    <dgm:cxn modelId="{655278D2-D2DD-4FEA-8AB4-A359CE167260}" type="presOf" srcId="{99608DD6-D807-4826-A955-0580DC96909C}" destId="{3BF18908-84A0-4EF8-92A0-9AE0AEA05F88}" srcOrd="0" destOrd="0" presId="urn:microsoft.com/office/officeart/2005/8/layout/vList2"/>
    <dgm:cxn modelId="{D1532066-55F1-4F41-9356-077F3E4138DD}" type="presOf" srcId="{DDA3346E-6A76-4D71-A272-D9F30C007FBA}" destId="{04B7DCEB-6913-4F92-816C-23527B65DF05}" srcOrd="0" destOrd="0" presId="urn:microsoft.com/office/officeart/2005/8/layout/vList2"/>
    <dgm:cxn modelId="{364CC7C2-3B36-416D-BE1F-A224350E8F82}" type="presOf" srcId="{AD09CE4C-D7D0-46A8-A88F-D46E5CCFBC92}" destId="{4342D30C-DE8C-4F2E-9F7E-F06CD2F2E4A9}" srcOrd="0" destOrd="0" presId="urn:microsoft.com/office/officeart/2005/8/layout/vList2"/>
    <dgm:cxn modelId="{6DDF5B0B-DD02-4711-8F21-A6E6055E292B}" srcId="{99608DD6-D807-4826-A955-0580DC96909C}" destId="{EED83E82-3C06-42B2-A2E9-606787DB37EE}" srcOrd="0" destOrd="0" parTransId="{4519F815-9E48-4ED5-B118-B43BE77165E0}" sibTransId="{233D88DA-1B6B-4BD2-89BA-0E33EA4A093A}"/>
    <dgm:cxn modelId="{F936ECC5-B348-4F77-9045-A94CECC9A2FD}" type="presOf" srcId="{5ECB54CE-FA5B-4F5A-A9F1-CFAB19F73126}" destId="{250ABE0A-C5E4-405B-B36A-6CDEEDE40E26}" srcOrd="0" destOrd="0" presId="urn:microsoft.com/office/officeart/2005/8/layout/vList2"/>
    <dgm:cxn modelId="{8BD4BDB8-961E-458B-ACA6-CD5E7F9ECA30}" srcId="{CA9FF14E-9E11-49F3-8D0E-448927FB510B}" destId="{DDA3346E-6A76-4D71-A272-D9F30C007FBA}" srcOrd="2" destOrd="0" parTransId="{0454A393-1883-4164-9A82-9F4A316789C9}" sibTransId="{BA1DEE19-C109-4645-AA47-5565D71AD656}"/>
    <dgm:cxn modelId="{69227B1C-89E0-4691-BA28-726BB9286145}" srcId="{CA9FF14E-9E11-49F3-8D0E-448927FB510B}" destId="{5ECB54CE-FA5B-4F5A-A9F1-CFAB19F73126}" srcOrd="1" destOrd="0" parTransId="{218BBE70-4100-4B2C-9070-2737EC211315}" sibTransId="{A2D42D22-085F-4898-B2A9-F015249B1D98}"/>
    <dgm:cxn modelId="{B181EDE1-E9F3-4941-9A8B-5C104CC0E64D}" srcId="{5ECB54CE-FA5B-4F5A-A9F1-CFAB19F73126}" destId="{AD09CE4C-D7D0-46A8-A88F-D46E5CCFBC92}" srcOrd="0" destOrd="0" parTransId="{73BCF03E-E883-4394-83C4-5F85DBDBE5FB}" sibTransId="{D2EA2143-3254-4077-ABEC-7582F76B1408}"/>
    <dgm:cxn modelId="{C3774A86-AE90-4B62-B168-98153E3E8FA9}" srcId="{DDA3346E-6A76-4D71-A272-D9F30C007FBA}" destId="{48B3031D-0BB8-4458-9704-864222C2241C}" srcOrd="0" destOrd="0" parTransId="{3816E1C4-D3F6-4FEF-84FF-EA14E25D968B}" sibTransId="{E75AE5A3-708F-42DB-A8AB-3FB4942AE804}"/>
    <dgm:cxn modelId="{91DFA576-B037-4681-AFD2-647C79B087A3}" type="presParOf" srcId="{EC036F5D-D818-492C-AFD8-711ABF807AFD}" destId="{3BF18908-84A0-4EF8-92A0-9AE0AEA05F88}" srcOrd="0" destOrd="0" presId="urn:microsoft.com/office/officeart/2005/8/layout/vList2"/>
    <dgm:cxn modelId="{7BE916EC-307B-42AC-BE38-E4944E53D2C3}" type="presParOf" srcId="{EC036F5D-D818-492C-AFD8-711ABF807AFD}" destId="{3900EADB-BE60-4FFD-AA49-0BD33A157BFA}" srcOrd="1" destOrd="0" presId="urn:microsoft.com/office/officeart/2005/8/layout/vList2"/>
    <dgm:cxn modelId="{BA9B7889-9AF2-4C9A-B660-D80360C619A3}" type="presParOf" srcId="{EC036F5D-D818-492C-AFD8-711ABF807AFD}" destId="{250ABE0A-C5E4-405B-B36A-6CDEEDE40E26}" srcOrd="2" destOrd="0" presId="urn:microsoft.com/office/officeart/2005/8/layout/vList2"/>
    <dgm:cxn modelId="{D1E90F8D-FCE6-47ED-BEB0-5136D460ED69}" type="presParOf" srcId="{EC036F5D-D818-492C-AFD8-711ABF807AFD}" destId="{4342D30C-DE8C-4F2E-9F7E-F06CD2F2E4A9}" srcOrd="3" destOrd="0" presId="urn:microsoft.com/office/officeart/2005/8/layout/vList2"/>
    <dgm:cxn modelId="{D456E4DD-1A6F-41CE-886A-8A7F6B142DD2}" type="presParOf" srcId="{EC036F5D-D818-492C-AFD8-711ABF807AFD}" destId="{04B7DCEB-6913-4F92-816C-23527B65DF05}" srcOrd="4" destOrd="0" presId="urn:microsoft.com/office/officeart/2005/8/layout/vList2"/>
    <dgm:cxn modelId="{8D92BD55-44DF-4A38-A5D7-18FE5EF0984B}" type="presParOf" srcId="{EC036F5D-D818-492C-AFD8-711ABF807AFD}" destId="{4007EEE7-ED01-41FA-8C9B-A25CF0761486}"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C7D367-5B22-4743-B0F7-C01BC8AC721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D0C0422-74EC-4D02-8BDE-AB82C699E66C}">
      <dgm:prSet/>
      <dgm:spPr/>
      <dgm:t>
        <a:bodyPr/>
        <a:lstStyle/>
        <a:p>
          <a:pPr rtl="1"/>
          <a:r>
            <a:rPr lang="fa-IR" dirty="0" smtClean="0">
              <a:cs typeface="B Zar" pitchFamily="2" charset="-78"/>
            </a:rPr>
            <a:t>تغيير ارزش کل بازار بورس:</a:t>
          </a:r>
          <a:endParaRPr lang="en-US" dirty="0">
            <a:cs typeface="B Zar" pitchFamily="2" charset="-78"/>
          </a:endParaRPr>
        </a:p>
      </dgm:t>
    </dgm:pt>
    <dgm:pt modelId="{78A0D9EF-65A6-4B7D-B62C-C2BA5BADE685}" type="parTrans" cxnId="{A9F24CD9-6D32-4D2A-A4A4-FB12B84CD50E}">
      <dgm:prSet/>
      <dgm:spPr/>
      <dgm:t>
        <a:bodyPr/>
        <a:lstStyle/>
        <a:p>
          <a:endParaRPr lang="en-US">
            <a:cs typeface="B Zar" pitchFamily="2" charset="-78"/>
          </a:endParaRPr>
        </a:p>
      </dgm:t>
    </dgm:pt>
    <dgm:pt modelId="{6434B73D-6CE1-4983-94A3-1B3A356411B0}" type="sibTrans" cxnId="{A9F24CD9-6D32-4D2A-A4A4-FB12B84CD50E}">
      <dgm:prSet/>
      <dgm:spPr/>
      <dgm:t>
        <a:bodyPr/>
        <a:lstStyle/>
        <a:p>
          <a:endParaRPr lang="en-US">
            <a:cs typeface="B Zar" pitchFamily="2" charset="-78"/>
          </a:endParaRPr>
        </a:p>
      </dgm:t>
    </dgm:pt>
    <dgm:pt modelId="{6B0C072B-8E6E-4145-8C76-7EC282A652DF}">
      <dgm:prSet/>
      <dgm:spPr/>
      <dgm:t>
        <a:bodyPr/>
        <a:lstStyle/>
        <a:p>
          <a:pPr rtl="1"/>
          <a:r>
            <a:rPr lang="fa-IR" dirty="0" smtClean="0">
              <a:cs typeface="B Zar" pitchFamily="2" charset="-78"/>
            </a:rPr>
            <a:t>تغيير ارزش بازار ثانويه:</a:t>
          </a:r>
          <a:endParaRPr lang="en-US" dirty="0">
            <a:cs typeface="B Zar" pitchFamily="2" charset="-78"/>
          </a:endParaRPr>
        </a:p>
      </dgm:t>
    </dgm:pt>
    <dgm:pt modelId="{4ECFF3A1-A672-4AF5-AF6E-C9AAAB161338}" type="parTrans" cxnId="{90A9C4BF-8A7B-47EB-82EC-EE8236173CB5}">
      <dgm:prSet/>
      <dgm:spPr/>
      <dgm:t>
        <a:bodyPr/>
        <a:lstStyle/>
        <a:p>
          <a:endParaRPr lang="en-US">
            <a:cs typeface="B Zar" pitchFamily="2" charset="-78"/>
          </a:endParaRPr>
        </a:p>
      </dgm:t>
    </dgm:pt>
    <dgm:pt modelId="{F87FD051-F0F7-4AB6-9EB8-5AB953D90F72}" type="sibTrans" cxnId="{90A9C4BF-8A7B-47EB-82EC-EE8236173CB5}">
      <dgm:prSet/>
      <dgm:spPr/>
      <dgm:t>
        <a:bodyPr/>
        <a:lstStyle/>
        <a:p>
          <a:endParaRPr lang="en-US">
            <a:cs typeface="B Zar" pitchFamily="2" charset="-78"/>
          </a:endParaRPr>
        </a:p>
      </dgm:t>
    </dgm:pt>
    <dgm:pt modelId="{399E1719-0D65-4A15-9427-D173E5175F66}">
      <dgm:prSet/>
      <dgm:spPr/>
      <dgm:t>
        <a:bodyPr/>
        <a:lstStyle/>
        <a:p>
          <a:pPr rtl="1"/>
          <a:r>
            <a:rPr lang="fa-IR" dirty="0" smtClean="0">
              <a:cs typeface="B Zar" pitchFamily="2" charset="-78"/>
            </a:rPr>
            <a:t>217 هزار ميليارد تومان</a:t>
          </a:r>
          <a:endParaRPr lang="en-US" dirty="0">
            <a:cs typeface="B Zar" pitchFamily="2" charset="-78"/>
          </a:endParaRPr>
        </a:p>
      </dgm:t>
    </dgm:pt>
    <dgm:pt modelId="{E757ABE6-18BC-4982-B937-1221A8DCC7DF}" type="parTrans" cxnId="{C158E693-C689-4536-A22B-5311620D8C3B}">
      <dgm:prSet/>
      <dgm:spPr/>
      <dgm:t>
        <a:bodyPr/>
        <a:lstStyle/>
        <a:p>
          <a:endParaRPr lang="en-US">
            <a:cs typeface="B Zar" pitchFamily="2" charset="-78"/>
          </a:endParaRPr>
        </a:p>
      </dgm:t>
    </dgm:pt>
    <dgm:pt modelId="{71675AFA-6C4E-4E78-8930-A952A8826898}" type="sibTrans" cxnId="{C158E693-C689-4536-A22B-5311620D8C3B}">
      <dgm:prSet/>
      <dgm:spPr/>
      <dgm:t>
        <a:bodyPr/>
        <a:lstStyle/>
        <a:p>
          <a:endParaRPr lang="en-US">
            <a:cs typeface="B Zar" pitchFamily="2" charset="-78"/>
          </a:endParaRPr>
        </a:p>
      </dgm:t>
    </dgm:pt>
    <dgm:pt modelId="{851F103F-B56F-4572-832C-7381507C26CB}">
      <dgm:prSet/>
      <dgm:spPr/>
      <dgm:t>
        <a:bodyPr/>
        <a:lstStyle/>
        <a:p>
          <a:pPr rtl="1"/>
          <a:r>
            <a:rPr lang="fa-IR" dirty="0" smtClean="0">
              <a:cs typeface="B Zar" pitchFamily="2" charset="-78"/>
            </a:rPr>
            <a:t> 160 هزار ميليارد تومان</a:t>
          </a:r>
          <a:endParaRPr lang="en-US" dirty="0">
            <a:cs typeface="B Zar" pitchFamily="2" charset="-78"/>
          </a:endParaRPr>
        </a:p>
      </dgm:t>
    </dgm:pt>
    <dgm:pt modelId="{A26EFFC1-2211-4259-B517-A281E62642BC}" type="parTrans" cxnId="{876A51FC-C850-41D5-8A8C-AB9D00964728}">
      <dgm:prSet/>
      <dgm:spPr/>
      <dgm:t>
        <a:bodyPr/>
        <a:lstStyle/>
        <a:p>
          <a:endParaRPr lang="en-US">
            <a:cs typeface="B Zar" pitchFamily="2" charset="-78"/>
          </a:endParaRPr>
        </a:p>
      </dgm:t>
    </dgm:pt>
    <dgm:pt modelId="{43D642D3-EDEB-41BB-8675-7679A8075847}" type="sibTrans" cxnId="{876A51FC-C850-41D5-8A8C-AB9D00964728}">
      <dgm:prSet/>
      <dgm:spPr/>
      <dgm:t>
        <a:bodyPr/>
        <a:lstStyle/>
        <a:p>
          <a:endParaRPr lang="en-US">
            <a:cs typeface="B Zar" pitchFamily="2" charset="-78"/>
          </a:endParaRPr>
        </a:p>
      </dgm:t>
    </dgm:pt>
    <dgm:pt modelId="{24F11DCE-B979-4445-B1D6-A9B36BA39823}" type="pres">
      <dgm:prSet presAssocID="{CCC7D367-5B22-4743-B0F7-C01BC8AC7212}" presName="linear" presStyleCnt="0">
        <dgm:presLayoutVars>
          <dgm:animLvl val="lvl"/>
          <dgm:resizeHandles val="exact"/>
        </dgm:presLayoutVars>
      </dgm:prSet>
      <dgm:spPr/>
      <dgm:t>
        <a:bodyPr/>
        <a:lstStyle/>
        <a:p>
          <a:endParaRPr lang="en-US"/>
        </a:p>
      </dgm:t>
    </dgm:pt>
    <dgm:pt modelId="{ABCC4862-9DC0-4E55-9705-935B770830E6}" type="pres">
      <dgm:prSet presAssocID="{ED0C0422-74EC-4D02-8BDE-AB82C699E66C}" presName="parentText" presStyleLbl="node1" presStyleIdx="0" presStyleCnt="2">
        <dgm:presLayoutVars>
          <dgm:chMax val="0"/>
          <dgm:bulletEnabled val="1"/>
        </dgm:presLayoutVars>
      </dgm:prSet>
      <dgm:spPr/>
      <dgm:t>
        <a:bodyPr/>
        <a:lstStyle/>
        <a:p>
          <a:endParaRPr lang="en-US"/>
        </a:p>
      </dgm:t>
    </dgm:pt>
    <dgm:pt modelId="{317236B3-95B1-4AF6-8FB4-5D90D218E5F3}" type="pres">
      <dgm:prSet presAssocID="{ED0C0422-74EC-4D02-8BDE-AB82C699E66C}" presName="childText" presStyleLbl="revTx" presStyleIdx="0" presStyleCnt="2">
        <dgm:presLayoutVars>
          <dgm:bulletEnabled val="1"/>
        </dgm:presLayoutVars>
      </dgm:prSet>
      <dgm:spPr/>
      <dgm:t>
        <a:bodyPr/>
        <a:lstStyle/>
        <a:p>
          <a:endParaRPr lang="en-US"/>
        </a:p>
      </dgm:t>
    </dgm:pt>
    <dgm:pt modelId="{9166206E-2FED-4B41-8E5D-D360297E319E}" type="pres">
      <dgm:prSet presAssocID="{6B0C072B-8E6E-4145-8C76-7EC282A652DF}" presName="parentText" presStyleLbl="node1" presStyleIdx="1" presStyleCnt="2">
        <dgm:presLayoutVars>
          <dgm:chMax val="0"/>
          <dgm:bulletEnabled val="1"/>
        </dgm:presLayoutVars>
      </dgm:prSet>
      <dgm:spPr/>
      <dgm:t>
        <a:bodyPr/>
        <a:lstStyle/>
        <a:p>
          <a:endParaRPr lang="en-US"/>
        </a:p>
      </dgm:t>
    </dgm:pt>
    <dgm:pt modelId="{1FBA1CC4-7D9C-467E-9EAE-B4C10F79F48B}" type="pres">
      <dgm:prSet presAssocID="{6B0C072B-8E6E-4145-8C76-7EC282A652DF}" presName="childText" presStyleLbl="revTx" presStyleIdx="1" presStyleCnt="2">
        <dgm:presLayoutVars>
          <dgm:bulletEnabled val="1"/>
        </dgm:presLayoutVars>
      </dgm:prSet>
      <dgm:spPr/>
      <dgm:t>
        <a:bodyPr/>
        <a:lstStyle/>
        <a:p>
          <a:endParaRPr lang="en-US"/>
        </a:p>
      </dgm:t>
    </dgm:pt>
  </dgm:ptLst>
  <dgm:cxnLst>
    <dgm:cxn modelId="{90A9C4BF-8A7B-47EB-82EC-EE8236173CB5}" srcId="{CCC7D367-5B22-4743-B0F7-C01BC8AC7212}" destId="{6B0C072B-8E6E-4145-8C76-7EC282A652DF}" srcOrd="1" destOrd="0" parTransId="{4ECFF3A1-A672-4AF5-AF6E-C9AAAB161338}" sibTransId="{F87FD051-F0F7-4AB6-9EB8-5AB953D90F72}"/>
    <dgm:cxn modelId="{41602DD7-F0F9-4044-B02E-13F3E98B42B7}" type="presOf" srcId="{ED0C0422-74EC-4D02-8BDE-AB82C699E66C}" destId="{ABCC4862-9DC0-4E55-9705-935B770830E6}" srcOrd="0" destOrd="0" presId="urn:microsoft.com/office/officeart/2005/8/layout/vList2"/>
    <dgm:cxn modelId="{8BBE7C7F-803A-451A-8228-2EECEA57E516}" type="presOf" srcId="{6B0C072B-8E6E-4145-8C76-7EC282A652DF}" destId="{9166206E-2FED-4B41-8E5D-D360297E319E}" srcOrd="0" destOrd="0" presId="urn:microsoft.com/office/officeart/2005/8/layout/vList2"/>
    <dgm:cxn modelId="{C158E693-C689-4536-A22B-5311620D8C3B}" srcId="{ED0C0422-74EC-4D02-8BDE-AB82C699E66C}" destId="{399E1719-0D65-4A15-9427-D173E5175F66}" srcOrd="0" destOrd="0" parTransId="{E757ABE6-18BC-4982-B937-1221A8DCC7DF}" sibTransId="{71675AFA-6C4E-4E78-8930-A952A8826898}"/>
    <dgm:cxn modelId="{A9F24CD9-6D32-4D2A-A4A4-FB12B84CD50E}" srcId="{CCC7D367-5B22-4743-B0F7-C01BC8AC7212}" destId="{ED0C0422-74EC-4D02-8BDE-AB82C699E66C}" srcOrd="0" destOrd="0" parTransId="{78A0D9EF-65A6-4B7D-B62C-C2BA5BADE685}" sibTransId="{6434B73D-6CE1-4983-94A3-1B3A356411B0}"/>
    <dgm:cxn modelId="{876A51FC-C850-41D5-8A8C-AB9D00964728}" srcId="{6B0C072B-8E6E-4145-8C76-7EC282A652DF}" destId="{851F103F-B56F-4572-832C-7381507C26CB}" srcOrd="0" destOrd="0" parTransId="{A26EFFC1-2211-4259-B517-A281E62642BC}" sibTransId="{43D642D3-EDEB-41BB-8675-7679A8075847}"/>
    <dgm:cxn modelId="{F801DF2F-7F2D-4061-9569-6459ACF3F564}" type="presOf" srcId="{CCC7D367-5B22-4743-B0F7-C01BC8AC7212}" destId="{24F11DCE-B979-4445-B1D6-A9B36BA39823}" srcOrd="0" destOrd="0" presId="urn:microsoft.com/office/officeart/2005/8/layout/vList2"/>
    <dgm:cxn modelId="{9E2217CF-44D1-4B64-9E0D-E5FFC7D3ECB6}" type="presOf" srcId="{399E1719-0D65-4A15-9427-D173E5175F66}" destId="{317236B3-95B1-4AF6-8FB4-5D90D218E5F3}" srcOrd="0" destOrd="0" presId="urn:microsoft.com/office/officeart/2005/8/layout/vList2"/>
    <dgm:cxn modelId="{93FDA6B2-AAEF-406C-8B39-7A635BFD2D91}" type="presOf" srcId="{851F103F-B56F-4572-832C-7381507C26CB}" destId="{1FBA1CC4-7D9C-467E-9EAE-B4C10F79F48B}" srcOrd="0" destOrd="0" presId="urn:microsoft.com/office/officeart/2005/8/layout/vList2"/>
    <dgm:cxn modelId="{E177E527-2667-4889-8043-0C16F6357A47}" type="presParOf" srcId="{24F11DCE-B979-4445-B1D6-A9B36BA39823}" destId="{ABCC4862-9DC0-4E55-9705-935B770830E6}" srcOrd="0" destOrd="0" presId="urn:microsoft.com/office/officeart/2005/8/layout/vList2"/>
    <dgm:cxn modelId="{AF724677-CFEE-4D56-A9C2-61335F747168}" type="presParOf" srcId="{24F11DCE-B979-4445-B1D6-A9B36BA39823}" destId="{317236B3-95B1-4AF6-8FB4-5D90D218E5F3}" srcOrd="1" destOrd="0" presId="urn:microsoft.com/office/officeart/2005/8/layout/vList2"/>
    <dgm:cxn modelId="{48167CD5-4D18-489C-B5D5-0F8F121A45FF}" type="presParOf" srcId="{24F11DCE-B979-4445-B1D6-A9B36BA39823}" destId="{9166206E-2FED-4B41-8E5D-D360297E319E}" srcOrd="2" destOrd="0" presId="urn:microsoft.com/office/officeart/2005/8/layout/vList2"/>
    <dgm:cxn modelId="{282DAFC2-AC82-4261-A3F5-164CCE85ACF8}" type="presParOf" srcId="{24F11DCE-B979-4445-B1D6-A9B36BA39823}" destId="{1FBA1CC4-7D9C-467E-9EAE-B4C10F79F48B}"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A85623D-41EC-4F21-A642-69D9DDB31301}"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6C22DD5B-D13B-4DD3-8198-B61B39455CED}">
      <dgm:prSet/>
      <dgm:spPr/>
      <dgm:t>
        <a:bodyPr/>
        <a:lstStyle/>
        <a:p>
          <a:pPr algn="ctr" rtl="1"/>
          <a:r>
            <a:rPr lang="fa-IR" dirty="0" smtClean="0">
              <a:cs typeface="B Titr" pitchFamily="2" charset="-78"/>
            </a:rPr>
            <a:t>ريسک تجاري</a:t>
          </a:r>
          <a:endParaRPr lang="en-US" dirty="0">
            <a:cs typeface="B Titr" pitchFamily="2" charset="-78"/>
          </a:endParaRPr>
        </a:p>
      </dgm:t>
    </dgm:pt>
    <dgm:pt modelId="{3D20514E-0522-4604-B567-4F64ACF5B466}" type="parTrans" cxnId="{777A749F-8311-41AC-8F04-087A8071BD66}">
      <dgm:prSet/>
      <dgm:spPr/>
      <dgm:t>
        <a:bodyPr/>
        <a:lstStyle/>
        <a:p>
          <a:pPr algn="ctr"/>
          <a:endParaRPr lang="en-US"/>
        </a:p>
      </dgm:t>
    </dgm:pt>
    <dgm:pt modelId="{8C2BC6BF-BBD3-44FD-A236-1B7F93224745}" type="sibTrans" cxnId="{777A749F-8311-41AC-8F04-087A8071BD66}">
      <dgm:prSet/>
      <dgm:spPr/>
      <dgm:t>
        <a:bodyPr/>
        <a:lstStyle/>
        <a:p>
          <a:pPr algn="ctr"/>
          <a:endParaRPr lang="en-US"/>
        </a:p>
      </dgm:t>
    </dgm:pt>
    <dgm:pt modelId="{94B0C8BE-C9C2-4C7D-BB4A-5BE3EB95BFB8}">
      <dgm:prSet/>
      <dgm:spPr/>
      <dgm:t>
        <a:bodyPr/>
        <a:lstStyle/>
        <a:p>
          <a:pPr algn="ctr" rtl="1"/>
          <a:r>
            <a:rPr lang="fa-IR" dirty="0" smtClean="0">
              <a:cs typeface="B Titr" pitchFamily="2" charset="-78"/>
            </a:rPr>
            <a:t>ريسک غيرتجاري</a:t>
          </a:r>
          <a:endParaRPr lang="en-US" dirty="0">
            <a:cs typeface="B Titr" pitchFamily="2" charset="-78"/>
          </a:endParaRPr>
        </a:p>
      </dgm:t>
    </dgm:pt>
    <dgm:pt modelId="{5FD86F14-D221-469F-9977-48B3FAAE2B49}" type="parTrans" cxnId="{1B0FD7D2-6C85-4634-9DE8-B52B2DF24718}">
      <dgm:prSet/>
      <dgm:spPr/>
      <dgm:t>
        <a:bodyPr/>
        <a:lstStyle/>
        <a:p>
          <a:pPr algn="ctr"/>
          <a:endParaRPr lang="en-US"/>
        </a:p>
      </dgm:t>
    </dgm:pt>
    <dgm:pt modelId="{8087241E-D885-4B3B-B94E-3688D35BC577}" type="sibTrans" cxnId="{1B0FD7D2-6C85-4634-9DE8-B52B2DF24718}">
      <dgm:prSet/>
      <dgm:spPr/>
      <dgm:t>
        <a:bodyPr/>
        <a:lstStyle/>
        <a:p>
          <a:pPr algn="ctr"/>
          <a:endParaRPr lang="en-US"/>
        </a:p>
      </dgm:t>
    </dgm:pt>
    <dgm:pt modelId="{B25C1E38-3C0E-4A71-B611-3A51ED7EB145}">
      <dgm:prSet/>
      <dgm:spPr/>
      <dgm:t>
        <a:bodyPr/>
        <a:lstStyle/>
        <a:p>
          <a:pPr algn="justLow" rtl="1"/>
          <a:r>
            <a:rPr lang="ar-SA" dirty="0" smtClean="0">
              <a:cs typeface="B Zar" pitchFamily="2" charset="-78"/>
            </a:rPr>
            <a:t>ريسک‌هاي غيرتجاري شامل تمامي ريسک‌ها غير از ريسک‌هاي تجاري است. </a:t>
          </a:r>
          <a:r>
            <a:rPr lang="fa-IR" dirty="0" smtClean="0">
              <a:cs typeface="B Zar" pitchFamily="2" charset="-78"/>
            </a:rPr>
            <a:t>ريسک استراتژيک از اين جمله است که حاصل جابجايي‌هاي اساسي در محيط‌هاي اقتصادي يا سياسي است. سلب مالکيت و ملي‌شدن بنگاه‌ها از نمونه‌هايي اين ريسک است.</a:t>
          </a:r>
          <a:endParaRPr lang="en-US" dirty="0">
            <a:cs typeface="B Zar" pitchFamily="2" charset="-78"/>
          </a:endParaRPr>
        </a:p>
      </dgm:t>
    </dgm:pt>
    <dgm:pt modelId="{28257E32-B693-4949-A735-29A5BCA40024}" type="parTrans" cxnId="{81328771-5D99-4700-A8B8-70344D5219BD}">
      <dgm:prSet/>
      <dgm:spPr/>
      <dgm:t>
        <a:bodyPr/>
        <a:lstStyle/>
        <a:p>
          <a:pPr algn="ctr"/>
          <a:endParaRPr lang="en-US"/>
        </a:p>
      </dgm:t>
    </dgm:pt>
    <dgm:pt modelId="{6EA8929C-3CED-4FE8-8775-6DE2659CD3C8}" type="sibTrans" cxnId="{81328771-5D99-4700-A8B8-70344D5219BD}">
      <dgm:prSet/>
      <dgm:spPr/>
      <dgm:t>
        <a:bodyPr/>
        <a:lstStyle/>
        <a:p>
          <a:pPr algn="ctr"/>
          <a:endParaRPr lang="en-US"/>
        </a:p>
      </dgm:t>
    </dgm:pt>
    <dgm:pt modelId="{8A8FB7CC-69D3-4821-AA8D-FECD44F116BA}">
      <dgm:prSet/>
      <dgm:spPr/>
      <dgm:t>
        <a:bodyPr/>
        <a:lstStyle/>
        <a:p>
          <a:pPr algn="justLow" rtl="1"/>
          <a:r>
            <a:rPr lang="ar-SA" dirty="0" smtClean="0">
              <a:cs typeface="B Zar" pitchFamily="2" charset="-78"/>
            </a:rPr>
            <a:t>ريسک‌هاي تجاري، ريسک‌هايي است که از بطن کسب و کار شرکت و فعاليت‌هاي آن ناشي مي‌شود. اين ريسک‌ها به بازار محصولات و خدماتي بستگي دارد که بنگاه در آن فعاليت مي‌کند</a:t>
          </a:r>
          <a:endParaRPr lang="en-US" dirty="0">
            <a:cs typeface="B Zar" pitchFamily="2" charset="-78"/>
          </a:endParaRPr>
        </a:p>
      </dgm:t>
    </dgm:pt>
    <dgm:pt modelId="{987F990C-CD87-4190-916C-D1D1F1B9301B}" type="parTrans" cxnId="{98F9A5ED-06C3-44B5-91DF-AFCFE47AF0F9}">
      <dgm:prSet/>
      <dgm:spPr/>
      <dgm:t>
        <a:bodyPr/>
        <a:lstStyle/>
        <a:p>
          <a:endParaRPr lang="en-US"/>
        </a:p>
      </dgm:t>
    </dgm:pt>
    <dgm:pt modelId="{B187EEB2-D3EF-4AD5-90F8-68E145284F30}" type="sibTrans" cxnId="{98F9A5ED-06C3-44B5-91DF-AFCFE47AF0F9}">
      <dgm:prSet/>
      <dgm:spPr/>
      <dgm:t>
        <a:bodyPr/>
        <a:lstStyle/>
        <a:p>
          <a:endParaRPr lang="en-US"/>
        </a:p>
      </dgm:t>
    </dgm:pt>
    <dgm:pt modelId="{3B6E90D4-5261-4A9E-B5C2-A1FD5FEB4681}" type="pres">
      <dgm:prSet presAssocID="{5A85623D-41EC-4F21-A642-69D9DDB31301}" presName="linear" presStyleCnt="0">
        <dgm:presLayoutVars>
          <dgm:dir val="rev"/>
          <dgm:animLvl val="lvl"/>
          <dgm:resizeHandles val="exact"/>
        </dgm:presLayoutVars>
      </dgm:prSet>
      <dgm:spPr/>
      <dgm:t>
        <a:bodyPr/>
        <a:lstStyle/>
        <a:p>
          <a:endParaRPr lang="en-US"/>
        </a:p>
      </dgm:t>
    </dgm:pt>
    <dgm:pt modelId="{F1563EBE-7EF5-48CA-B3B3-E661B8BB344B}" type="pres">
      <dgm:prSet presAssocID="{6C22DD5B-D13B-4DD3-8198-B61B39455CED}" presName="parentLin" presStyleCnt="0"/>
      <dgm:spPr/>
    </dgm:pt>
    <dgm:pt modelId="{6F2B0AA6-A654-41DE-830D-AB036D326175}" type="pres">
      <dgm:prSet presAssocID="{6C22DD5B-D13B-4DD3-8198-B61B39455CED}" presName="parentLeftMargin" presStyleLbl="node1" presStyleIdx="0" presStyleCnt="2"/>
      <dgm:spPr/>
      <dgm:t>
        <a:bodyPr/>
        <a:lstStyle/>
        <a:p>
          <a:endParaRPr lang="en-US"/>
        </a:p>
      </dgm:t>
    </dgm:pt>
    <dgm:pt modelId="{10975381-390A-46E7-AC94-91DD5C8AC3B9}" type="pres">
      <dgm:prSet presAssocID="{6C22DD5B-D13B-4DD3-8198-B61B39455CED}" presName="parentText" presStyleLbl="node1" presStyleIdx="0" presStyleCnt="2">
        <dgm:presLayoutVars>
          <dgm:chMax val="0"/>
          <dgm:bulletEnabled val="1"/>
        </dgm:presLayoutVars>
      </dgm:prSet>
      <dgm:spPr/>
      <dgm:t>
        <a:bodyPr/>
        <a:lstStyle/>
        <a:p>
          <a:endParaRPr lang="en-US"/>
        </a:p>
      </dgm:t>
    </dgm:pt>
    <dgm:pt modelId="{DC52FFD7-2D1E-4CF2-BEB7-19D73C4D8975}" type="pres">
      <dgm:prSet presAssocID="{6C22DD5B-D13B-4DD3-8198-B61B39455CED}" presName="negativeSpace" presStyleCnt="0"/>
      <dgm:spPr/>
    </dgm:pt>
    <dgm:pt modelId="{01BDC2A9-81DF-4D49-9CE2-CC617F8CB50A}" type="pres">
      <dgm:prSet presAssocID="{6C22DD5B-D13B-4DD3-8198-B61B39455CED}" presName="childText" presStyleLbl="conFgAcc1" presStyleIdx="0" presStyleCnt="2">
        <dgm:presLayoutVars>
          <dgm:bulletEnabled val="1"/>
        </dgm:presLayoutVars>
      </dgm:prSet>
      <dgm:spPr/>
      <dgm:t>
        <a:bodyPr/>
        <a:lstStyle/>
        <a:p>
          <a:endParaRPr lang="en-US"/>
        </a:p>
      </dgm:t>
    </dgm:pt>
    <dgm:pt modelId="{2FC10AA5-3744-493F-B39C-5F9B1A2D3D89}" type="pres">
      <dgm:prSet presAssocID="{8C2BC6BF-BBD3-44FD-A236-1B7F93224745}" presName="spaceBetweenRectangles" presStyleCnt="0"/>
      <dgm:spPr/>
    </dgm:pt>
    <dgm:pt modelId="{A3AC0C12-B41E-4E0B-8B3B-F05BBD9E0188}" type="pres">
      <dgm:prSet presAssocID="{94B0C8BE-C9C2-4C7D-BB4A-5BE3EB95BFB8}" presName="parentLin" presStyleCnt="0"/>
      <dgm:spPr/>
    </dgm:pt>
    <dgm:pt modelId="{09CA7873-DE68-493C-AAFA-1B1E1B6DEF83}" type="pres">
      <dgm:prSet presAssocID="{94B0C8BE-C9C2-4C7D-BB4A-5BE3EB95BFB8}" presName="parentLeftMargin" presStyleLbl="node1" presStyleIdx="0" presStyleCnt="2"/>
      <dgm:spPr/>
      <dgm:t>
        <a:bodyPr/>
        <a:lstStyle/>
        <a:p>
          <a:endParaRPr lang="en-US"/>
        </a:p>
      </dgm:t>
    </dgm:pt>
    <dgm:pt modelId="{89D54F25-610C-447E-928B-A1B72B223578}" type="pres">
      <dgm:prSet presAssocID="{94B0C8BE-C9C2-4C7D-BB4A-5BE3EB95BFB8}" presName="parentText" presStyleLbl="node1" presStyleIdx="1" presStyleCnt="2">
        <dgm:presLayoutVars>
          <dgm:chMax val="0"/>
          <dgm:bulletEnabled val="1"/>
        </dgm:presLayoutVars>
      </dgm:prSet>
      <dgm:spPr/>
      <dgm:t>
        <a:bodyPr/>
        <a:lstStyle/>
        <a:p>
          <a:endParaRPr lang="en-US"/>
        </a:p>
      </dgm:t>
    </dgm:pt>
    <dgm:pt modelId="{9FD2E0BC-E4AC-47E0-8F07-AE59236C30CF}" type="pres">
      <dgm:prSet presAssocID="{94B0C8BE-C9C2-4C7D-BB4A-5BE3EB95BFB8}" presName="negativeSpace" presStyleCnt="0"/>
      <dgm:spPr/>
    </dgm:pt>
    <dgm:pt modelId="{62723D11-CC5D-48A2-A5FC-816A51D70E2D}" type="pres">
      <dgm:prSet presAssocID="{94B0C8BE-C9C2-4C7D-BB4A-5BE3EB95BFB8}" presName="childText" presStyleLbl="conFgAcc1" presStyleIdx="1" presStyleCnt="2">
        <dgm:presLayoutVars>
          <dgm:bulletEnabled val="1"/>
        </dgm:presLayoutVars>
      </dgm:prSet>
      <dgm:spPr/>
      <dgm:t>
        <a:bodyPr/>
        <a:lstStyle/>
        <a:p>
          <a:endParaRPr lang="en-US"/>
        </a:p>
      </dgm:t>
    </dgm:pt>
  </dgm:ptLst>
  <dgm:cxnLst>
    <dgm:cxn modelId="{1B0CB0CF-2EC6-4116-8E11-7AF003DDBA05}" type="presOf" srcId="{94B0C8BE-C9C2-4C7D-BB4A-5BE3EB95BFB8}" destId="{09CA7873-DE68-493C-AAFA-1B1E1B6DEF83}" srcOrd="0" destOrd="0" presId="urn:microsoft.com/office/officeart/2005/8/layout/list1"/>
    <dgm:cxn modelId="{D27CD004-9CC2-4FCC-9116-EFDB3C7248C5}" type="presOf" srcId="{6C22DD5B-D13B-4DD3-8198-B61B39455CED}" destId="{10975381-390A-46E7-AC94-91DD5C8AC3B9}" srcOrd="1" destOrd="0" presId="urn:microsoft.com/office/officeart/2005/8/layout/list1"/>
    <dgm:cxn modelId="{29F9BCD6-386C-442A-AEE1-DE35375907EE}" type="presOf" srcId="{B25C1E38-3C0E-4A71-B611-3A51ED7EB145}" destId="{62723D11-CC5D-48A2-A5FC-816A51D70E2D}" srcOrd="0" destOrd="0" presId="urn:microsoft.com/office/officeart/2005/8/layout/list1"/>
    <dgm:cxn modelId="{777A749F-8311-41AC-8F04-087A8071BD66}" srcId="{5A85623D-41EC-4F21-A642-69D9DDB31301}" destId="{6C22DD5B-D13B-4DD3-8198-B61B39455CED}" srcOrd="0" destOrd="0" parTransId="{3D20514E-0522-4604-B567-4F64ACF5B466}" sibTransId="{8C2BC6BF-BBD3-44FD-A236-1B7F93224745}"/>
    <dgm:cxn modelId="{81328771-5D99-4700-A8B8-70344D5219BD}" srcId="{94B0C8BE-C9C2-4C7D-BB4A-5BE3EB95BFB8}" destId="{B25C1E38-3C0E-4A71-B611-3A51ED7EB145}" srcOrd="0" destOrd="0" parTransId="{28257E32-B693-4949-A735-29A5BCA40024}" sibTransId="{6EA8929C-3CED-4FE8-8775-6DE2659CD3C8}"/>
    <dgm:cxn modelId="{42471FA8-9E2B-4881-970D-A613FE411F4C}" type="presOf" srcId="{94B0C8BE-C9C2-4C7D-BB4A-5BE3EB95BFB8}" destId="{89D54F25-610C-447E-928B-A1B72B223578}" srcOrd="1" destOrd="0" presId="urn:microsoft.com/office/officeart/2005/8/layout/list1"/>
    <dgm:cxn modelId="{2CA08A09-1891-499F-9770-D761AFA5895C}" type="presOf" srcId="{8A8FB7CC-69D3-4821-AA8D-FECD44F116BA}" destId="{01BDC2A9-81DF-4D49-9CE2-CC617F8CB50A}" srcOrd="0" destOrd="0" presId="urn:microsoft.com/office/officeart/2005/8/layout/list1"/>
    <dgm:cxn modelId="{98F9A5ED-06C3-44B5-91DF-AFCFE47AF0F9}" srcId="{6C22DD5B-D13B-4DD3-8198-B61B39455CED}" destId="{8A8FB7CC-69D3-4821-AA8D-FECD44F116BA}" srcOrd="0" destOrd="0" parTransId="{987F990C-CD87-4190-916C-D1D1F1B9301B}" sibTransId="{B187EEB2-D3EF-4AD5-90F8-68E145284F30}"/>
    <dgm:cxn modelId="{78CE8A8F-3F96-438F-AAD6-92EB792EED3A}" type="presOf" srcId="{6C22DD5B-D13B-4DD3-8198-B61B39455CED}" destId="{6F2B0AA6-A654-41DE-830D-AB036D326175}" srcOrd="0" destOrd="0" presId="urn:microsoft.com/office/officeart/2005/8/layout/list1"/>
    <dgm:cxn modelId="{1B0FD7D2-6C85-4634-9DE8-B52B2DF24718}" srcId="{5A85623D-41EC-4F21-A642-69D9DDB31301}" destId="{94B0C8BE-C9C2-4C7D-BB4A-5BE3EB95BFB8}" srcOrd="1" destOrd="0" parTransId="{5FD86F14-D221-469F-9977-48B3FAAE2B49}" sibTransId="{8087241E-D885-4B3B-B94E-3688D35BC577}"/>
    <dgm:cxn modelId="{57F6578F-80B4-4B00-91A7-BED28A3D4DE9}" type="presOf" srcId="{5A85623D-41EC-4F21-A642-69D9DDB31301}" destId="{3B6E90D4-5261-4A9E-B5C2-A1FD5FEB4681}" srcOrd="0" destOrd="0" presId="urn:microsoft.com/office/officeart/2005/8/layout/list1"/>
    <dgm:cxn modelId="{06B79F92-DFEB-406C-B3F9-42805C477C38}" type="presParOf" srcId="{3B6E90D4-5261-4A9E-B5C2-A1FD5FEB4681}" destId="{F1563EBE-7EF5-48CA-B3B3-E661B8BB344B}" srcOrd="0" destOrd="0" presId="urn:microsoft.com/office/officeart/2005/8/layout/list1"/>
    <dgm:cxn modelId="{9792D057-F392-4549-8005-F5074A143044}" type="presParOf" srcId="{F1563EBE-7EF5-48CA-B3B3-E661B8BB344B}" destId="{6F2B0AA6-A654-41DE-830D-AB036D326175}" srcOrd="0" destOrd="0" presId="urn:microsoft.com/office/officeart/2005/8/layout/list1"/>
    <dgm:cxn modelId="{43ED46A2-9813-4E65-8C3D-BEEFD6391156}" type="presParOf" srcId="{F1563EBE-7EF5-48CA-B3B3-E661B8BB344B}" destId="{10975381-390A-46E7-AC94-91DD5C8AC3B9}" srcOrd="1" destOrd="0" presId="urn:microsoft.com/office/officeart/2005/8/layout/list1"/>
    <dgm:cxn modelId="{0B194359-AD40-4D1E-ACEC-CEA3CEE20F4F}" type="presParOf" srcId="{3B6E90D4-5261-4A9E-B5C2-A1FD5FEB4681}" destId="{DC52FFD7-2D1E-4CF2-BEB7-19D73C4D8975}" srcOrd="1" destOrd="0" presId="urn:microsoft.com/office/officeart/2005/8/layout/list1"/>
    <dgm:cxn modelId="{B56D9D33-9A19-45A0-A925-9AC8C1320603}" type="presParOf" srcId="{3B6E90D4-5261-4A9E-B5C2-A1FD5FEB4681}" destId="{01BDC2A9-81DF-4D49-9CE2-CC617F8CB50A}" srcOrd="2" destOrd="0" presId="urn:microsoft.com/office/officeart/2005/8/layout/list1"/>
    <dgm:cxn modelId="{157B7B99-3A70-440F-AD42-AECDDC4926B4}" type="presParOf" srcId="{3B6E90D4-5261-4A9E-B5C2-A1FD5FEB4681}" destId="{2FC10AA5-3744-493F-B39C-5F9B1A2D3D89}" srcOrd="3" destOrd="0" presId="urn:microsoft.com/office/officeart/2005/8/layout/list1"/>
    <dgm:cxn modelId="{10D945AC-F7BE-44E5-BA47-BD38A032976B}" type="presParOf" srcId="{3B6E90D4-5261-4A9E-B5C2-A1FD5FEB4681}" destId="{A3AC0C12-B41E-4E0B-8B3B-F05BBD9E0188}" srcOrd="4" destOrd="0" presId="urn:microsoft.com/office/officeart/2005/8/layout/list1"/>
    <dgm:cxn modelId="{2C368FF3-3E4F-4366-B926-F804D3766253}" type="presParOf" srcId="{A3AC0C12-B41E-4E0B-8B3B-F05BBD9E0188}" destId="{09CA7873-DE68-493C-AAFA-1B1E1B6DEF83}" srcOrd="0" destOrd="0" presId="urn:microsoft.com/office/officeart/2005/8/layout/list1"/>
    <dgm:cxn modelId="{23765368-0377-4BB8-BE69-7A67BE12A490}" type="presParOf" srcId="{A3AC0C12-B41E-4E0B-8B3B-F05BBD9E0188}" destId="{89D54F25-610C-447E-928B-A1B72B223578}" srcOrd="1" destOrd="0" presId="urn:microsoft.com/office/officeart/2005/8/layout/list1"/>
    <dgm:cxn modelId="{DF5CBD9D-3F09-421B-AD60-63EC610470E6}" type="presParOf" srcId="{3B6E90D4-5261-4A9E-B5C2-A1FD5FEB4681}" destId="{9FD2E0BC-E4AC-47E0-8F07-AE59236C30CF}" srcOrd="5" destOrd="0" presId="urn:microsoft.com/office/officeart/2005/8/layout/list1"/>
    <dgm:cxn modelId="{6E1E4BE2-3C2B-4A89-B95B-2F2D9BCECBE8}" type="presParOf" srcId="{3B6E90D4-5261-4A9E-B5C2-A1FD5FEB4681}" destId="{62723D11-CC5D-48A2-A5FC-816A51D70E2D}"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51B43-5E01-4833-A739-92EEC0096DAD}"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D794C338-6D33-4083-99B8-79C6EACCD6C4}">
      <dgm:prSet/>
      <dgm:spPr/>
      <dgm:t>
        <a:bodyPr/>
        <a:lstStyle/>
        <a:p>
          <a:pPr rtl="1"/>
          <a:r>
            <a:rPr lang="fa-IR" dirty="0" smtClean="0">
              <a:cs typeface="B Zar" pitchFamily="2" charset="-78"/>
            </a:rPr>
            <a:t>1737</a:t>
          </a:r>
          <a:endParaRPr lang="en-US" dirty="0">
            <a:cs typeface="B Zar" pitchFamily="2" charset="-78"/>
          </a:endParaRPr>
        </a:p>
      </dgm:t>
    </dgm:pt>
    <dgm:pt modelId="{949638E3-60B7-404A-AFBE-24DFBCA7E748}" type="parTrans" cxnId="{7093E246-D1A8-4C31-AA32-59C24125624D}">
      <dgm:prSet/>
      <dgm:spPr/>
      <dgm:t>
        <a:bodyPr/>
        <a:lstStyle/>
        <a:p>
          <a:endParaRPr lang="en-US">
            <a:cs typeface="B Zar" pitchFamily="2" charset="-78"/>
          </a:endParaRPr>
        </a:p>
      </dgm:t>
    </dgm:pt>
    <dgm:pt modelId="{0580DB11-2673-4377-87B4-365BEBA75029}" type="sibTrans" cxnId="{7093E246-D1A8-4C31-AA32-59C24125624D}">
      <dgm:prSet/>
      <dgm:spPr/>
      <dgm:t>
        <a:bodyPr/>
        <a:lstStyle/>
        <a:p>
          <a:endParaRPr lang="en-US">
            <a:cs typeface="B Zar" pitchFamily="2" charset="-78"/>
          </a:endParaRPr>
        </a:p>
      </dgm:t>
    </dgm:pt>
    <dgm:pt modelId="{0C64E474-4059-4F60-B2CD-012777C73E7A}">
      <dgm:prSet/>
      <dgm:spPr/>
      <dgm:t>
        <a:bodyPr/>
        <a:lstStyle/>
        <a:p>
          <a:pPr rtl="1"/>
          <a:r>
            <a:rPr lang="fa-IR" dirty="0" smtClean="0">
              <a:cs typeface="B Zar" pitchFamily="2" charset="-78"/>
            </a:rPr>
            <a:t>دوم دي‌ماه سال 85</a:t>
          </a:r>
          <a:endParaRPr lang="en-US" dirty="0">
            <a:cs typeface="B Zar" pitchFamily="2" charset="-78"/>
          </a:endParaRPr>
        </a:p>
      </dgm:t>
    </dgm:pt>
    <dgm:pt modelId="{6B4A774A-977C-4454-AAAA-AD7D5FF675FC}" type="parTrans" cxnId="{91FAED40-1A61-4EB7-B748-C62EB7E7A7F7}">
      <dgm:prSet/>
      <dgm:spPr/>
      <dgm:t>
        <a:bodyPr/>
        <a:lstStyle/>
        <a:p>
          <a:endParaRPr lang="en-US">
            <a:cs typeface="B Zar" pitchFamily="2" charset="-78"/>
          </a:endParaRPr>
        </a:p>
      </dgm:t>
    </dgm:pt>
    <dgm:pt modelId="{0677C21A-3D23-45A4-98AC-BFCFC2068C2B}" type="sibTrans" cxnId="{91FAED40-1A61-4EB7-B748-C62EB7E7A7F7}">
      <dgm:prSet/>
      <dgm:spPr/>
      <dgm:t>
        <a:bodyPr/>
        <a:lstStyle/>
        <a:p>
          <a:endParaRPr lang="en-US">
            <a:cs typeface="B Zar" pitchFamily="2" charset="-78"/>
          </a:endParaRPr>
        </a:p>
      </dgm:t>
    </dgm:pt>
    <dgm:pt modelId="{F27FB265-D975-452A-9A59-C4762882B27B}">
      <dgm:prSet/>
      <dgm:spPr/>
      <dgm:t>
        <a:bodyPr/>
        <a:lstStyle/>
        <a:p>
          <a:pPr rtl="1"/>
          <a:r>
            <a:rPr lang="fa-IR" dirty="0" smtClean="0">
              <a:cs typeface="B Zar" pitchFamily="2" charset="-78"/>
            </a:rPr>
            <a:t>1747</a:t>
          </a:r>
          <a:endParaRPr lang="en-US" dirty="0">
            <a:cs typeface="B Zar" pitchFamily="2" charset="-78"/>
          </a:endParaRPr>
        </a:p>
      </dgm:t>
    </dgm:pt>
    <dgm:pt modelId="{254267D7-02F1-4715-856E-57F472AF7A1A}" type="parTrans" cxnId="{4A4BE2BE-F01D-478E-9886-FC6B944FD25B}">
      <dgm:prSet/>
      <dgm:spPr/>
      <dgm:t>
        <a:bodyPr/>
        <a:lstStyle/>
        <a:p>
          <a:endParaRPr lang="en-US">
            <a:cs typeface="B Zar" pitchFamily="2" charset="-78"/>
          </a:endParaRPr>
        </a:p>
      </dgm:t>
    </dgm:pt>
    <dgm:pt modelId="{620FEB65-7830-4613-8BF3-BC9C3C670FDD}" type="sibTrans" cxnId="{4A4BE2BE-F01D-478E-9886-FC6B944FD25B}">
      <dgm:prSet/>
      <dgm:spPr/>
      <dgm:t>
        <a:bodyPr/>
        <a:lstStyle/>
        <a:p>
          <a:endParaRPr lang="en-US">
            <a:cs typeface="B Zar" pitchFamily="2" charset="-78"/>
          </a:endParaRPr>
        </a:p>
      </dgm:t>
    </dgm:pt>
    <dgm:pt modelId="{6DECD4A6-69B7-48A5-A3ED-5803C1230A8F}">
      <dgm:prSet/>
      <dgm:spPr/>
      <dgm:t>
        <a:bodyPr/>
        <a:lstStyle/>
        <a:p>
          <a:pPr rtl="1"/>
          <a:r>
            <a:rPr lang="fa-IR" dirty="0" smtClean="0">
              <a:cs typeface="B Zar" pitchFamily="2" charset="-78"/>
            </a:rPr>
            <a:t>چهارم فروردين‌ماه 86</a:t>
          </a:r>
          <a:endParaRPr lang="en-US" dirty="0">
            <a:cs typeface="B Zar" pitchFamily="2" charset="-78"/>
          </a:endParaRPr>
        </a:p>
      </dgm:t>
    </dgm:pt>
    <dgm:pt modelId="{1E7795C0-AD3F-4B10-BF48-F25E8D6A889E}" type="parTrans" cxnId="{5A506FA5-9C65-46E2-B8F7-6B52A546F5A4}">
      <dgm:prSet/>
      <dgm:spPr/>
      <dgm:t>
        <a:bodyPr/>
        <a:lstStyle/>
        <a:p>
          <a:endParaRPr lang="en-US">
            <a:cs typeface="B Zar" pitchFamily="2" charset="-78"/>
          </a:endParaRPr>
        </a:p>
      </dgm:t>
    </dgm:pt>
    <dgm:pt modelId="{506EA8BA-74A6-4413-8710-70971ABD3D89}" type="sibTrans" cxnId="{5A506FA5-9C65-46E2-B8F7-6B52A546F5A4}">
      <dgm:prSet/>
      <dgm:spPr/>
      <dgm:t>
        <a:bodyPr/>
        <a:lstStyle/>
        <a:p>
          <a:endParaRPr lang="en-US">
            <a:cs typeface="B Zar" pitchFamily="2" charset="-78"/>
          </a:endParaRPr>
        </a:p>
      </dgm:t>
    </dgm:pt>
    <dgm:pt modelId="{2082D82E-C2C2-4048-91CD-CD5D3ECE3F82}">
      <dgm:prSet/>
      <dgm:spPr/>
      <dgm:t>
        <a:bodyPr/>
        <a:lstStyle/>
        <a:p>
          <a:pPr rtl="1"/>
          <a:r>
            <a:rPr lang="fa-IR" dirty="0" smtClean="0">
              <a:cs typeface="B Zar" pitchFamily="2" charset="-78"/>
            </a:rPr>
            <a:t>1803</a:t>
          </a:r>
          <a:endParaRPr lang="en-US" dirty="0">
            <a:cs typeface="B Zar" pitchFamily="2" charset="-78"/>
          </a:endParaRPr>
        </a:p>
      </dgm:t>
    </dgm:pt>
    <dgm:pt modelId="{0A74F4ED-12C2-4860-8593-5EB1BDB26A8A}" type="parTrans" cxnId="{2D88A336-3675-4C5A-8048-66BBB241B8DB}">
      <dgm:prSet/>
      <dgm:spPr/>
      <dgm:t>
        <a:bodyPr/>
        <a:lstStyle/>
        <a:p>
          <a:endParaRPr lang="en-US">
            <a:cs typeface="B Zar" pitchFamily="2" charset="-78"/>
          </a:endParaRPr>
        </a:p>
      </dgm:t>
    </dgm:pt>
    <dgm:pt modelId="{AD3652A7-39D1-4DFC-909D-D99CC96D1C2C}" type="sibTrans" cxnId="{2D88A336-3675-4C5A-8048-66BBB241B8DB}">
      <dgm:prSet/>
      <dgm:spPr/>
      <dgm:t>
        <a:bodyPr/>
        <a:lstStyle/>
        <a:p>
          <a:endParaRPr lang="en-US">
            <a:cs typeface="B Zar" pitchFamily="2" charset="-78"/>
          </a:endParaRPr>
        </a:p>
      </dgm:t>
    </dgm:pt>
    <dgm:pt modelId="{92FA4D3A-D1C1-4B33-AAE9-A8D5BF7190AE}">
      <dgm:prSet/>
      <dgm:spPr/>
      <dgm:t>
        <a:bodyPr/>
        <a:lstStyle/>
        <a:p>
          <a:pPr rtl="1"/>
          <a:r>
            <a:rPr lang="fa-IR" dirty="0" smtClean="0">
              <a:cs typeface="B Zar" pitchFamily="2" charset="-78"/>
            </a:rPr>
            <a:t>سيزدهم اسفندماه 86</a:t>
          </a:r>
          <a:endParaRPr lang="en-US" dirty="0">
            <a:cs typeface="B Zar" pitchFamily="2" charset="-78"/>
          </a:endParaRPr>
        </a:p>
      </dgm:t>
    </dgm:pt>
    <dgm:pt modelId="{86DE0087-21DB-4F8A-AD50-91AF407398C8}" type="parTrans" cxnId="{70DCDCA7-D309-4CD7-B8E1-2285C62673FC}">
      <dgm:prSet/>
      <dgm:spPr/>
      <dgm:t>
        <a:bodyPr/>
        <a:lstStyle/>
        <a:p>
          <a:endParaRPr lang="en-US">
            <a:cs typeface="B Zar" pitchFamily="2" charset="-78"/>
          </a:endParaRPr>
        </a:p>
      </dgm:t>
    </dgm:pt>
    <dgm:pt modelId="{71D51F44-FE5B-4962-8659-3B38C4F56F5D}" type="sibTrans" cxnId="{70DCDCA7-D309-4CD7-B8E1-2285C62673FC}">
      <dgm:prSet/>
      <dgm:spPr/>
      <dgm:t>
        <a:bodyPr/>
        <a:lstStyle/>
        <a:p>
          <a:endParaRPr lang="en-US">
            <a:cs typeface="B Zar" pitchFamily="2" charset="-78"/>
          </a:endParaRPr>
        </a:p>
      </dgm:t>
    </dgm:pt>
    <dgm:pt modelId="{2D4C0682-FAFB-4A02-AD21-CC485C8AD899}">
      <dgm:prSet/>
      <dgm:spPr/>
      <dgm:t>
        <a:bodyPr/>
        <a:lstStyle/>
        <a:p>
          <a:pPr rtl="1"/>
          <a:r>
            <a:rPr lang="fa-IR" dirty="0" smtClean="0">
              <a:cs typeface="B Zar" pitchFamily="2" charset="-78"/>
            </a:rPr>
            <a:t>1835</a:t>
          </a:r>
          <a:endParaRPr lang="en-US" dirty="0">
            <a:cs typeface="B Zar" pitchFamily="2" charset="-78"/>
          </a:endParaRPr>
        </a:p>
      </dgm:t>
    </dgm:pt>
    <dgm:pt modelId="{B543A992-98E5-41A4-AAE0-C9F29AD796B7}" type="parTrans" cxnId="{4903FA7E-0C2B-49C5-8654-32A7D741AE59}">
      <dgm:prSet/>
      <dgm:spPr/>
      <dgm:t>
        <a:bodyPr/>
        <a:lstStyle/>
        <a:p>
          <a:endParaRPr lang="en-US">
            <a:cs typeface="B Zar" pitchFamily="2" charset="-78"/>
          </a:endParaRPr>
        </a:p>
      </dgm:t>
    </dgm:pt>
    <dgm:pt modelId="{ED488EC8-E99A-4A71-A0C0-02014BA70706}" type="sibTrans" cxnId="{4903FA7E-0C2B-49C5-8654-32A7D741AE59}">
      <dgm:prSet/>
      <dgm:spPr/>
      <dgm:t>
        <a:bodyPr/>
        <a:lstStyle/>
        <a:p>
          <a:endParaRPr lang="en-US">
            <a:cs typeface="B Zar" pitchFamily="2" charset="-78"/>
          </a:endParaRPr>
        </a:p>
      </dgm:t>
    </dgm:pt>
    <dgm:pt modelId="{677AE80F-E434-43F8-A04D-FFF9CAB228DE}">
      <dgm:prSet/>
      <dgm:spPr/>
      <dgm:t>
        <a:bodyPr/>
        <a:lstStyle/>
        <a:p>
          <a:pPr rtl="1"/>
          <a:r>
            <a:rPr lang="fa-IR" dirty="0" smtClean="0">
              <a:cs typeface="B Zar" pitchFamily="2" charset="-78"/>
            </a:rPr>
            <a:t>ششم مهرماه 1387</a:t>
          </a:r>
          <a:endParaRPr lang="en-US" dirty="0">
            <a:cs typeface="B Zar" pitchFamily="2" charset="-78"/>
          </a:endParaRPr>
        </a:p>
      </dgm:t>
    </dgm:pt>
    <dgm:pt modelId="{7F5A37D3-B068-4B82-BE05-6480A8B6C24F}" type="parTrans" cxnId="{34C0F5DE-BD5F-4841-A4EC-8D5DCB9997FD}">
      <dgm:prSet/>
      <dgm:spPr/>
      <dgm:t>
        <a:bodyPr/>
        <a:lstStyle/>
        <a:p>
          <a:endParaRPr lang="en-US">
            <a:cs typeface="B Zar" pitchFamily="2" charset="-78"/>
          </a:endParaRPr>
        </a:p>
      </dgm:t>
    </dgm:pt>
    <dgm:pt modelId="{3D29ED7F-A000-4D35-A0C5-786901605EF3}" type="sibTrans" cxnId="{34C0F5DE-BD5F-4841-A4EC-8D5DCB9997FD}">
      <dgm:prSet/>
      <dgm:spPr/>
      <dgm:t>
        <a:bodyPr/>
        <a:lstStyle/>
        <a:p>
          <a:endParaRPr lang="en-US">
            <a:cs typeface="B Zar" pitchFamily="2" charset="-78"/>
          </a:endParaRPr>
        </a:p>
      </dgm:t>
    </dgm:pt>
    <dgm:pt modelId="{C7260254-0194-45F5-9453-18AB913DE36C}">
      <dgm:prSet/>
      <dgm:spPr/>
      <dgm:t>
        <a:bodyPr/>
        <a:lstStyle/>
        <a:p>
          <a:pPr rtl="1"/>
          <a:r>
            <a:rPr lang="fa-IR" dirty="0" smtClean="0">
              <a:cs typeface="B Zar" pitchFamily="2" charset="-78"/>
            </a:rPr>
            <a:t>1929</a:t>
          </a:r>
          <a:endParaRPr lang="en-US" dirty="0">
            <a:cs typeface="B Zar" pitchFamily="2" charset="-78"/>
          </a:endParaRPr>
        </a:p>
      </dgm:t>
    </dgm:pt>
    <dgm:pt modelId="{C49587A5-9EA1-46EA-A872-91817F1F5E07}" type="parTrans" cxnId="{FAB5A16E-E845-43EB-A0BC-958C988B6AB5}">
      <dgm:prSet/>
      <dgm:spPr/>
      <dgm:t>
        <a:bodyPr/>
        <a:lstStyle/>
        <a:p>
          <a:endParaRPr lang="en-US">
            <a:cs typeface="B Zar" pitchFamily="2" charset="-78"/>
          </a:endParaRPr>
        </a:p>
      </dgm:t>
    </dgm:pt>
    <dgm:pt modelId="{2091419D-6B89-42D6-882D-37022B148ADC}" type="sibTrans" cxnId="{FAB5A16E-E845-43EB-A0BC-958C988B6AB5}">
      <dgm:prSet/>
      <dgm:spPr/>
      <dgm:t>
        <a:bodyPr/>
        <a:lstStyle/>
        <a:p>
          <a:endParaRPr lang="en-US">
            <a:cs typeface="B Zar" pitchFamily="2" charset="-78"/>
          </a:endParaRPr>
        </a:p>
      </dgm:t>
    </dgm:pt>
    <dgm:pt modelId="{B65333F1-9F62-49DE-8CBC-A1A27C3DDA6F}">
      <dgm:prSet/>
      <dgm:spPr/>
      <dgm:t>
        <a:bodyPr/>
        <a:lstStyle/>
        <a:p>
          <a:pPr rtl="1"/>
          <a:r>
            <a:rPr lang="fa-IR" dirty="0" smtClean="0">
              <a:cs typeface="B Zar" pitchFamily="2" charset="-78"/>
            </a:rPr>
            <a:t>نوزدهم خردادماه 1389</a:t>
          </a:r>
          <a:endParaRPr lang="en-US" dirty="0">
            <a:cs typeface="B Zar" pitchFamily="2" charset="-78"/>
          </a:endParaRPr>
        </a:p>
      </dgm:t>
    </dgm:pt>
    <dgm:pt modelId="{4A2C171E-876D-4220-B00D-5FD186A817C1}" type="parTrans" cxnId="{AADECC2D-09F2-4909-83D4-2A97FB354773}">
      <dgm:prSet/>
      <dgm:spPr/>
      <dgm:t>
        <a:bodyPr/>
        <a:lstStyle/>
        <a:p>
          <a:endParaRPr lang="en-US">
            <a:cs typeface="B Zar" pitchFamily="2" charset="-78"/>
          </a:endParaRPr>
        </a:p>
      </dgm:t>
    </dgm:pt>
    <dgm:pt modelId="{B9002D97-BF11-49DF-A2D3-98CD7B7E2025}" type="sibTrans" cxnId="{AADECC2D-09F2-4909-83D4-2A97FB354773}">
      <dgm:prSet/>
      <dgm:spPr/>
      <dgm:t>
        <a:bodyPr/>
        <a:lstStyle/>
        <a:p>
          <a:endParaRPr lang="en-US">
            <a:cs typeface="B Zar" pitchFamily="2" charset="-78"/>
          </a:endParaRPr>
        </a:p>
      </dgm:t>
    </dgm:pt>
    <dgm:pt modelId="{8D13CD4A-40E4-49BB-8BE0-1BD7E3FDF21D}" type="pres">
      <dgm:prSet presAssocID="{73851B43-5E01-4833-A739-92EEC0096DAD}" presName="Name0" presStyleCnt="0">
        <dgm:presLayoutVars>
          <dgm:dir val="rev"/>
          <dgm:animLvl val="lvl"/>
          <dgm:resizeHandles val="exact"/>
        </dgm:presLayoutVars>
      </dgm:prSet>
      <dgm:spPr/>
      <dgm:t>
        <a:bodyPr/>
        <a:lstStyle/>
        <a:p>
          <a:endParaRPr lang="en-US"/>
        </a:p>
      </dgm:t>
    </dgm:pt>
    <dgm:pt modelId="{D9AF8031-01C6-449E-8568-72337C0058AB}" type="pres">
      <dgm:prSet presAssocID="{D794C338-6D33-4083-99B8-79C6EACCD6C4}" presName="linNode" presStyleCnt="0"/>
      <dgm:spPr/>
    </dgm:pt>
    <dgm:pt modelId="{2F579832-07F9-47B6-B4C2-510A88F28E1A}" type="pres">
      <dgm:prSet presAssocID="{D794C338-6D33-4083-99B8-79C6EACCD6C4}" presName="parentText" presStyleLbl="node1" presStyleIdx="0" presStyleCnt="5" custScaleX="38272">
        <dgm:presLayoutVars>
          <dgm:chMax val="1"/>
          <dgm:bulletEnabled val="1"/>
        </dgm:presLayoutVars>
      </dgm:prSet>
      <dgm:spPr/>
      <dgm:t>
        <a:bodyPr/>
        <a:lstStyle/>
        <a:p>
          <a:endParaRPr lang="en-US"/>
        </a:p>
      </dgm:t>
    </dgm:pt>
    <dgm:pt modelId="{6F9F1BDB-6AF9-46A2-A2D4-32F8225554F7}" type="pres">
      <dgm:prSet presAssocID="{D794C338-6D33-4083-99B8-79C6EACCD6C4}" presName="descendantText" presStyleLbl="alignAccFollowNode1" presStyleIdx="0" presStyleCnt="5" custScaleX="134722">
        <dgm:presLayoutVars>
          <dgm:bulletEnabled val="1"/>
        </dgm:presLayoutVars>
      </dgm:prSet>
      <dgm:spPr/>
      <dgm:t>
        <a:bodyPr/>
        <a:lstStyle/>
        <a:p>
          <a:endParaRPr lang="en-US"/>
        </a:p>
      </dgm:t>
    </dgm:pt>
    <dgm:pt modelId="{56CB5C95-6BA6-45E1-B969-4EC8B71E56E0}" type="pres">
      <dgm:prSet presAssocID="{0580DB11-2673-4377-87B4-365BEBA75029}" presName="sp" presStyleCnt="0"/>
      <dgm:spPr/>
    </dgm:pt>
    <dgm:pt modelId="{441A141A-06C3-4CE6-B6EE-57A9B235066C}" type="pres">
      <dgm:prSet presAssocID="{F27FB265-D975-452A-9A59-C4762882B27B}" presName="linNode" presStyleCnt="0"/>
      <dgm:spPr/>
    </dgm:pt>
    <dgm:pt modelId="{5EDDA8EA-C822-4822-A619-8955BDEE147C}" type="pres">
      <dgm:prSet presAssocID="{F27FB265-D975-452A-9A59-C4762882B27B}" presName="parentText" presStyleLbl="node1" presStyleIdx="1" presStyleCnt="5" custScaleX="38272">
        <dgm:presLayoutVars>
          <dgm:chMax val="1"/>
          <dgm:bulletEnabled val="1"/>
        </dgm:presLayoutVars>
      </dgm:prSet>
      <dgm:spPr/>
      <dgm:t>
        <a:bodyPr/>
        <a:lstStyle/>
        <a:p>
          <a:endParaRPr lang="en-US"/>
        </a:p>
      </dgm:t>
    </dgm:pt>
    <dgm:pt modelId="{35CBA424-6AB1-44A3-9090-145054864BF5}" type="pres">
      <dgm:prSet presAssocID="{F27FB265-D975-452A-9A59-C4762882B27B}" presName="descendantText" presStyleLbl="alignAccFollowNode1" presStyleIdx="1" presStyleCnt="5" custScaleX="134722">
        <dgm:presLayoutVars>
          <dgm:bulletEnabled val="1"/>
        </dgm:presLayoutVars>
      </dgm:prSet>
      <dgm:spPr/>
      <dgm:t>
        <a:bodyPr/>
        <a:lstStyle/>
        <a:p>
          <a:endParaRPr lang="en-US"/>
        </a:p>
      </dgm:t>
    </dgm:pt>
    <dgm:pt modelId="{D068C56E-B0F9-40B9-B4B0-46648E1A2EC3}" type="pres">
      <dgm:prSet presAssocID="{620FEB65-7830-4613-8BF3-BC9C3C670FDD}" presName="sp" presStyleCnt="0"/>
      <dgm:spPr/>
    </dgm:pt>
    <dgm:pt modelId="{5A22C148-0CEA-4663-A6F8-4604EC7A3F8F}" type="pres">
      <dgm:prSet presAssocID="{2082D82E-C2C2-4048-91CD-CD5D3ECE3F82}" presName="linNode" presStyleCnt="0"/>
      <dgm:spPr/>
    </dgm:pt>
    <dgm:pt modelId="{26017C0B-E0ED-4479-9377-1327F061CA34}" type="pres">
      <dgm:prSet presAssocID="{2082D82E-C2C2-4048-91CD-CD5D3ECE3F82}" presName="parentText" presStyleLbl="node1" presStyleIdx="2" presStyleCnt="5" custScaleX="38272">
        <dgm:presLayoutVars>
          <dgm:chMax val="1"/>
          <dgm:bulletEnabled val="1"/>
        </dgm:presLayoutVars>
      </dgm:prSet>
      <dgm:spPr/>
      <dgm:t>
        <a:bodyPr/>
        <a:lstStyle/>
        <a:p>
          <a:endParaRPr lang="en-US"/>
        </a:p>
      </dgm:t>
    </dgm:pt>
    <dgm:pt modelId="{18627E45-9D9E-4FE5-81BB-615409FD7F48}" type="pres">
      <dgm:prSet presAssocID="{2082D82E-C2C2-4048-91CD-CD5D3ECE3F82}" presName="descendantText" presStyleLbl="alignAccFollowNode1" presStyleIdx="2" presStyleCnt="5" custScaleX="134722">
        <dgm:presLayoutVars>
          <dgm:bulletEnabled val="1"/>
        </dgm:presLayoutVars>
      </dgm:prSet>
      <dgm:spPr/>
      <dgm:t>
        <a:bodyPr/>
        <a:lstStyle/>
        <a:p>
          <a:endParaRPr lang="en-US"/>
        </a:p>
      </dgm:t>
    </dgm:pt>
    <dgm:pt modelId="{50B626C7-D90E-4FE4-BE9B-0B9E84DE5EF1}" type="pres">
      <dgm:prSet presAssocID="{AD3652A7-39D1-4DFC-909D-D99CC96D1C2C}" presName="sp" presStyleCnt="0"/>
      <dgm:spPr/>
    </dgm:pt>
    <dgm:pt modelId="{06F73370-D986-4AC5-82B6-66B97EF4316F}" type="pres">
      <dgm:prSet presAssocID="{2D4C0682-FAFB-4A02-AD21-CC485C8AD899}" presName="linNode" presStyleCnt="0"/>
      <dgm:spPr/>
    </dgm:pt>
    <dgm:pt modelId="{2D23D222-E0E5-4692-B65A-CB55CE24BD79}" type="pres">
      <dgm:prSet presAssocID="{2D4C0682-FAFB-4A02-AD21-CC485C8AD899}" presName="parentText" presStyleLbl="node1" presStyleIdx="3" presStyleCnt="5" custScaleX="38272">
        <dgm:presLayoutVars>
          <dgm:chMax val="1"/>
          <dgm:bulletEnabled val="1"/>
        </dgm:presLayoutVars>
      </dgm:prSet>
      <dgm:spPr/>
      <dgm:t>
        <a:bodyPr/>
        <a:lstStyle/>
        <a:p>
          <a:endParaRPr lang="en-US"/>
        </a:p>
      </dgm:t>
    </dgm:pt>
    <dgm:pt modelId="{2F97530C-86E2-4D90-ABD7-EF4F1302AFEE}" type="pres">
      <dgm:prSet presAssocID="{2D4C0682-FAFB-4A02-AD21-CC485C8AD899}" presName="descendantText" presStyleLbl="alignAccFollowNode1" presStyleIdx="3" presStyleCnt="5" custScaleX="134722">
        <dgm:presLayoutVars>
          <dgm:bulletEnabled val="1"/>
        </dgm:presLayoutVars>
      </dgm:prSet>
      <dgm:spPr/>
      <dgm:t>
        <a:bodyPr/>
        <a:lstStyle/>
        <a:p>
          <a:endParaRPr lang="en-US"/>
        </a:p>
      </dgm:t>
    </dgm:pt>
    <dgm:pt modelId="{6C1F4A16-132E-4086-82C1-390B314C38C6}" type="pres">
      <dgm:prSet presAssocID="{ED488EC8-E99A-4A71-A0C0-02014BA70706}" presName="sp" presStyleCnt="0"/>
      <dgm:spPr/>
    </dgm:pt>
    <dgm:pt modelId="{422CB494-8DDC-4699-8332-32617066C794}" type="pres">
      <dgm:prSet presAssocID="{C7260254-0194-45F5-9453-18AB913DE36C}" presName="linNode" presStyleCnt="0"/>
      <dgm:spPr/>
    </dgm:pt>
    <dgm:pt modelId="{1B968CA0-94D5-47AF-BE9A-BA837409E84F}" type="pres">
      <dgm:prSet presAssocID="{C7260254-0194-45F5-9453-18AB913DE36C}" presName="parentText" presStyleLbl="node1" presStyleIdx="4" presStyleCnt="5" custScaleX="38272">
        <dgm:presLayoutVars>
          <dgm:chMax val="1"/>
          <dgm:bulletEnabled val="1"/>
        </dgm:presLayoutVars>
      </dgm:prSet>
      <dgm:spPr/>
      <dgm:t>
        <a:bodyPr/>
        <a:lstStyle/>
        <a:p>
          <a:endParaRPr lang="en-US"/>
        </a:p>
      </dgm:t>
    </dgm:pt>
    <dgm:pt modelId="{2C239076-5865-4AB8-9E86-150E1988392B}" type="pres">
      <dgm:prSet presAssocID="{C7260254-0194-45F5-9453-18AB913DE36C}" presName="descendantText" presStyleLbl="alignAccFollowNode1" presStyleIdx="4" presStyleCnt="5" custScaleX="134722">
        <dgm:presLayoutVars>
          <dgm:bulletEnabled val="1"/>
        </dgm:presLayoutVars>
      </dgm:prSet>
      <dgm:spPr/>
      <dgm:t>
        <a:bodyPr/>
        <a:lstStyle/>
        <a:p>
          <a:endParaRPr lang="en-US"/>
        </a:p>
      </dgm:t>
    </dgm:pt>
  </dgm:ptLst>
  <dgm:cxnLst>
    <dgm:cxn modelId="{06328336-F7BD-4EFF-A39A-6ECCE8072639}" type="presOf" srcId="{C7260254-0194-45F5-9453-18AB913DE36C}" destId="{1B968CA0-94D5-47AF-BE9A-BA837409E84F}" srcOrd="0" destOrd="0" presId="urn:microsoft.com/office/officeart/2005/8/layout/vList5"/>
    <dgm:cxn modelId="{9D5D5DFA-2371-4E10-943C-C5A2CDF4E94D}" type="presOf" srcId="{D794C338-6D33-4083-99B8-79C6EACCD6C4}" destId="{2F579832-07F9-47B6-B4C2-510A88F28E1A}" srcOrd="0" destOrd="0" presId="urn:microsoft.com/office/officeart/2005/8/layout/vList5"/>
    <dgm:cxn modelId="{91FAED40-1A61-4EB7-B748-C62EB7E7A7F7}" srcId="{D794C338-6D33-4083-99B8-79C6EACCD6C4}" destId="{0C64E474-4059-4F60-B2CD-012777C73E7A}" srcOrd="0" destOrd="0" parTransId="{6B4A774A-977C-4454-AAAA-AD7D5FF675FC}" sibTransId="{0677C21A-3D23-45A4-98AC-BFCFC2068C2B}"/>
    <dgm:cxn modelId="{ED449C6F-F763-4D0D-A906-A57DD5C650DA}" type="presOf" srcId="{2082D82E-C2C2-4048-91CD-CD5D3ECE3F82}" destId="{26017C0B-E0ED-4479-9377-1327F061CA34}" srcOrd="0" destOrd="0" presId="urn:microsoft.com/office/officeart/2005/8/layout/vList5"/>
    <dgm:cxn modelId="{FAB5A16E-E845-43EB-A0BC-958C988B6AB5}" srcId="{73851B43-5E01-4833-A739-92EEC0096DAD}" destId="{C7260254-0194-45F5-9453-18AB913DE36C}" srcOrd="4" destOrd="0" parTransId="{C49587A5-9EA1-46EA-A872-91817F1F5E07}" sibTransId="{2091419D-6B89-42D6-882D-37022B148ADC}"/>
    <dgm:cxn modelId="{99E08898-5172-4171-9DBA-84E5279A109D}" type="presOf" srcId="{B65333F1-9F62-49DE-8CBC-A1A27C3DDA6F}" destId="{2C239076-5865-4AB8-9E86-150E1988392B}" srcOrd="0" destOrd="0" presId="urn:microsoft.com/office/officeart/2005/8/layout/vList5"/>
    <dgm:cxn modelId="{0C6BB81C-8BE9-469C-85A5-4CACF75B66E2}" type="presOf" srcId="{92FA4D3A-D1C1-4B33-AAE9-A8D5BF7190AE}" destId="{18627E45-9D9E-4FE5-81BB-615409FD7F48}" srcOrd="0" destOrd="0" presId="urn:microsoft.com/office/officeart/2005/8/layout/vList5"/>
    <dgm:cxn modelId="{AADECC2D-09F2-4909-83D4-2A97FB354773}" srcId="{C7260254-0194-45F5-9453-18AB913DE36C}" destId="{B65333F1-9F62-49DE-8CBC-A1A27C3DDA6F}" srcOrd="0" destOrd="0" parTransId="{4A2C171E-876D-4220-B00D-5FD186A817C1}" sibTransId="{B9002D97-BF11-49DF-A2D3-98CD7B7E2025}"/>
    <dgm:cxn modelId="{F08CD1F2-323D-400D-8846-223EAEADF39F}" type="presOf" srcId="{6DECD4A6-69B7-48A5-A3ED-5803C1230A8F}" destId="{35CBA424-6AB1-44A3-9090-145054864BF5}" srcOrd="0" destOrd="0" presId="urn:microsoft.com/office/officeart/2005/8/layout/vList5"/>
    <dgm:cxn modelId="{D477FF5C-6C69-4F2A-804B-16D8A5A4F0BB}" type="presOf" srcId="{F27FB265-D975-452A-9A59-C4762882B27B}" destId="{5EDDA8EA-C822-4822-A619-8955BDEE147C}" srcOrd="0" destOrd="0" presId="urn:microsoft.com/office/officeart/2005/8/layout/vList5"/>
    <dgm:cxn modelId="{7093E246-D1A8-4C31-AA32-59C24125624D}" srcId="{73851B43-5E01-4833-A739-92EEC0096DAD}" destId="{D794C338-6D33-4083-99B8-79C6EACCD6C4}" srcOrd="0" destOrd="0" parTransId="{949638E3-60B7-404A-AFBE-24DFBCA7E748}" sibTransId="{0580DB11-2673-4377-87B4-365BEBA75029}"/>
    <dgm:cxn modelId="{5A506FA5-9C65-46E2-B8F7-6B52A546F5A4}" srcId="{F27FB265-D975-452A-9A59-C4762882B27B}" destId="{6DECD4A6-69B7-48A5-A3ED-5803C1230A8F}" srcOrd="0" destOrd="0" parTransId="{1E7795C0-AD3F-4B10-BF48-F25E8D6A889E}" sibTransId="{506EA8BA-74A6-4413-8710-70971ABD3D89}"/>
    <dgm:cxn modelId="{4903FA7E-0C2B-49C5-8654-32A7D741AE59}" srcId="{73851B43-5E01-4833-A739-92EEC0096DAD}" destId="{2D4C0682-FAFB-4A02-AD21-CC485C8AD899}" srcOrd="3" destOrd="0" parTransId="{B543A992-98E5-41A4-AAE0-C9F29AD796B7}" sibTransId="{ED488EC8-E99A-4A71-A0C0-02014BA70706}"/>
    <dgm:cxn modelId="{614052A1-B7F1-4058-A391-8E1A391CB33A}" type="presOf" srcId="{73851B43-5E01-4833-A739-92EEC0096DAD}" destId="{8D13CD4A-40E4-49BB-8BE0-1BD7E3FDF21D}" srcOrd="0" destOrd="0" presId="urn:microsoft.com/office/officeart/2005/8/layout/vList5"/>
    <dgm:cxn modelId="{D49A0922-AFEF-44C0-A255-4761B3687D4D}" type="presOf" srcId="{2D4C0682-FAFB-4A02-AD21-CC485C8AD899}" destId="{2D23D222-E0E5-4692-B65A-CB55CE24BD79}" srcOrd="0" destOrd="0" presId="urn:microsoft.com/office/officeart/2005/8/layout/vList5"/>
    <dgm:cxn modelId="{9C7F1A2C-199B-4CB8-928E-824E8B455BD0}" type="presOf" srcId="{0C64E474-4059-4F60-B2CD-012777C73E7A}" destId="{6F9F1BDB-6AF9-46A2-A2D4-32F8225554F7}" srcOrd="0" destOrd="0" presId="urn:microsoft.com/office/officeart/2005/8/layout/vList5"/>
    <dgm:cxn modelId="{70DCDCA7-D309-4CD7-B8E1-2285C62673FC}" srcId="{2082D82E-C2C2-4048-91CD-CD5D3ECE3F82}" destId="{92FA4D3A-D1C1-4B33-AAE9-A8D5BF7190AE}" srcOrd="0" destOrd="0" parTransId="{86DE0087-21DB-4F8A-AD50-91AF407398C8}" sibTransId="{71D51F44-FE5B-4962-8659-3B38C4F56F5D}"/>
    <dgm:cxn modelId="{4A4BE2BE-F01D-478E-9886-FC6B944FD25B}" srcId="{73851B43-5E01-4833-A739-92EEC0096DAD}" destId="{F27FB265-D975-452A-9A59-C4762882B27B}" srcOrd="1" destOrd="0" parTransId="{254267D7-02F1-4715-856E-57F472AF7A1A}" sibTransId="{620FEB65-7830-4613-8BF3-BC9C3C670FDD}"/>
    <dgm:cxn modelId="{9026957D-CC09-427E-840B-192EAAB2B91D}" type="presOf" srcId="{677AE80F-E434-43F8-A04D-FFF9CAB228DE}" destId="{2F97530C-86E2-4D90-ABD7-EF4F1302AFEE}" srcOrd="0" destOrd="0" presId="urn:microsoft.com/office/officeart/2005/8/layout/vList5"/>
    <dgm:cxn modelId="{34C0F5DE-BD5F-4841-A4EC-8D5DCB9997FD}" srcId="{2D4C0682-FAFB-4A02-AD21-CC485C8AD899}" destId="{677AE80F-E434-43F8-A04D-FFF9CAB228DE}" srcOrd="0" destOrd="0" parTransId="{7F5A37D3-B068-4B82-BE05-6480A8B6C24F}" sibTransId="{3D29ED7F-A000-4D35-A0C5-786901605EF3}"/>
    <dgm:cxn modelId="{2D88A336-3675-4C5A-8048-66BBB241B8DB}" srcId="{73851B43-5E01-4833-A739-92EEC0096DAD}" destId="{2082D82E-C2C2-4048-91CD-CD5D3ECE3F82}" srcOrd="2" destOrd="0" parTransId="{0A74F4ED-12C2-4860-8593-5EB1BDB26A8A}" sibTransId="{AD3652A7-39D1-4DFC-909D-D99CC96D1C2C}"/>
    <dgm:cxn modelId="{31693572-0ED8-440A-A1B3-7405676BF6F7}" type="presParOf" srcId="{8D13CD4A-40E4-49BB-8BE0-1BD7E3FDF21D}" destId="{D9AF8031-01C6-449E-8568-72337C0058AB}" srcOrd="0" destOrd="0" presId="urn:microsoft.com/office/officeart/2005/8/layout/vList5"/>
    <dgm:cxn modelId="{BC9758A7-3C1E-45F9-AEB9-A85459359ED4}" type="presParOf" srcId="{D9AF8031-01C6-449E-8568-72337C0058AB}" destId="{2F579832-07F9-47B6-B4C2-510A88F28E1A}" srcOrd="0" destOrd="0" presId="urn:microsoft.com/office/officeart/2005/8/layout/vList5"/>
    <dgm:cxn modelId="{4FE8E2F0-2CB2-4BE5-8692-0693622F3B14}" type="presParOf" srcId="{D9AF8031-01C6-449E-8568-72337C0058AB}" destId="{6F9F1BDB-6AF9-46A2-A2D4-32F8225554F7}" srcOrd="1" destOrd="0" presId="urn:microsoft.com/office/officeart/2005/8/layout/vList5"/>
    <dgm:cxn modelId="{7C8498B0-36C6-4FF5-B416-6A62A5C856FB}" type="presParOf" srcId="{8D13CD4A-40E4-49BB-8BE0-1BD7E3FDF21D}" destId="{56CB5C95-6BA6-45E1-B969-4EC8B71E56E0}" srcOrd="1" destOrd="0" presId="urn:microsoft.com/office/officeart/2005/8/layout/vList5"/>
    <dgm:cxn modelId="{D195FD98-F193-4324-83DA-60F6D59D433E}" type="presParOf" srcId="{8D13CD4A-40E4-49BB-8BE0-1BD7E3FDF21D}" destId="{441A141A-06C3-4CE6-B6EE-57A9B235066C}" srcOrd="2" destOrd="0" presId="urn:microsoft.com/office/officeart/2005/8/layout/vList5"/>
    <dgm:cxn modelId="{6BD27051-FE5D-41A0-9AA6-5D9C5D7650A6}" type="presParOf" srcId="{441A141A-06C3-4CE6-B6EE-57A9B235066C}" destId="{5EDDA8EA-C822-4822-A619-8955BDEE147C}" srcOrd="0" destOrd="0" presId="urn:microsoft.com/office/officeart/2005/8/layout/vList5"/>
    <dgm:cxn modelId="{DF483514-D7DC-49A5-97A1-48268B9367B0}" type="presParOf" srcId="{441A141A-06C3-4CE6-B6EE-57A9B235066C}" destId="{35CBA424-6AB1-44A3-9090-145054864BF5}" srcOrd="1" destOrd="0" presId="urn:microsoft.com/office/officeart/2005/8/layout/vList5"/>
    <dgm:cxn modelId="{03B92B64-DFE9-4CDE-98E5-6D5013B00934}" type="presParOf" srcId="{8D13CD4A-40E4-49BB-8BE0-1BD7E3FDF21D}" destId="{D068C56E-B0F9-40B9-B4B0-46648E1A2EC3}" srcOrd="3" destOrd="0" presId="urn:microsoft.com/office/officeart/2005/8/layout/vList5"/>
    <dgm:cxn modelId="{97DEFA52-863F-49A2-ACA5-77F802855520}" type="presParOf" srcId="{8D13CD4A-40E4-49BB-8BE0-1BD7E3FDF21D}" destId="{5A22C148-0CEA-4663-A6F8-4604EC7A3F8F}" srcOrd="4" destOrd="0" presId="urn:microsoft.com/office/officeart/2005/8/layout/vList5"/>
    <dgm:cxn modelId="{A5ABBD87-982E-4DB3-860A-ED611EA8FBE7}" type="presParOf" srcId="{5A22C148-0CEA-4663-A6F8-4604EC7A3F8F}" destId="{26017C0B-E0ED-4479-9377-1327F061CA34}" srcOrd="0" destOrd="0" presId="urn:microsoft.com/office/officeart/2005/8/layout/vList5"/>
    <dgm:cxn modelId="{FC5F952C-AEAA-4DD4-8689-F94D30CC8F52}" type="presParOf" srcId="{5A22C148-0CEA-4663-A6F8-4604EC7A3F8F}" destId="{18627E45-9D9E-4FE5-81BB-615409FD7F48}" srcOrd="1" destOrd="0" presId="urn:microsoft.com/office/officeart/2005/8/layout/vList5"/>
    <dgm:cxn modelId="{0CD73C29-822B-4DD6-BD78-56AA7CF45D97}" type="presParOf" srcId="{8D13CD4A-40E4-49BB-8BE0-1BD7E3FDF21D}" destId="{50B626C7-D90E-4FE4-BE9B-0B9E84DE5EF1}" srcOrd="5" destOrd="0" presId="urn:microsoft.com/office/officeart/2005/8/layout/vList5"/>
    <dgm:cxn modelId="{B4A4F603-4F79-4A6A-A682-064141CC66ED}" type="presParOf" srcId="{8D13CD4A-40E4-49BB-8BE0-1BD7E3FDF21D}" destId="{06F73370-D986-4AC5-82B6-66B97EF4316F}" srcOrd="6" destOrd="0" presId="urn:microsoft.com/office/officeart/2005/8/layout/vList5"/>
    <dgm:cxn modelId="{B8ED0ED4-13AB-49E5-992F-8067A0755FC5}" type="presParOf" srcId="{06F73370-D986-4AC5-82B6-66B97EF4316F}" destId="{2D23D222-E0E5-4692-B65A-CB55CE24BD79}" srcOrd="0" destOrd="0" presId="urn:microsoft.com/office/officeart/2005/8/layout/vList5"/>
    <dgm:cxn modelId="{37434B84-753E-42B1-8E1B-EAF91564644C}" type="presParOf" srcId="{06F73370-D986-4AC5-82B6-66B97EF4316F}" destId="{2F97530C-86E2-4D90-ABD7-EF4F1302AFEE}" srcOrd="1" destOrd="0" presId="urn:microsoft.com/office/officeart/2005/8/layout/vList5"/>
    <dgm:cxn modelId="{43E90BA8-EF78-4051-8B02-F3C85F80ECD9}" type="presParOf" srcId="{8D13CD4A-40E4-49BB-8BE0-1BD7E3FDF21D}" destId="{6C1F4A16-132E-4086-82C1-390B314C38C6}" srcOrd="7" destOrd="0" presId="urn:microsoft.com/office/officeart/2005/8/layout/vList5"/>
    <dgm:cxn modelId="{3E0FC3BB-FA6E-45A4-A512-08A82D3031A3}" type="presParOf" srcId="{8D13CD4A-40E4-49BB-8BE0-1BD7E3FDF21D}" destId="{422CB494-8DDC-4699-8332-32617066C794}" srcOrd="8" destOrd="0" presId="urn:microsoft.com/office/officeart/2005/8/layout/vList5"/>
    <dgm:cxn modelId="{6F12BC35-4512-4E1A-84D7-50678F335065}" type="presParOf" srcId="{422CB494-8DDC-4699-8332-32617066C794}" destId="{1B968CA0-94D5-47AF-BE9A-BA837409E84F}" srcOrd="0" destOrd="0" presId="urn:microsoft.com/office/officeart/2005/8/layout/vList5"/>
    <dgm:cxn modelId="{06A5EC5C-03C2-499E-B18E-DC1FC6B2FFCA}" type="presParOf" srcId="{422CB494-8DDC-4699-8332-32617066C794}" destId="{2C239076-5865-4AB8-9E86-150E1988392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C37A43D-72D8-43AB-868E-F9A099892120}" type="doc">
      <dgm:prSet loTypeId="urn:microsoft.com/office/officeart/2005/8/layout/list1" loCatId="list" qsTypeId="urn:microsoft.com/office/officeart/2005/8/quickstyle/3d7" qsCatId="3D" csTypeId="urn:microsoft.com/office/officeart/2005/8/colors/colorful2" csCatId="colorful" phldr="1"/>
      <dgm:spPr/>
      <dgm:t>
        <a:bodyPr/>
        <a:lstStyle/>
        <a:p>
          <a:endParaRPr lang="en-US"/>
        </a:p>
      </dgm:t>
    </dgm:pt>
    <dgm:pt modelId="{21BB34A3-1C93-42D3-BAC6-242C94464594}">
      <dgm:prSet/>
      <dgm:spPr/>
      <dgm:t>
        <a:bodyPr/>
        <a:lstStyle/>
        <a:p>
          <a:pPr rtl="1"/>
          <a:r>
            <a:rPr lang="fa-IR" b="1" dirty="0" smtClean="0">
              <a:cs typeface="B Zar" pitchFamily="2" charset="-78"/>
            </a:rPr>
            <a:t>ريسک تجاري به چه عواملي بستگي دارد؟</a:t>
          </a:r>
          <a:endParaRPr lang="fa-IR" dirty="0">
            <a:cs typeface="B Zar" pitchFamily="2" charset="-78"/>
          </a:endParaRPr>
        </a:p>
      </dgm:t>
    </dgm:pt>
    <dgm:pt modelId="{128DCD46-719D-45C0-9A0D-E5347618CAAA}" type="parTrans" cxnId="{98E5F981-8276-4D80-9116-A27EE28BAD46}">
      <dgm:prSet/>
      <dgm:spPr/>
      <dgm:t>
        <a:bodyPr/>
        <a:lstStyle/>
        <a:p>
          <a:endParaRPr lang="en-US">
            <a:cs typeface="B Zar" pitchFamily="2" charset="-78"/>
          </a:endParaRPr>
        </a:p>
      </dgm:t>
    </dgm:pt>
    <dgm:pt modelId="{729DD936-16DA-4AEC-BE97-9D704B20EBCA}" type="sibTrans" cxnId="{98E5F981-8276-4D80-9116-A27EE28BAD46}">
      <dgm:prSet/>
      <dgm:spPr/>
      <dgm:t>
        <a:bodyPr/>
        <a:lstStyle/>
        <a:p>
          <a:endParaRPr lang="en-US">
            <a:cs typeface="B Zar" pitchFamily="2" charset="-78"/>
          </a:endParaRPr>
        </a:p>
      </dgm:t>
    </dgm:pt>
    <dgm:pt modelId="{7BB19923-65E5-44B0-A565-12A4CB45BC5B}">
      <dgm:prSet/>
      <dgm:spPr/>
      <dgm:t>
        <a:bodyPr/>
        <a:lstStyle/>
        <a:p>
          <a:pPr rtl="1"/>
          <a:r>
            <a:rPr lang="fa-IR" dirty="0" smtClean="0">
              <a:cs typeface="B Zar" pitchFamily="2" charset="-78"/>
            </a:rPr>
            <a:t>نامطمئن‌بودن تقاضا</a:t>
          </a:r>
          <a:endParaRPr lang="en-US" dirty="0">
            <a:cs typeface="B Zar" pitchFamily="2" charset="-78"/>
          </a:endParaRPr>
        </a:p>
      </dgm:t>
    </dgm:pt>
    <dgm:pt modelId="{D3B0B996-9E0F-40FA-A3C1-AB3D7A027609}" type="parTrans" cxnId="{2942665E-9491-4256-8A1D-A35F9ED1C39D}">
      <dgm:prSet/>
      <dgm:spPr/>
      <dgm:t>
        <a:bodyPr/>
        <a:lstStyle/>
        <a:p>
          <a:endParaRPr lang="en-US">
            <a:cs typeface="B Zar" pitchFamily="2" charset="-78"/>
          </a:endParaRPr>
        </a:p>
      </dgm:t>
    </dgm:pt>
    <dgm:pt modelId="{C6DD3FB4-1BEC-4A84-AA97-6CAA944C8B22}" type="sibTrans" cxnId="{2942665E-9491-4256-8A1D-A35F9ED1C39D}">
      <dgm:prSet/>
      <dgm:spPr/>
      <dgm:t>
        <a:bodyPr/>
        <a:lstStyle/>
        <a:p>
          <a:endParaRPr lang="en-US">
            <a:cs typeface="B Zar" pitchFamily="2" charset="-78"/>
          </a:endParaRPr>
        </a:p>
      </dgm:t>
    </dgm:pt>
    <dgm:pt modelId="{679D932F-F9AC-4389-A85D-9CCBD911E9B7}">
      <dgm:prSet/>
      <dgm:spPr/>
      <dgm:t>
        <a:bodyPr/>
        <a:lstStyle/>
        <a:p>
          <a:pPr rtl="1"/>
          <a:r>
            <a:rPr lang="fa-IR" dirty="0" smtClean="0">
              <a:cs typeface="B Zar" pitchFamily="2" charset="-78"/>
            </a:rPr>
            <a:t>تغييرپذيري قيمت فروش</a:t>
          </a:r>
          <a:endParaRPr lang="en-US" dirty="0">
            <a:cs typeface="B Zar" pitchFamily="2" charset="-78"/>
          </a:endParaRPr>
        </a:p>
      </dgm:t>
    </dgm:pt>
    <dgm:pt modelId="{2F15F5EF-6D2D-4314-9A65-D30B4F97F548}" type="parTrans" cxnId="{57CB8BB1-F123-432A-8699-68994A002BBC}">
      <dgm:prSet/>
      <dgm:spPr/>
      <dgm:t>
        <a:bodyPr/>
        <a:lstStyle/>
        <a:p>
          <a:endParaRPr lang="en-US">
            <a:cs typeface="B Zar" pitchFamily="2" charset="-78"/>
          </a:endParaRPr>
        </a:p>
      </dgm:t>
    </dgm:pt>
    <dgm:pt modelId="{AD57BCEB-ECAB-4236-B3CE-D8C983B074C6}" type="sibTrans" cxnId="{57CB8BB1-F123-432A-8699-68994A002BBC}">
      <dgm:prSet/>
      <dgm:spPr/>
      <dgm:t>
        <a:bodyPr/>
        <a:lstStyle/>
        <a:p>
          <a:endParaRPr lang="en-US">
            <a:cs typeface="B Zar" pitchFamily="2" charset="-78"/>
          </a:endParaRPr>
        </a:p>
      </dgm:t>
    </dgm:pt>
    <dgm:pt modelId="{7EDB2848-C3C5-4E7C-8428-1DCE3073B4CD}">
      <dgm:prSet/>
      <dgm:spPr/>
      <dgm:t>
        <a:bodyPr/>
        <a:lstStyle/>
        <a:p>
          <a:pPr rtl="1"/>
          <a:r>
            <a:rPr lang="fa-IR" dirty="0" smtClean="0">
              <a:cs typeface="B Zar" pitchFamily="2" charset="-78"/>
            </a:rPr>
            <a:t>تغييرپذيري هزينۀ اقلام ورودي</a:t>
          </a:r>
          <a:endParaRPr lang="en-US" dirty="0">
            <a:cs typeface="B Zar" pitchFamily="2" charset="-78"/>
          </a:endParaRPr>
        </a:p>
      </dgm:t>
    </dgm:pt>
    <dgm:pt modelId="{350C8902-6191-4E8F-9F56-865EC17B9998}" type="parTrans" cxnId="{D0AA9C42-7A26-4C1A-A7D4-336DFFE0E0BD}">
      <dgm:prSet/>
      <dgm:spPr/>
      <dgm:t>
        <a:bodyPr/>
        <a:lstStyle/>
        <a:p>
          <a:endParaRPr lang="en-US">
            <a:cs typeface="B Zar" pitchFamily="2" charset="-78"/>
          </a:endParaRPr>
        </a:p>
      </dgm:t>
    </dgm:pt>
    <dgm:pt modelId="{502655B3-DA7D-443C-B30E-3582ACD2D9FB}" type="sibTrans" cxnId="{D0AA9C42-7A26-4C1A-A7D4-336DFFE0E0BD}">
      <dgm:prSet/>
      <dgm:spPr/>
      <dgm:t>
        <a:bodyPr/>
        <a:lstStyle/>
        <a:p>
          <a:endParaRPr lang="en-US">
            <a:cs typeface="B Zar" pitchFamily="2" charset="-78"/>
          </a:endParaRPr>
        </a:p>
      </dgm:t>
    </dgm:pt>
    <dgm:pt modelId="{C05361D6-00AC-427E-98A3-838B31D0BA7D}">
      <dgm:prSet/>
      <dgm:spPr/>
      <dgm:t>
        <a:bodyPr/>
        <a:lstStyle/>
        <a:p>
          <a:pPr rtl="1"/>
          <a:r>
            <a:rPr lang="fa-IR" dirty="0" smtClean="0">
              <a:cs typeface="B Zar" pitchFamily="2" charset="-78"/>
            </a:rPr>
            <a:t>توانايي تعديل قيمت محصولات با توجه به تغيير در هزينۀ اقلام ورودي</a:t>
          </a:r>
          <a:endParaRPr lang="en-US" dirty="0">
            <a:cs typeface="B Zar" pitchFamily="2" charset="-78"/>
          </a:endParaRPr>
        </a:p>
      </dgm:t>
    </dgm:pt>
    <dgm:pt modelId="{6CA59F55-254E-4A8C-8019-9A0568E920AA}" type="parTrans" cxnId="{2BBECD49-3E68-426F-B9D6-55FB806D7E6A}">
      <dgm:prSet/>
      <dgm:spPr/>
      <dgm:t>
        <a:bodyPr/>
        <a:lstStyle/>
        <a:p>
          <a:endParaRPr lang="en-US">
            <a:cs typeface="B Zar" pitchFamily="2" charset="-78"/>
          </a:endParaRPr>
        </a:p>
      </dgm:t>
    </dgm:pt>
    <dgm:pt modelId="{04D5B1C0-1782-4D03-AA35-89B3EDBC9605}" type="sibTrans" cxnId="{2BBECD49-3E68-426F-B9D6-55FB806D7E6A}">
      <dgm:prSet/>
      <dgm:spPr/>
      <dgm:t>
        <a:bodyPr/>
        <a:lstStyle/>
        <a:p>
          <a:endParaRPr lang="en-US">
            <a:cs typeface="B Zar" pitchFamily="2" charset="-78"/>
          </a:endParaRPr>
        </a:p>
      </dgm:t>
    </dgm:pt>
    <dgm:pt modelId="{09EF0926-BFB1-4355-BEE4-EBAEC691C877}">
      <dgm:prSet/>
      <dgm:spPr/>
      <dgm:t>
        <a:bodyPr/>
        <a:lstStyle/>
        <a:p>
          <a:pPr rtl="1"/>
          <a:r>
            <a:rPr lang="fa-IR" dirty="0" smtClean="0">
              <a:cs typeface="B Zar" pitchFamily="2" charset="-78"/>
            </a:rPr>
            <a:t>توانايي عرضۀ محصول جديد و مبتني بر مقايسۀ هزينه و منفعت</a:t>
          </a:r>
          <a:endParaRPr lang="en-US" dirty="0">
            <a:cs typeface="B Zar" pitchFamily="2" charset="-78"/>
          </a:endParaRPr>
        </a:p>
      </dgm:t>
    </dgm:pt>
    <dgm:pt modelId="{50C04EE9-4CA0-4F81-8EFC-DFE4BD31CD2E}" type="parTrans" cxnId="{3D7AA16D-4B0B-4469-8E4D-D30C1CA5DA47}">
      <dgm:prSet/>
      <dgm:spPr/>
      <dgm:t>
        <a:bodyPr/>
        <a:lstStyle/>
        <a:p>
          <a:endParaRPr lang="en-US">
            <a:cs typeface="B Zar" pitchFamily="2" charset="-78"/>
          </a:endParaRPr>
        </a:p>
      </dgm:t>
    </dgm:pt>
    <dgm:pt modelId="{9967083C-32CA-4025-BAD6-BB651624A5F9}" type="sibTrans" cxnId="{3D7AA16D-4B0B-4469-8E4D-D30C1CA5DA47}">
      <dgm:prSet/>
      <dgm:spPr/>
      <dgm:t>
        <a:bodyPr/>
        <a:lstStyle/>
        <a:p>
          <a:endParaRPr lang="en-US">
            <a:cs typeface="B Zar" pitchFamily="2" charset="-78"/>
          </a:endParaRPr>
        </a:p>
      </dgm:t>
    </dgm:pt>
    <dgm:pt modelId="{E624DC9C-BE30-465E-AAB9-066C0759F2C9}">
      <dgm:prSet/>
      <dgm:spPr/>
      <dgm:t>
        <a:bodyPr/>
        <a:lstStyle/>
        <a:p>
          <a:pPr rtl="1"/>
          <a:r>
            <a:rPr lang="fa-IR" dirty="0" smtClean="0">
              <a:cs typeface="B Zar" pitchFamily="2" charset="-78"/>
            </a:rPr>
            <a:t>اهرم عملياتي</a:t>
          </a:r>
          <a:endParaRPr lang="en-US" dirty="0">
            <a:cs typeface="B Zar" pitchFamily="2" charset="-78"/>
          </a:endParaRPr>
        </a:p>
      </dgm:t>
    </dgm:pt>
    <dgm:pt modelId="{E2B5760C-7BBC-435A-9592-5644D979F9FA}" type="parTrans" cxnId="{EF025295-881B-4499-97AA-446C22157F47}">
      <dgm:prSet/>
      <dgm:spPr/>
      <dgm:t>
        <a:bodyPr/>
        <a:lstStyle/>
        <a:p>
          <a:endParaRPr lang="en-US">
            <a:cs typeface="B Zar" pitchFamily="2" charset="-78"/>
          </a:endParaRPr>
        </a:p>
      </dgm:t>
    </dgm:pt>
    <dgm:pt modelId="{E8C6C8DD-1E82-421E-A805-A7F4750C1F72}" type="sibTrans" cxnId="{EF025295-881B-4499-97AA-446C22157F47}">
      <dgm:prSet/>
      <dgm:spPr/>
      <dgm:t>
        <a:bodyPr/>
        <a:lstStyle/>
        <a:p>
          <a:endParaRPr lang="en-US">
            <a:cs typeface="B Zar" pitchFamily="2" charset="-78"/>
          </a:endParaRPr>
        </a:p>
      </dgm:t>
    </dgm:pt>
    <dgm:pt modelId="{7B58ABF3-624A-4DAC-A9B4-5AA8519DB7F1}" type="pres">
      <dgm:prSet presAssocID="{BC37A43D-72D8-43AB-868E-F9A099892120}" presName="linear" presStyleCnt="0">
        <dgm:presLayoutVars>
          <dgm:dir val="rev"/>
          <dgm:animLvl val="lvl"/>
          <dgm:resizeHandles val="exact"/>
        </dgm:presLayoutVars>
      </dgm:prSet>
      <dgm:spPr/>
      <dgm:t>
        <a:bodyPr/>
        <a:lstStyle/>
        <a:p>
          <a:endParaRPr lang="en-US"/>
        </a:p>
      </dgm:t>
    </dgm:pt>
    <dgm:pt modelId="{BB0402F6-BA59-4860-B587-988C2B1FC3E5}" type="pres">
      <dgm:prSet presAssocID="{21BB34A3-1C93-42D3-BAC6-242C94464594}" presName="parentLin" presStyleCnt="0"/>
      <dgm:spPr/>
    </dgm:pt>
    <dgm:pt modelId="{6FD82AD6-3808-4846-BA79-707622124E92}" type="pres">
      <dgm:prSet presAssocID="{21BB34A3-1C93-42D3-BAC6-242C94464594}" presName="parentLeftMargin" presStyleLbl="node1" presStyleIdx="0" presStyleCnt="1"/>
      <dgm:spPr/>
      <dgm:t>
        <a:bodyPr/>
        <a:lstStyle/>
        <a:p>
          <a:endParaRPr lang="en-US"/>
        </a:p>
      </dgm:t>
    </dgm:pt>
    <dgm:pt modelId="{A868E6E3-B141-4A58-9BAF-8BEB8D4F97E9}" type="pres">
      <dgm:prSet presAssocID="{21BB34A3-1C93-42D3-BAC6-242C94464594}" presName="parentText" presStyleLbl="node1" presStyleIdx="0" presStyleCnt="1">
        <dgm:presLayoutVars>
          <dgm:chMax val="0"/>
          <dgm:bulletEnabled val="1"/>
        </dgm:presLayoutVars>
      </dgm:prSet>
      <dgm:spPr/>
      <dgm:t>
        <a:bodyPr/>
        <a:lstStyle/>
        <a:p>
          <a:endParaRPr lang="en-US"/>
        </a:p>
      </dgm:t>
    </dgm:pt>
    <dgm:pt modelId="{F63EDA5C-882F-4AB8-A1A9-B852D50D7232}" type="pres">
      <dgm:prSet presAssocID="{21BB34A3-1C93-42D3-BAC6-242C94464594}" presName="negativeSpace" presStyleCnt="0"/>
      <dgm:spPr/>
    </dgm:pt>
    <dgm:pt modelId="{D9E965BD-837D-46CD-A98A-618843A0D87E}" type="pres">
      <dgm:prSet presAssocID="{21BB34A3-1C93-42D3-BAC6-242C94464594}" presName="childText" presStyleLbl="conFgAcc1" presStyleIdx="0" presStyleCnt="1">
        <dgm:presLayoutVars>
          <dgm:bulletEnabled val="1"/>
        </dgm:presLayoutVars>
      </dgm:prSet>
      <dgm:spPr/>
      <dgm:t>
        <a:bodyPr/>
        <a:lstStyle/>
        <a:p>
          <a:endParaRPr lang="en-US"/>
        </a:p>
      </dgm:t>
    </dgm:pt>
  </dgm:ptLst>
  <dgm:cxnLst>
    <dgm:cxn modelId="{3BB9F679-671D-4878-8761-F493B6EAF465}" type="presOf" srcId="{21BB34A3-1C93-42D3-BAC6-242C94464594}" destId="{A868E6E3-B141-4A58-9BAF-8BEB8D4F97E9}" srcOrd="1" destOrd="0" presId="urn:microsoft.com/office/officeart/2005/8/layout/list1"/>
    <dgm:cxn modelId="{4B96ACE3-1B87-4CB1-8FE5-1EBEE17B0CB7}" type="presOf" srcId="{BC37A43D-72D8-43AB-868E-F9A099892120}" destId="{7B58ABF3-624A-4DAC-A9B4-5AA8519DB7F1}" srcOrd="0" destOrd="0" presId="urn:microsoft.com/office/officeart/2005/8/layout/list1"/>
    <dgm:cxn modelId="{3D7AA16D-4B0B-4469-8E4D-D30C1CA5DA47}" srcId="{21BB34A3-1C93-42D3-BAC6-242C94464594}" destId="{09EF0926-BFB1-4355-BEE4-EBAEC691C877}" srcOrd="4" destOrd="0" parTransId="{50C04EE9-4CA0-4F81-8EFC-DFE4BD31CD2E}" sibTransId="{9967083C-32CA-4025-BAD6-BB651624A5F9}"/>
    <dgm:cxn modelId="{008E14E4-235B-4F7B-AEE1-7A9B91E3AE4C}" type="presOf" srcId="{7EDB2848-C3C5-4E7C-8428-1DCE3073B4CD}" destId="{D9E965BD-837D-46CD-A98A-618843A0D87E}" srcOrd="0" destOrd="2" presId="urn:microsoft.com/office/officeart/2005/8/layout/list1"/>
    <dgm:cxn modelId="{98E5F981-8276-4D80-9116-A27EE28BAD46}" srcId="{BC37A43D-72D8-43AB-868E-F9A099892120}" destId="{21BB34A3-1C93-42D3-BAC6-242C94464594}" srcOrd="0" destOrd="0" parTransId="{128DCD46-719D-45C0-9A0D-E5347618CAAA}" sibTransId="{729DD936-16DA-4AEC-BE97-9D704B20EBCA}"/>
    <dgm:cxn modelId="{0DE07F9B-D9A6-4D2F-ABA8-AA6ECCA9DB52}" type="presOf" srcId="{7BB19923-65E5-44B0-A565-12A4CB45BC5B}" destId="{D9E965BD-837D-46CD-A98A-618843A0D87E}" srcOrd="0" destOrd="0" presId="urn:microsoft.com/office/officeart/2005/8/layout/list1"/>
    <dgm:cxn modelId="{2942665E-9491-4256-8A1D-A35F9ED1C39D}" srcId="{21BB34A3-1C93-42D3-BAC6-242C94464594}" destId="{7BB19923-65E5-44B0-A565-12A4CB45BC5B}" srcOrd="0" destOrd="0" parTransId="{D3B0B996-9E0F-40FA-A3C1-AB3D7A027609}" sibTransId="{C6DD3FB4-1BEC-4A84-AA97-6CAA944C8B22}"/>
    <dgm:cxn modelId="{57CB8BB1-F123-432A-8699-68994A002BBC}" srcId="{21BB34A3-1C93-42D3-BAC6-242C94464594}" destId="{679D932F-F9AC-4389-A85D-9CCBD911E9B7}" srcOrd="1" destOrd="0" parTransId="{2F15F5EF-6D2D-4314-9A65-D30B4F97F548}" sibTransId="{AD57BCEB-ECAB-4236-B3CE-D8C983B074C6}"/>
    <dgm:cxn modelId="{7DA35204-E544-4CC6-BA26-7C928CC4808B}" type="presOf" srcId="{21BB34A3-1C93-42D3-BAC6-242C94464594}" destId="{6FD82AD6-3808-4846-BA79-707622124E92}" srcOrd="0" destOrd="0" presId="urn:microsoft.com/office/officeart/2005/8/layout/list1"/>
    <dgm:cxn modelId="{EF025295-881B-4499-97AA-446C22157F47}" srcId="{21BB34A3-1C93-42D3-BAC6-242C94464594}" destId="{E624DC9C-BE30-465E-AAB9-066C0759F2C9}" srcOrd="5" destOrd="0" parTransId="{E2B5760C-7BBC-435A-9592-5644D979F9FA}" sibTransId="{E8C6C8DD-1E82-421E-A805-A7F4750C1F72}"/>
    <dgm:cxn modelId="{1A58B574-D271-4CC7-893B-37FD743AC7D0}" type="presOf" srcId="{679D932F-F9AC-4389-A85D-9CCBD911E9B7}" destId="{D9E965BD-837D-46CD-A98A-618843A0D87E}" srcOrd="0" destOrd="1" presId="urn:microsoft.com/office/officeart/2005/8/layout/list1"/>
    <dgm:cxn modelId="{0BF27DDF-52B2-4609-B200-D234F547F874}" type="presOf" srcId="{C05361D6-00AC-427E-98A3-838B31D0BA7D}" destId="{D9E965BD-837D-46CD-A98A-618843A0D87E}" srcOrd="0" destOrd="3" presId="urn:microsoft.com/office/officeart/2005/8/layout/list1"/>
    <dgm:cxn modelId="{1E2A3D31-3CAD-4D50-B865-8D32F30C11B2}" type="presOf" srcId="{E624DC9C-BE30-465E-AAB9-066C0759F2C9}" destId="{D9E965BD-837D-46CD-A98A-618843A0D87E}" srcOrd="0" destOrd="5" presId="urn:microsoft.com/office/officeart/2005/8/layout/list1"/>
    <dgm:cxn modelId="{2BBECD49-3E68-426F-B9D6-55FB806D7E6A}" srcId="{21BB34A3-1C93-42D3-BAC6-242C94464594}" destId="{C05361D6-00AC-427E-98A3-838B31D0BA7D}" srcOrd="3" destOrd="0" parTransId="{6CA59F55-254E-4A8C-8019-9A0568E920AA}" sibTransId="{04D5B1C0-1782-4D03-AA35-89B3EDBC9605}"/>
    <dgm:cxn modelId="{AA0E3723-6F7F-4D90-891F-D72B892887A2}" type="presOf" srcId="{09EF0926-BFB1-4355-BEE4-EBAEC691C877}" destId="{D9E965BD-837D-46CD-A98A-618843A0D87E}" srcOrd="0" destOrd="4" presId="urn:microsoft.com/office/officeart/2005/8/layout/list1"/>
    <dgm:cxn modelId="{D0AA9C42-7A26-4C1A-A7D4-336DFFE0E0BD}" srcId="{21BB34A3-1C93-42D3-BAC6-242C94464594}" destId="{7EDB2848-C3C5-4E7C-8428-1DCE3073B4CD}" srcOrd="2" destOrd="0" parTransId="{350C8902-6191-4E8F-9F56-865EC17B9998}" sibTransId="{502655B3-DA7D-443C-B30E-3582ACD2D9FB}"/>
    <dgm:cxn modelId="{937AEF2C-99DF-4F46-94E3-FFCB6BCB0A46}" type="presParOf" srcId="{7B58ABF3-624A-4DAC-A9B4-5AA8519DB7F1}" destId="{BB0402F6-BA59-4860-B587-988C2B1FC3E5}" srcOrd="0" destOrd="0" presId="urn:microsoft.com/office/officeart/2005/8/layout/list1"/>
    <dgm:cxn modelId="{5004C287-0984-4AF2-A16A-31E87836126A}" type="presParOf" srcId="{BB0402F6-BA59-4860-B587-988C2B1FC3E5}" destId="{6FD82AD6-3808-4846-BA79-707622124E92}" srcOrd="0" destOrd="0" presId="urn:microsoft.com/office/officeart/2005/8/layout/list1"/>
    <dgm:cxn modelId="{00BC545F-5B3E-4F7F-B762-430069974187}" type="presParOf" srcId="{BB0402F6-BA59-4860-B587-988C2B1FC3E5}" destId="{A868E6E3-B141-4A58-9BAF-8BEB8D4F97E9}" srcOrd="1" destOrd="0" presId="urn:microsoft.com/office/officeart/2005/8/layout/list1"/>
    <dgm:cxn modelId="{D39B3CF0-E22D-449A-892B-97AAE5B0928F}" type="presParOf" srcId="{7B58ABF3-624A-4DAC-A9B4-5AA8519DB7F1}" destId="{F63EDA5C-882F-4AB8-A1A9-B852D50D7232}" srcOrd="1" destOrd="0" presId="urn:microsoft.com/office/officeart/2005/8/layout/list1"/>
    <dgm:cxn modelId="{BD6282C9-CD73-4D3C-8473-726EFCB62978}" type="presParOf" srcId="{7B58ABF3-624A-4DAC-A9B4-5AA8519DB7F1}" destId="{D9E965BD-837D-46CD-A98A-618843A0D87E}"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22F474D-2489-4EC8-92B0-1E57A74E1228}"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en-US"/>
        </a:p>
      </dgm:t>
    </dgm:pt>
    <dgm:pt modelId="{3BA9476B-A3C7-455D-98A8-FFA12AB29E54}">
      <dgm:prSet custT="1"/>
      <dgm:spPr/>
      <dgm:t>
        <a:bodyPr/>
        <a:lstStyle/>
        <a:p>
          <a:pPr algn="ctr" rtl="1"/>
          <a:r>
            <a:rPr lang="fa-IR" sz="2800" dirty="0" smtClean="0">
              <a:cs typeface="B Titr" pitchFamily="2" charset="-78"/>
            </a:rPr>
            <a:t>ريسک ناشي از تحريم</a:t>
          </a:r>
          <a:endParaRPr lang="en-US" sz="2800" dirty="0">
            <a:cs typeface="B Titr" pitchFamily="2" charset="-78"/>
          </a:endParaRPr>
        </a:p>
      </dgm:t>
    </dgm:pt>
    <dgm:pt modelId="{4FF25A1A-D85C-42B1-824D-6068A96E82AE}" type="parTrans" cxnId="{43420B4C-92E8-4E6D-B72B-659DF9BFD924}">
      <dgm:prSet/>
      <dgm:spPr/>
      <dgm:t>
        <a:bodyPr/>
        <a:lstStyle/>
        <a:p>
          <a:pPr algn="justLow"/>
          <a:endParaRPr lang="en-US" sz="1200"/>
        </a:p>
      </dgm:t>
    </dgm:pt>
    <dgm:pt modelId="{31401BFD-37C3-428E-91AE-1958C8049AF4}" type="sibTrans" cxnId="{43420B4C-92E8-4E6D-B72B-659DF9BFD924}">
      <dgm:prSet/>
      <dgm:spPr/>
      <dgm:t>
        <a:bodyPr/>
        <a:lstStyle/>
        <a:p>
          <a:pPr algn="justLow"/>
          <a:endParaRPr lang="en-US" sz="1200"/>
        </a:p>
      </dgm:t>
    </dgm:pt>
    <dgm:pt modelId="{CFE14E16-D4F5-479C-B095-7EC2F1A68AED}">
      <dgm:prSet custT="1"/>
      <dgm:spPr/>
      <dgm:t>
        <a:bodyPr/>
        <a:lstStyle/>
        <a:p>
          <a:pPr algn="justLow" rtl="1">
            <a:lnSpc>
              <a:spcPct val="150000"/>
            </a:lnSpc>
          </a:pPr>
          <a:r>
            <a:rPr lang="fa-IR" sz="2800" dirty="0" smtClean="0">
              <a:cs typeface="B Zar" pitchFamily="2" charset="-78"/>
            </a:rPr>
            <a:t>عدم‌اطمينان و نگراني‌هايي مربوط به تغييرات محيط کسب‌وکار که به‌واسطۀ تحريم‌هاي تحميل‌شده به کشورمان ايجاد مي‌شود، در قلمرو ريسک‌هاي غيرتجاري قرار مي‌گيرند.</a:t>
          </a:r>
          <a:endParaRPr lang="en-US" sz="2800" dirty="0">
            <a:cs typeface="B Zar" pitchFamily="2" charset="-78"/>
          </a:endParaRPr>
        </a:p>
      </dgm:t>
    </dgm:pt>
    <dgm:pt modelId="{42EAFCFB-BDE0-4274-B4CA-964153DE3C25}" type="parTrans" cxnId="{3C4BE4FC-EA67-4011-BA6B-2543F80375CC}">
      <dgm:prSet/>
      <dgm:spPr/>
      <dgm:t>
        <a:bodyPr/>
        <a:lstStyle/>
        <a:p>
          <a:pPr algn="justLow"/>
          <a:endParaRPr lang="en-US" sz="1200"/>
        </a:p>
      </dgm:t>
    </dgm:pt>
    <dgm:pt modelId="{D1E5C99A-E412-48F3-9E35-78C263493294}" type="sibTrans" cxnId="{3C4BE4FC-EA67-4011-BA6B-2543F80375CC}">
      <dgm:prSet/>
      <dgm:spPr/>
      <dgm:t>
        <a:bodyPr/>
        <a:lstStyle/>
        <a:p>
          <a:pPr algn="justLow"/>
          <a:endParaRPr lang="en-US" sz="1200"/>
        </a:p>
      </dgm:t>
    </dgm:pt>
    <dgm:pt modelId="{86D91901-2FA0-447B-9ADE-CB93C7446F53}" type="pres">
      <dgm:prSet presAssocID="{022F474D-2489-4EC8-92B0-1E57A74E1228}" presName="linear" presStyleCnt="0">
        <dgm:presLayoutVars>
          <dgm:dir val="rev"/>
          <dgm:animLvl val="lvl"/>
          <dgm:resizeHandles val="exact"/>
        </dgm:presLayoutVars>
      </dgm:prSet>
      <dgm:spPr/>
      <dgm:t>
        <a:bodyPr/>
        <a:lstStyle/>
        <a:p>
          <a:endParaRPr lang="en-US"/>
        </a:p>
      </dgm:t>
    </dgm:pt>
    <dgm:pt modelId="{128DBC92-F383-447E-8DE2-AD19631DAE65}" type="pres">
      <dgm:prSet presAssocID="{3BA9476B-A3C7-455D-98A8-FFA12AB29E54}" presName="parentLin" presStyleCnt="0"/>
      <dgm:spPr/>
      <dgm:t>
        <a:bodyPr/>
        <a:lstStyle/>
        <a:p>
          <a:endParaRPr lang="en-US"/>
        </a:p>
      </dgm:t>
    </dgm:pt>
    <dgm:pt modelId="{CB8F6B56-1EF8-472B-854C-E31A729E3FA7}" type="pres">
      <dgm:prSet presAssocID="{3BA9476B-A3C7-455D-98A8-FFA12AB29E54}" presName="parentLeftMargin" presStyleLbl="node1" presStyleIdx="0" presStyleCnt="1"/>
      <dgm:spPr/>
      <dgm:t>
        <a:bodyPr/>
        <a:lstStyle/>
        <a:p>
          <a:endParaRPr lang="en-US"/>
        </a:p>
      </dgm:t>
    </dgm:pt>
    <dgm:pt modelId="{D740410D-9281-4ACA-A247-120D302CD9CB}" type="pres">
      <dgm:prSet presAssocID="{3BA9476B-A3C7-455D-98A8-FFA12AB29E54}" presName="parentText" presStyleLbl="node1" presStyleIdx="0" presStyleCnt="1" custScaleY="184718" custLinFactNeighborX="18519" custLinFactNeighborY="58978">
        <dgm:presLayoutVars>
          <dgm:chMax val="0"/>
          <dgm:bulletEnabled val="1"/>
        </dgm:presLayoutVars>
      </dgm:prSet>
      <dgm:spPr/>
      <dgm:t>
        <a:bodyPr/>
        <a:lstStyle/>
        <a:p>
          <a:endParaRPr lang="en-US"/>
        </a:p>
      </dgm:t>
    </dgm:pt>
    <dgm:pt modelId="{1515951A-9156-492D-84FC-4A2D6F328D40}" type="pres">
      <dgm:prSet presAssocID="{3BA9476B-A3C7-455D-98A8-FFA12AB29E54}" presName="negativeSpace" presStyleCnt="0"/>
      <dgm:spPr/>
      <dgm:t>
        <a:bodyPr/>
        <a:lstStyle/>
        <a:p>
          <a:endParaRPr lang="en-US"/>
        </a:p>
      </dgm:t>
    </dgm:pt>
    <dgm:pt modelId="{8685428D-856E-4AC4-85F0-8A841C57493A}" type="pres">
      <dgm:prSet presAssocID="{3BA9476B-A3C7-455D-98A8-FFA12AB29E54}" presName="childText" presStyleLbl="conFgAcc1" presStyleIdx="0" presStyleCnt="1">
        <dgm:presLayoutVars>
          <dgm:bulletEnabled val="1"/>
        </dgm:presLayoutVars>
      </dgm:prSet>
      <dgm:spPr>
        <a:prstGeom prst="round2DiagRect">
          <a:avLst/>
        </a:prstGeom>
      </dgm:spPr>
      <dgm:t>
        <a:bodyPr/>
        <a:lstStyle/>
        <a:p>
          <a:endParaRPr lang="en-US"/>
        </a:p>
      </dgm:t>
    </dgm:pt>
  </dgm:ptLst>
  <dgm:cxnLst>
    <dgm:cxn modelId="{4122EDAF-7664-4BF2-ADAF-DCFE74A1D3AC}" type="presOf" srcId="{CFE14E16-D4F5-479C-B095-7EC2F1A68AED}" destId="{8685428D-856E-4AC4-85F0-8A841C57493A}" srcOrd="0" destOrd="0" presId="urn:microsoft.com/office/officeart/2005/8/layout/list1"/>
    <dgm:cxn modelId="{43420B4C-92E8-4E6D-B72B-659DF9BFD924}" srcId="{022F474D-2489-4EC8-92B0-1E57A74E1228}" destId="{3BA9476B-A3C7-455D-98A8-FFA12AB29E54}" srcOrd="0" destOrd="0" parTransId="{4FF25A1A-D85C-42B1-824D-6068A96E82AE}" sibTransId="{31401BFD-37C3-428E-91AE-1958C8049AF4}"/>
    <dgm:cxn modelId="{70022071-ED2D-4D27-BE14-F1B6E389D376}" type="presOf" srcId="{3BA9476B-A3C7-455D-98A8-FFA12AB29E54}" destId="{CB8F6B56-1EF8-472B-854C-E31A729E3FA7}" srcOrd="0" destOrd="0" presId="urn:microsoft.com/office/officeart/2005/8/layout/list1"/>
    <dgm:cxn modelId="{DDA978D4-1D06-465F-9659-DB4E85B3A8CD}" type="presOf" srcId="{3BA9476B-A3C7-455D-98A8-FFA12AB29E54}" destId="{D740410D-9281-4ACA-A247-120D302CD9CB}" srcOrd="1" destOrd="0" presId="urn:microsoft.com/office/officeart/2005/8/layout/list1"/>
    <dgm:cxn modelId="{3C4BE4FC-EA67-4011-BA6B-2543F80375CC}" srcId="{3BA9476B-A3C7-455D-98A8-FFA12AB29E54}" destId="{CFE14E16-D4F5-479C-B095-7EC2F1A68AED}" srcOrd="0" destOrd="0" parTransId="{42EAFCFB-BDE0-4274-B4CA-964153DE3C25}" sibTransId="{D1E5C99A-E412-48F3-9E35-78C263493294}"/>
    <dgm:cxn modelId="{3053882D-51E7-4FB9-BB4B-25F2A1EEAA5B}" type="presOf" srcId="{022F474D-2489-4EC8-92B0-1E57A74E1228}" destId="{86D91901-2FA0-447B-9ADE-CB93C7446F53}" srcOrd="0" destOrd="0" presId="urn:microsoft.com/office/officeart/2005/8/layout/list1"/>
    <dgm:cxn modelId="{6675E186-60BF-4A4E-B903-5272F9637774}" type="presParOf" srcId="{86D91901-2FA0-447B-9ADE-CB93C7446F53}" destId="{128DBC92-F383-447E-8DE2-AD19631DAE65}" srcOrd="0" destOrd="0" presId="urn:microsoft.com/office/officeart/2005/8/layout/list1"/>
    <dgm:cxn modelId="{A287018D-B21E-46B5-8672-60ADEBC0C768}" type="presParOf" srcId="{128DBC92-F383-447E-8DE2-AD19631DAE65}" destId="{CB8F6B56-1EF8-472B-854C-E31A729E3FA7}" srcOrd="0" destOrd="0" presId="urn:microsoft.com/office/officeart/2005/8/layout/list1"/>
    <dgm:cxn modelId="{4CA390E8-8854-4B0E-9E9A-D1ED37D05481}" type="presParOf" srcId="{128DBC92-F383-447E-8DE2-AD19631DAE65}" destId="{D740410D-9281-4ACA-A247-120D302CD9CB}" srcOrd="1" destOrd="0" presId="urn:microsoft.com/office/officeart/2005/8/layout/list1"/>
    <dgm:cxn modelId="{61199454-1779-490A-AD89-89060ED7A60E}" type="presParOf" srcId="{86D91901-2FA0-447B-9ADE-CB93C7446F53}" destId="{1515951A-9156-492D-84FC-4A2D6F328D40}" srcOrd="1" destOrd="0" presId="urn:microsoft.com/office/officeart/2005/8/layout/list1"/>
    <dgm:cxn modelId="{E6CE06BD-E1F1-46A6-AD0A-988305118042}" type="presParOf" srcId="{86D91901-2FA0-447B-9ADE-CB93C7446F53}" destId="{8685428D-856E-4AC4-85F0-8A841C57493A}"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9B61BCD-5652-4494-A1A7-3CECBF93978C}"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US"/>
        </a:p>
      </dgm:t>
    </dgm:pt>
    <dgm:pt modelId="{4F7FAB13-F0B9-492C-9264-C25364AC28DE}">
      <dgm:prSet phldrT="[Text]" custT="1"/>
      <dgm:spPr/>
      <dgm:t>
        <a:bodyPr/>
        <a:lstStyle/>
        <a:p>
          <a:pPr algn="justLow" rtl="1"/>
          <a:r>
            <a:rPr lang="fa-IR" sz="1500" dirty="0" smtClean="0">
              <a:cs typeface="B Zar" pitchFamily="2" charset="-78"/>
            </a:rPr>
            <a:t>افزایش جدی هزینه های مبادلات خارجی شامل حمل و نقل، بیمه و مانند آن قبل از 10 تیر و حذف بسیاری از گزینه ها بعد از 10 تیر؛ تجارت خارجی کشور و به صورت خاص واردات در سایه این امر، احتمالا در ماه های آتی افت قابل توجهی خواهد داشت و با مشکلات شدیدتری مواجه خواهد شد.</a:t>
          </a:r>
          <a:endParaRPr lang="en-US" sz="1500" dirty="0">
            <a:cs typeface="B Zar" pitchFamily="2" charset="-78"/>
          </a:endParaRPr>
        </a:p>
      </dgm:t>
    </dgm:pt>
    <dgm:pt modelId="{C9D297A1-CEB5-4822-8354-9ECD5ED65198}" type="parTrans" cxnId="{01CBD3A0-161F-4BC9-AE37-4D28EFB7EA49}">
      <dgm:prSet/>
      <dgm:spPr/>
      <dgm:t>
        <a:bodyPr/>
        <a:lstStyle/>
        <a:p>
          <a:pPr algn="justLow"/>
          <a:endParaRPr lang="en-US" sz="1500">
            <a:cs typeface="B Zar" pitchFamily="2" charset="-78"/>
          </a:endParaRPr>
        </a:p>
      </dgm:t>
    </dgm:pt>
    <dgm:pt modelId="{E1474345-CDDE-4907-A56E-31B2AB4BAF1D}" type="sibTrans" cxnId="{01CBD3A0-161F-4BC9-AE37-4D28EFB7EA49}">
      <dgm:prSet/>
      <dgm:spPr/>
      <dgm:t>
        <a:bodyPr/>
        <a:lstStyle/>
        <a:p>
          <a:pPr algn="justLow"/>
          <a:endParaRPr lang="en-US" sz="1500">
            <a:cs typeface="B Zar" pitchFamily="2" charset="-78"/>
          </a:endParaRPr>
        </a:p>
      </dgm:t>
    </dgm:pt>
    <dgm:pt modelId="{9D49C48F-8A79-4032-A25E-DE282881B754}">
      <dgm:prSet custT="1"/>
      <dgm:spPr/>
      <dgm:t>
        <a:bodyPr/>
        <a:lstStyle/>
        <a:p>
          <a:pPr algn="justLow" rtl="1"/>
          <a:r>
            <a:rPr lang="fa-IR" sz="1500" smtClean="0">
              <a:cs typeface="B Zar" pitchFamily="2" charset="-78"/>
            </a:rPr>
            <a:t>کاهش گزینه ها برای تامین کالا و خدمات و کاهش کیفیت در سایه این امر</a:t>
          </a:r>
          <a:endParaRPr lang="en-US" sz="1500">
            <a:cs typeface="B Zar" pitchFamily="2" charset="-78"/>
          </a:endParaRPr>
        </a:p>
      </dgm:t>
    </dgm:pt>
    <dgm:pt modelId="{55E02E68-F819-45CF-9336-25EE7762F8B5}" type="parTrans" cxnId="{C5CC4251-AAFD-45D2-ABED-9EC581EE33E9}">
      <dgm:prSet/>
      <dgm:spPr/>
      <dgm:t>
        <a:bodyPr/>
        <a:lstStyle/>
        <a:p>
          <a:pPr algn="justLow"/>
          <a:endParaRPr lang="en-US" sz="1500">
            <a:cs typeface="B Zar" pitchFamily="2" charset="-78"/>
          </a:endParaRPr>
        </a:p>
      </dgm:t>
    </dgm:pt>
    <dgm:pt modelId="{4DC8C38A-5CA3-4F5E-BC6C-E47A2D5ED1AC}" type="sibTrans" cxnId="{C5CC4251-AAFD-45D2-ABED-9EC581EE33E9}">
      <dgm:prSet/>
      <dgm:spPr/>
      <dgm:t>
        <a:bodyPr/>
        <a:lstStyle/>
        <a:p>
          <a:pPr algn="justLow"/>
          <a:endParaRPr lang="en-US" sz="1500">
            <a:cs typeface="B Zar" pitchFamily="2" charset="-78"/>
          </a:endParaRPr>
        </a:p>
      </dgm:t>
    </dgm:pt>
    <dgm:pt modelId="{82BF2732-579F-4DA9-9862-8AF24084F418}">
      <dgm:prSet custT="1"/>
      <dgm:spPr/>
      <dgm:t>
        <a:bodyPr/>
        <a:lstStyle/>
        <a:p>
          <a:pPr algn="justLow" rtl="1"/>
          <a:r>
            <a:rPr lang="fa-IR" sz="1500" smtClean="0">
              <a:cs typeface="B Zar" pitchFamily="2" charset="-78"/>
            </a:rPr>
            <a:t>گران فروشی توسط فروشندگان خارجی به دلیل آگاهی نسبت به محدودیت های طرف ایرانی</a:t>
          </a:r>
          <a:endParaRPr lang="en-US" sz="1500">
            <a:cs typeface="B Zar" pitchFamily="2" charset="-78"/>
          </a:endParaRPr>
        </a:p>
      </dgm:t>
    </dgm:pt>
    <dgm:pt modelId="{F010312A-AE2F-438D-BCAD-66235B9A9285}" type="parTrans" cxnId="{187B4E8A-22F6-4853-852C-A7238C40EEAD}">
      <dgm:prSet/>
      <dgm:spPr/>
      <dgm:t>
        <a:bodyPr/>
        <a:lstStyle/>
        <a:p>
          <a:pPr algn="justLow"/>
          <a:endParaRPr lang="en-US" sz="1500">
            <a:cs typeface="B Zar" pitchFamily="2" charset="-78"/>
          </a:endParaRPr>
        </a:p>
      </dgm:t>
    </dgm:pt>
    <dgm:pt modelId="{CDFE30E8-F809-4536-8174-D9774C598A58}" type="sibTrans" cxnId="{187B4E8A-22F6-4853-852C-A7238C40EEAD}">
      <dgm:prSet/>
      <dgm:spPr/>
      <dgm:t>
        <a:bodyPr/>
        <a:lstStyle/>
        <a:p>
          <a:pPr algn="justLow"/>
          <a:endParaRPr lang="en-US" sz="1500">
            <a:cs typeface="B Zar" pitchFamily="2" charset="-78"/>
          </a:endParaRPr>
        </a:p>
      </dgm:t>
    </dgm:pt>
    <dgm:pt modelId="{EE2504B1-15A4-4BD0-AA5A-A245F7E95C7E}">
      <dgm:prSet custT="1"/>
      <dgm:spPr/>
      <dgm:t>
        <a:bodyPr/>
        <a:lstStyle/>
        <a:p>
          <a:pPr algn="justLow" rtl="1"/>
          <a:r>
            <a:rPr lang="fa-IR" sz="1500" smtClean="0">
              <a:cs typeface="B Zar" pitchFamily="2" charset="-78"/>
            </a:rPr>
            <a:t>حرکت به سمت مبادلات تهاتری با چند کشور محدود و سوءاستفاده طرف های تجاری</a:t>
          </a:r>
          <a:endParaRPr lang="en-US" sz="1500">
            <a:cs typeface="B Zar" pitchFamily="2" charset="-78"/>
          </a:endParaRPr>
        </a:p>
      </dgm:t>
    </dgm:pt>
    <dgm:pt modelId="{4E769F79-A10F-4413-AE0D-6EE936668AA7}" type="parTrans" cxnId="{40B86940-3446-4F0F-AB9D-FA736892F033}">
      <dgm:prSet/>
      <dgm:spPr/>
      <dgm:t>
        <a:bodyPr/>
        <a:lstStyle/>
        <a:p>
          <a:pPr algn="justLow"/>
          <a:endParaRPr lang="en-US" sz="1500">
            <a:cs typeface="B Zar" pitchFamily="2" charset="-78"/>
          </a:endParaRPr>
        </a:p>
      </dgm:t>
    </dgm:pt>
    <dgm:pt modelId="{BE1F77AD-FB3C-4FD7-88DA-7452B1D258B2}" type="sibTrans" cxnId="{40B86940-3446-4F0F-AB9D-FA736892F033}">
      <dgm:prSet/>
      <dgm:spPr/>
      <dgm:t>
        <a:bodyPr/>
        <a:lstStyle/>
        <a:p>
          <a:pPr algn="justLow"/>
          <a:endParaRPr lang="en-US" sz="1500">
            <a:cs typeface="B Zar" pitchFamily="2" charset="-78"/>
          </a:endParaRPr>
        </a:p>
      </dgm:t>
    </dgm:pt>
    <dgm:pt modelId="{41B1C2B0-75EE-4D0C-939E-9D1CDC7FB1D3}">
      <dgm:prSet custT="1"/>
      <dgm:spPr/>
      <dgm:t>
        <a:bodyPr/>
        <a:lstStyle/>
        <a:p>
          <a:pPr algn="justLow" rtl="1"/>
          <a:r>
            <a:rPr lang="fa-IR" sz="1500" smtClean="0">
              <a:cs typeface="B Zar" pitchFamily="2" charset="-78"/>
            </a:rPr>
            <a:t>کاهش شفافیت در خریدها و استفاده از واسطه های متعدد برای دور زدن تحریم ها</a:t>
          </a:r>
          <a:endParaRPr lang="en-US" sz="1500">
            <a:cs typeface="B Zar" pitchFamily="2" charset="-78"/>
          </a:endParaRPr>
        </a:p>
      </dgm:t>
    </dgm:pt>
    <dgm:pt modelId="{4F8BBA8E-8B7F-4074-AD88-C9B528F27E8F}" type="parTrans" cxnId="{D3228443-087C-427F-96E9-276670F718BF}">
      <dgm:prSet/>
      <dgm:spPr/>
      <dgm:t>
        <a:bodyPr/>
        <a:lstStyle/>
        <a:p>
          <a:pPr algn="justLow"/>
          <a:endParaRPr lang="en-US" sz="1500">
            <a:cs typeface="B Zar" pitchFamily="2" charset="-78"/>
          </a:endParaRPr>
        </a:p>
      </dgm:t>
    </dgm:pt>
    <dgm:pt modelId="{8F05CA4C-268A-4935-963D-62F64088817F}" type="sibTrans" cxnId="{D3228443-087C-427F-96E9-276670F718BF}">
      <dgm:prSet/>
      <dgm:spPr/>
      <dgm:t>
        <a:bodyPr/>
        <a:lstStyle/>
        <a:p>
          <a:pPr algn="justLow"/>
          <a:endParaRPr lang="en-US" sz="1500">
            <a:cs typeface="B Zar" pitchFamily="2" charset="-78"/>
          </a:endParaRPr>
        </a:p>
      </dgm:t>
    </dgm:pt>
    <dgm:pt modelId="{790D1173-0D8C-4D8D-BA81-2DF65748D105}" type="pres">
      <dgm:prSet presAssocID="{49B61BCD-5652-4494-A1A7-3CECBF93978C}" presName="linear" presStyleCnt="0">
        <dgm:presLayoutVars>
          <dgm:animLvl val="lvl"/>
          <dgm:resizeHandles val="exact"/>
        </dgm:presLayoutVars>
      </dgm:prSet>
      <dgm:spPr/>
      <dgm:t>
        <a:bodyPr/>
        <a:lstStyle/>
        <a:p>
          <a:endParaRPr lang="en-US"/>
        </a:p>
      </dgm:t>
    </dgm:pt>
    <dgm:pt modelId="{1839BBFB-2A76-442C-AFB2-EB572CD3B998}" type="pres">
      <dgm:prSet presAssocID="{4F7FAB13-F0B9-492C-9264-C25364AC28DE}" presName="parentText" presStyleLbl="node1" presStyleIdx="0" presStyleCnt="5">
        <dgm:presLayoutVars>
          <dgm:chMax val="0"/>
          <dgm:bulletEnabled val="1"/>
        </dgm:presLayoutVars>
      </dgm:prSet>
      <dgm:spPr/>
      <dgm:t>
        <a:bodyPr/>
        <a:lstStyle/>
        <a:p>
          <a:endParaRPr lang="en-US"/>
        </a:p>
      </dgm:t>
    </dgm:pt>
    <dgm:pt modelId="{47B6D30A-7E68-4901-A276-981B32DFE9D2}" type="pres">
      <dgm:prSet presAssocID="{E1474345-CDDE-4907-A56E-31B2AB4BAF1D}" presName="spacer" presStyleCnt="0"/>
      <dgm:spPr/>
    </dgm:pt>
    <dgm:pt modelId="{D01C6DB8-18D0-4A3C-AD06-73CB093B7E43}" type="pres">
      <dgm:prSet presAssocID="{9D49C48F-8A79-4032-A25E-DE282881B754}" presName="parentText" presStyleLbl="node1" presStyleIdx="1" presStyleCnt="5">
        <dgm:presLayoutVars>
          <dgm:chMax val="0"/>
          <dgm:bulletEnabled val="1"/>
        </dgm:presLayoutVars>
      </dgm:prSet>
      <dgm:spPr/>
      <dgm:t>
        <a:bodyPr/>
        <a:lstStyle/>
        <a:p>
          <a:endParaRPr lang="en-US"/>
        </a:p>
      </dgm:t>
    </dgm:pt>
    <dgm:pt modelId="{3F95F9A1-BB1F-4154-946C-F9E14B227F96}" type="pres">
      <dgm:prSet presAssocID="{4DC8C38A-5CA3-4F5E-BC6C-E47A2D5ED1AC}" presName="spacer" presStyleCnt="0"/>
      <dgm:spPr/>
    </dgm:pt>
    <dgm:pt modelId="{1E8212B5-6D88-48BA-B8B2-83A595935597}" type="pres">
      <dgm:prSet presAssocID="{82BF2732-579F-4DA9-9862-8AF24084F418}" presName="parentText" presStyleLbl="node1" presStyleIdx="2" presStyleCnt="5">
        <dgm:presLayoutVars>
          <dgm:chMax val="0"/>
          <dgm:bulletEnabled val="1"/>
        </dgm:presLayoutVars>
      </dgm:prSet>
      <dgm:spPr/>
      <dgm:t>
        <a:bodyPr/>
        <a:lstStyle/>
        <a:p>
          <a:endParaRPr lang="en-US"/>
        </a:p>
      </dgm:t>
    </dgm:pt>
    <dgm:pt modelId="{BA982400-16FE-4BAC-BA57-BD75C7DB7AF2}" type="pres">
      <dgm:prSet presAssocID="{CDFE30E8-F809-4536-8174-D9774C598A58}" presName="spacer" presStyleCnt="0"/>
      <dgm:spPr/>
    </dgm:pt>
    <dgm:pt modelId="{3B6DDB1B-6BBC-41A7-95DA-4FB04F65263D}" type="pres">
      <dgm:prSet presAssocID="{EE2504B1-15A4-4BD0-AA5A-A245F7E95C7E}" presName="parentText" presStyleLbl="node1" presStyleIdx="3" presStyleCnt="5">
        <dgm:presLayoutVars>
          <dgm:chMax val="0"/>
          <dgm:bulletEnabled val="1"/>
        </dgm:presLayoutVars>
      </dgm:prSet>
      <dgm:spPr/>
      <dgm:t>
        <a:bodyPr/>
        <a:lstStyle/>
        <a:p>
          <a:endParaRPr lang="en-US"/>
        </a:p>
      </dgm:t>
    </dgm:pt>
    <dgm:pt modelId="{81441AA6-4B78-4F8E-9956-0E6608A3DDAC}" type="pres">
      <dgm:prSet presAssocID="{BE1F77AD-FB3C-4FD7-88DA-7452B1D258B2}" presName="spacer" presStyleCnt="0"/>
      <dgm:spPr/>
    </dgm:pt>
    <dgm:pt modelId="{ED094291-60A8-400F-A336-58957B48AE8D}" type="pres">
      <dgm:prSet presAssocID="{41B1C2B0-75EE-4D0C-939E-9D1CDC7FB1D3}" presName="parentText" presStyleLbl="node1" presStyleIdx="4" presStyleCnt="5">
        <dgm:presLayoutVars>
          <dgm:chMax val="0"/>
          <dgm:bulletEnabled val="1"/>
        </dgm:presLayoutVars>
      </dgm:prSet>
      <dgm:spPr/>
      <dgm:t>
        <a:bodyPr/>
        <a:lstStyle/>
        <a:p>
          <a:endParaRPr lang="en-US"/>
        </a:p>
      </dgm:t>
    </dgm:pt>
  </dgm:ptLst>
  <dgm:cxnLst>
    <dgm:cxn modelId="{01CBD3A0-161F-4BC9-AE37-4D28EFB7EA49}" srcId="{49B61BCD-5652-4494-A1A7-3CECBF93978C}" destId="{4F7FAB13-F0B9-492C-9264-C25364AC28DE}" srcOrd="0" destOrd="0" parTransId="{C9D297A1-CEB5-4822-8354-9ECD5ED65198}" sibTransId="{E1474345-CDDE-4907-A56E-31B2AB4BAF1D}"/>
    <dgm:cxn modelId="{D3228443-087C-427F-96E9-276670F718BF}" srcId="{49B61BCD-5652-4494-A1A7-3CECBF93978C}" destId="{41B1C2B0-75EE-4D0C-939E-9D1CDC7FB1D3}" srcOrd="4" destOrd="0" parTransId="{4F8BBA8E-8B7F-4074-AD88-C9B528F27E8F}" sibTransId="{8F05CA4C-268A-4935-963D-62F64088817F}"/>
    <dgm:cxn modelId="{C5CC4251-AAFD-45D2-ABED-9EC581EE33E9}" srcId="{49B61BCD-5652-4494-A1A7-3CECBF93978C}" destId="{9D49C48F-8A79-4032-A25E-DE282881B754}" srcOrd="1" destOrd="0" parTransId="{55E02E68-F819-45CF-9336-25EE7762F8B5}" sibTransId="{4DC8C38A-5CA3-4F5E-BC6C-E47A2D5ED1AC}"/>
    <dgm:cxn modelId="{996790DD-7711-4578-ACFA-D83BC6C9A7E0}" type="presOf" srcId="{82BF2732-579F-4DA9-9862-8AF24084F418}" destId="{1E8212B5-6D88-48BA-B8B2-83A595935597}" srcOrd="0" destOrd="0" presId="urn:microsoft.com/office/officeart/2005/8/layout/vList2"/>
    <dgm:cxn modelId="{98B29936-A95F-4CFD-A92A-6B4BA4637F2A}" type="presOf" srcId="{EE2504B1-15A4-4BD0-AA5A-A245F7E95C7E}" destId="{3B6DDB1B-6BBC-41A7-95DA-4FB04F65263D}" srcOrd="0" destOrd="0" presId="urn:microsoft.com/office/officeart/2005/8/layout/vList2"/>
    <dgm:cxn modelId="{187B4E8A-22F6-4853-852C-A7238C40EEAD}" srcId="{49B61BCD-5652-4494-A1A7-3CECBF93978C}" destId="{82BF2732-579F-4DA9-9862-8AF24084F418}" srcOrd="2" destOrd="0" parTransId="{F010312A-AE2F-438D-BCAD-66235B9A9285}" sibTransId="{CDFE30E8-F809-4536-8174-D9774C598A58}"/>
    <dgm:cxn modelId="{FC95AC17-92B4-4E26-8BBE-B685587B444F}" type="presOf" srcId="{9D49C48F-8A79-4032-A25E-DE282881B754}" destId="{D01C6DB8-18D0-4A3C-AD06-73CB093B7E43}" srcOrd="0" destOrd="0" presId="urn:microsoft.com/office/officeart/2005/8/layout/vList2"/>
    <dgm:cxn modelId="{2504BF54-0DFB-4995-84E1-1AF6BFAF6E91}" type="presOf" srcId="{4F7FAB13-F0B9-492C-9264-C25364AC28DE}" destId="{1839BBFB-2A76-442C-AFB2-EB572CD3B998}" srcOrd="0" destOrd="0" presId="urn:microsoft.com/office/officeart/2005/8/layout/vList2"/>
    <dgm:cxn modelId="{BF3F245D-ED45-4469-8A26-F98EB30758DF}" type="presOf" srcId="{49B61BCD-5652-4494-A1A7-3CECBF93978C}" destId="{790D1173-0D8C-4D8D-BA81-2DF65748D105}" srcOrd="0" destOrd="0" presId="urn:microsoft.com/office/officeart/2005/8/layout/vList2"/>
    <dgm:cxn modelId="{40B86940-3446-4F0F-AB9D-FA736892F033}" srcId="{49B61BCD-5652-4494-A1A7-3CECBF93978C}" destId="{EE2504B1-15A4-4BD0-AA5A-A245F7E95C7E}" srcOrd="3" destOrd="0" parTransId="{4E769F79-A10F-4413-AE0D-6EE936668AA7}" sibTransId="{BE1F77AD-FB3C-4FD7-88DA-7452B1D258B2}"/>
    <dgm:cxn modelId="{B162899B-885E-4D55-BAA4-E9C31C9B4277}" type="presOf" srcId="{41B1C2B0-75EE-4D0C-939E-9D1CDC7FB1D3}" destId="{ED094291-60A8-400F-A336-58957B48AE8D}" srcOrd="0" destOrd="0" presId="urn:microsoft.com/office/officeart/2005/8/layout/vList2"/>
    <dgm:cxn modelId="{7F0477C5-0B76-4A15-8F96-C8A1CD8D086E}" type="presParOf" srcId="{790D1173-0D8C-4D8D-BA81-2DF65748D105}" destId="{1839BBFB-2A76-442C-AFB2-EB572CD3B998}" srcOrd="0" destOrd="0" presId="urn:microsoft.com/office/officeart/2005/8/layout/vList2"/>
    <dgm:cxn modelId="{A6167A06-FE39-4827-A70A-5B14A011426E}" type="presParOf" srcId="{790D1173-0D8C-4D8D-BA81-2DF65748D105}" destId="{47B6D30A-7E68-4901-A276-981B32DFE9D2}" srcOrd="1" destOrd="0" presId="urn:microsoft.com/office/officeart/2005/8/layout/vList2"/>
    <dgm:cxn modelId="{BA2789BE-3D75-4BCD-816A-1749BAE1083F}" type="presParOf" srcId="{790D1173-0D8C-4D8D-BA81-2DF65748D105}" destId="{D01C6DB8-18D0-4A3C-AD06-73CB093B7E43}" srcOrd="2" destOrd="0" presId="urn:microsoft.com/office/officeart/2005/8/layout/vList2"/>
    <dgm:cxn modelId="{754344D5-A595-4BE0-9A98-1CF4842DDC13}" type="presParOf" srcId="{790D1173-0D8C-4D8D-BA81-2DF65748D105}" destId="{3F95F9A1-BB1F-4154-946C-F9E14B227F96}" srcOrd="3" destOrd="0" presId="urn:microsoft.com/office/officeart/2005/8/layout/vList2"/>
    <dgm:cxn modelId="{DE04CC3F-51D3-45B9-9387-692A50F538E5}" type="presParOf" srcId="{790D1173-0D8C-4D8D-BA81-2DF65748D105}" destId="{1E8212B5-6D88-48BA-B8B2-83A595935597}" srcOrd="4" destOrd="0" presId="urn:microsoft.com/office/officeart/2005/8/layout/vList2"/>
    <dgm:cxn modelId="{60A2D6BD-63CA-4284-B43F-900A43092652}" type="presParOf" srcId="{790D1173-0D8C-4D8D-BA81-2DF65748D105}" destId="{BA982400-16FE-4BAC-BA57-BD75C7DB7AF2}" srcOrd="5" destOrd="0" presId="urn:microsoft.com/office/officeart/2005/8/layout/vList2"/>
    <dgm:cxn modelId="{ED2ED191-7DC8-466E-BF59-694F13ABCB42}" type="presParOf" srcId="{790D1173-0D8C-4D8D-BA81-2DF65748D105}" destId="{3B6DDB1B-6BBC-41A7-95DA-4FB04F65263D}" srcOrd="6" destOrd="0" presId="urn:microsoft.com/office/officeart/2005/8/layout/vList2"/>
    <dgm:cxn modelId="{3AA8A18B-F274-4BB4-8DBD-25C70B5A684A}" type="presParOf" srcId="{790D1173-0D8C-4D8D-BA81-2DF65748D105}" destId="{81441AA6-4B78-4F8E-9956-0E6608A3DDAC}" srcOrd="7" destOrd="0" presId="urn:microsoft.com/office/officeart/2005/8/layout/vList2"/>
    <dgm:cxn modelId="{44AAAA8A-D2BE-4B43-85FD-1979D6FF0EA7}" type="presParOf" srcId="{790D1173-0D8C-4D8D-BA81-2DF65748D105}" destId="{ED094291-60A8-400F-A336-58957B48AE8D}"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5426676-1AE1-4E1B-97DD-974185A330FF}"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en-US"/>
        </a:p>
      </dgm:t>
    </dgm:pt>
    <dgm:pt modelId="{B07A5307-B854-49DE-A7F1-65343B148786}">
      <dgm:prSet phldrT="[Text]" custT="1"/>
      <dgm:spPr/>
      <dgm:t>
        <a:bodyPr/>
        <a:lstStyle/>
        <a:p>
          <a:pPr algn="justLow" rtl="1"/>
          <a:r>
            <a:rPr lang="fa-IR" sz="2000" dirty="0" smtClean="0">
              <a:cs typeface="B Zar" pitchFamily="2" charset="-78"/>
            </a:rPr>
            <a:t>زمان بری بیشتر خریدهای خارجی و خواب بیشتر سرمایه در گردش</a:t>
          </a:r>
          <a:endParaRPr lang="en-US" sz="2000" dirty="0">
            <a:cs typeface="B Zar" pitchFamily="2" charset="-78"/>
          </a:endParaRPr>
        </a:p>
      </dgm:t>
    </dgm:pt>
    <dgm:pt modelId="{BD2A177C-9001-4BAB-8A56-ABEB3C3323AF}" type="parTrans" cxnId="{D674CB8A-3616-4D27-8260-C4769AB4ADDA}">
      <dgm:prSet/>
      <dgm:spPr/>
      <dgm:t>
        <a:bodyPr/>
        <a:lstStyle/>
        <a:p>
          <a:pPr algn="justLow"/>
          <a:endParaRPr lang="en-US" sz="2000">
            <a:cs typeface="B Zar" pitchFamily="2" charset="-78"/>
          </a:endParaRPr>
        </a:p>
      </dgm:t>
    </dgm:pt>
    <dgm:pt modelId="{FFA08454-943F-4064-B0E3-973C65CA1CB3}" type="sibTrans" cxnId="{D674CB8A-3616-4D27-8260-C4769AB4ADDA}">
      <dgm:prSet/>
      <dgm:spPr/>
      <dgm:t>
        <a:bodyPr/>
        <a:lstStyle/>
        <a:p>
          <a:pPr algn="justLow"/>
          <a:endParaRPr lang="en-US" sz="2000">
            <a:cs typeface="B Zar" pitchFamily="2" charset="-78"/>
          </a:endParaRPr>
        </a:p>
      </dgm:t>
    </dgm:pt>
    <dgm:pt modelId="{42CD2745-E399-41C3-BC03-5A767C07076C}">
      <dgm:prSet custT="1"/>
      <dgm:spPr/>
      <dgm:t>
        <a:bodyPr/>
        <a:lstStyle/>
        <a:p>
          <a:pPr algn="justLow" rtl="1"/>
          <a:r>
            <a:rPr lang="fa-IR" sz="2000" smtClean="0">
              <a:cs typeface="B Zar" pitchFamily="2" charset="-78"/>
            </a:rPr>
            <a:t>ریسک های مربوط به بلوکه شدن منابع مالی، کالا و ... در دوران خرید و حمل</a:t>
          </a:r>
          <a:endParaRPr lang="en-US" sz="2000">
            <a:cs typeface="B Zar" pitchFamily="2" charset="-78"/>
          </a:endParaRPr>
        </a:p>
      </dgm:t>
    </dgm:pt>
    <dgm:pt modelId="{37139E6A-72C3-4BF3-82C6-CF7A8194C49D}" type="parTrans" cxnId="{45A82E93-5224-4886-B5E2-B93C82F446E4}">
      <dgm:prSet/>
      <dgm:spPr/>
      <dgm:t>
        <a:bodyPr/>
        <a:lstStyle/>
        <a:p>
          <a:pPr algn="justLow"/>
          <a:endParaRPr lang="en-US" sz="2000">
            <a:cs typeface="B Zar" pitchFamily="2" charset="-78"/>
          </a:endParaRPr>
        </a:p>
      </dgm:t>
    </dgm:pt>
    <dgm:pt modelId="{E4B82D9B-9049-4D7F-9E62-5A9243C041A0}" type="sibTrans" cxnId="{45A82E93-5224-4886-B5E2-B93C82F446E4}">
      <dgm:prSet/>
      <dgm:spPr/>
      <dgm:t>
        <a:bodyPr/>
        <a:lstStyle/>
        <a:p>
          <a:pPr algn="justLow"/>
          <a:endParaRPr lang="en-US" sz="2000">
            <a:cs typeface="B Zar" pitchFamily="2" charset="-78"/>
          </a:endParaRPr>
        </a:p>
      </dgm:t>
    </dgm:pt>
    <dgm:pt modelId="{5733C5C9-B6E4-45A7-9EC1-4B6E6C519C61}">
      <dgm:prSet custT="1"/>
      <dgm:spPr/>
      <dgm:t>
        <a:bodyPr/>
        <a:lstStyle/>
        <a:p>
          <a:pPr algn="justLow" rtl="1"/>
          <a:r>
            <a:rPr lang="fa-IR" sz="2000" dirty="0" smtClean="0">
              <a:cs typeface="B Zar" pitchFamily="2" charset="-78"/>
            </a:rPr>
            <a:t>عدم امکان استفاده از ابزارهای بانکی، بیمه ای و ضمانتی برای واردات و صادرات و سوءاستفاده طرف‌های تجاری و انتقال ریسک تجارت به تجار ایرانی</a:t>
          </a:r>
          <a:endParaRPr lang="en-US" sz="2000" dirty="0">
            <a:cs typeface="B Zar" pitchFamily="2" charset="-78"/>
          </a:endParaRPr>
        </a:p>
      </dgm:t>
    </dgm:pt>
    <dgm:pt modelId="{D436B1A3-59AD-4CC1-A967-5AD4F3038A95}" type="parTrans" cxnId="{DBEA15EE-3D6E-47E4-BD44-7E89E02B8F35}">
      <dgm:prSet/>
      <dgm:spPr/>
      <dgm:t>
        <a:bodyPr/>
        <a:lstStyle/>
        <a:p>
          <a:pPr algn="justLow"/>
          <a:endParaRPr lang="en-US" sz="2000">
            <a:cs typeface="B Zar" pitchFamily="2" charset="-78"/>
          </a:endParaRPr>
        </a:p>
      </dgm:t>
    </dgm:pt>
    <dgm:pt modelId="{A592B266-E0E2-4D18-B12F-F9103AE77312}" type="sibTrans" cxnId="{DBEA15EE-3D6E-47E4-BD44-7E89E02B8F35}">
      <dgm:prSet/>
      <dgm:spPr/>
      <dgm:t>
        <a:bodyPr/>
        <a:lstStyle/>
        <a:p>
          <a:pPr algn="justLow"/>
          <a:endParaRPr lang="en-US" sz="2000">
            <a:cs typeface="B Zar" pitchFamily="2" charset="-78"/>
          </a:endParaRPr>
        </a:p>
      </dgm:t>
    </dgm:pt>
    <dgm:pt modelId="{31450532-2D41-4D12-B15C-07BC9479B12D}">
      <dgm:prSet custT="1"/>
      <dgm:spPr/>
      <dgm:t>
        <a:bodyPr/>
        <a:lstStyle/>
        <a:p>
          <a:pPr algn="justLow" rtl="1"/>
          <a:r>
            <a:rPr lang="fa-IR" sz="2000" smtClean="0">
              <a:cs typeface="B Zar" pitchFamily="2" charset="-78"/>
            </a:rPr>
            <a:t>خروج شرکت های خارجی و مخصوصا شرکت های معتبرتر از بازار ایران؛ عدم سرمایه گذاری جدید خارجی در ایران</a:t>
          </a:r>
          <a:endParaRPr lang="en-US" sz="2000">
            <a:cs typeface="B Zar" pitchFamily="2" charset="-78"/>
          </a:endParaRPr>
        </a:p>
      </dgm:t>
    </dgm:pt>
    <dgm:pt modelId="{CCFA6BDE-844A-4E46-B667-866E97C552E2}" type="parTrans" cxnId="{722C612E-9547-4014-9C14-507782F74840}">
      <dgm:prSet/>
      <dgm:spPr/>
      <dgm:t>
        <a:bodyPr/>
        <a:lstStyle/>
        <a:p>
          <a:pPr algn="justLow"/>
          <a:endParaRPr lang="en-US" sz="2000">
            <a:cs typeface="B Zar" pitchFamily="2" charset="-78"/>
          </a:endParaRPr>
        </a:p>
      </dgm:t>
    </dgm:pt>
    <dgm:pt modelId="{08ECAFD8-8B3D-499D-B9C4-F171AF52EF3F}" type="sibTrans" cxnId="{722C612E-9547-4014-9C14-507782F74840}">
      <dgm:prSet/>
      <dgm:spPr/>
      <dgm:t>
        <a:bodyPr/>
        <a:lstStyle/>
        <a:p>
          <a:pPr algn="justLow"/>
          <a:endParaRPr lang="en-US" sz="2000">
            <a:cs typeface="B Zar" pitchFamily="2" charset="-78"/>
          </a:endParaRPr>
        </a:p>
      </dgm:t>
    </dgm:pt>
    <dgm:pt modelId="{079FB0A5-059C-48B1-8D18-1AA46D3D3D0E}">
      <dgm:prSet custT="1"/>
      <dgm:spPr/>
      <dgm:t>
        <a:bodyPr/>
        <a:lstStyle/>
        <a:p>
          <a:pPr algn="justLow" rtl="1"/>
          <a:r>
            <a:rPr lang="fa-IR" sz="2000" dirty="0" smtClean="0">
              <a:cs typeface="B Zar" pitchFamily="2" charset="-78"/>
            </a:rPr>
            <a:t>عدم امکان اجرای پروژه های صنعتی و سرمایه‌گذاری جدید در کشور و مشکلات مربوط به تداوم فعالیت‌های صنعتی-تولیدی فعلی</a:t>
          </a:r>
          <a:endParaRPr lang="en-US" sz="2000" dirty="0">
            <a:cs typeface="B Zar" pitchFamily="2" charset="-78"/>
          </a:endParaRPr>
        </a:p>
      </dgm:t>
    </dgm:pt>
    <dgm:pt modelId="{D5FD045D-DD0A-4F6C-9A29-6DE18D60BA7E}" type="parTrans" cxnId="{CB1CF951-5CC6-4696-A251-BCB7DDD51672}">
      <dgm:prSet/>
      <dgm:spPr/>
      <dgm:t>
        <a:bodyPr/>
        <a:lstStyle/>
        <a:p>
          <a:pPr algn="justLow"/>
          <a:endParaRPr lang="en-US" sz="2000">
            <a:cs typeface="B Zar" pitchFamily="2" charset="-78"/>
          </a:endParaRPr>
        </a:p>
      </dgm:t>
    </dgm:pt>
    <dgm:pt modelId="{168912F8-6E83-4086-8348-C5182EDD7D12}" type="sibTrans" cxnId="{CB1CF951-5CC6-4696-A251-BCB7DDD51672}">
      <dgm:prSet/>
      <dgm:spPr/>
      <dgm:t>
        <a:bodyPr/>
        <a:lstStyle/>
        <a:p>
          <a:pPr algn="justLow"/>
          <a:endParaRPr lang="en-US" sz="2000">
            <a:cs typeface="B Zar" pitchFamily="2" charset="-78"/>
          </a:endParaRPr>
        </a:p>
      </dgm:t>
    </dgm:pt>
    <dgm:pt modelId="{FCBAE537-65CE-4982-82F3-88EEA958C5E5}">
      <dgm:prSet custT="1"/>
      <dgm:spPr/>
      <dgm:t>
        <a:bodyPr/>
        <a:lstStyle/>
        <a:p>
          <a:pPr algn="justLow" rtl="1"/>
          <a:r>
            <a:rPr lang="fa-IR" sz="2000" smtClean="0">
              <a:cs typeface="B Zar" pitchFamily="2" charset="-78"/>
            </a:rPr>
            <a:t>مشکلات شدید بودجه دولت در سایه کاهش درآمد نفت</a:t>
          </a:r>
          <a:endParaRPr lang="en-US" sz="2000">
            <a:cs typeface="B Zar" pitchFamily="2" charset="-78"/>
          </a:endParaRPr>
        </a:p>
      </dgm:t>
    </dgm:pt>
    <dgm:pt modelId="{714FB7CF-3A8A-4C0A-A275-D3D890B95FDE}" type="parTrans" cxnId="{69D1DD7B-F3F2-4B14-ABCC-44CE917E58DF}">
      <dgm:prSet/>
      <dgm:spPr/>
      <dgm:t>
        <a:bodyPr/>
        <a:lstStyle/>
        <a:p>
          <a:pPr algn="justLow"/>
          <a:endParaRPr lang="en-US" sz="2000">
            <a:cs typeface="B Zar" pitchFamily="2" charset="-78"/>
          </a:endParaRPr>
        </a:p>
      </dgm:t>
    </dgm:pt>
    <dgm:pt modelId="{867A9931-1F34-4043-A7F4-A1F56E9EF714}" type="sibTrans" cxnId="{69D1DD7B-F3F2-4B14-ABCC-44CE917E58DF}">
      <dgm:prSet/>
      <dgm:spPr/>
      <dgm:t>
        <a:bodyPr/>
        <a:lstStyle/>
        <a:p>
          <a:pPr algn="justLow"/>
          <a:endParaRPr lang="en-US" sz="2000">
            <a:cs typeface="B Zar" pitchFamily="2" charset="-78"/>
          </a:endParaRPr>
        </a:p>
      </dgm:t>
    </dgm:pt>
    <dgm:pt modelId="{F349FAFB-1BE6-4D25-9036-1DD2BCAAD2CD}" type="pres">
      <dgm:prSet presAssocID="{B5426676-1AE1-4E1B-97DD-974185A330FF}" presName="linear" presStyleCnt="0">
        <dgm:presLayoutVars>
          <dgm:animLvl val="lvl"/>
          <dgm:resizeHandles val="exact"/>
        </dgm:presLayoutVars>
      </dgm:prSet>
      <dgm:spPr/>
      <dgm:t>
        <a:bodyPr/>
        <a:lstStyle/>
        <a:p>
          <a:endParaRPr lang="en-US"/>
        </a:p>
      </dgm:t>
    </dgm:pt>
    <dgm:pt modelId="{4E98BFA8-CA79-49AF-8B9B-2F7873DB8881}" type="pres">
      <dgm:prSet presAssocID="{B07A5307-B854-49DE-A7F1-65343B148786}" presName="parentText" presStyleLbl="node1" presStyleIdx="0" presStyleCnt="6">
        <dgm:presLayoutVars>
          <dgm:chMax val="0"/>
          <dgm:bulletEnabled val="1"/>
        </dgm:presLayoutVars>
      </dgm:prSet>
      <dgm:spPr/>
      <dgm:t>
        <a:bodyPr/>
        <a:lstStyle/>
        <a:p>
          <a:endParaRPr lang="en-US"/>
        </a:p>
      </dgm:t>
    </dgm:pt>
    <dgm:pt modelId="{69169189-9D3D-4699-8685-24107334ED06}" type="pres">
      <dgm:prSet presAssocID="{FFA08454-943F-4064-B0E3-973C65CA1CB3}" presName="spacer" presStyleCnt="0"/>
      <dgm:spPr/>
      <dgm:t>
        <a:bodyPr/>
        <a:lstStyle/>
        <a:p>
          <a:endParaRPr lang="en-US"/>
        </a:p>
      </dgm:t>
    </dgm:pt>
    <dgm:pt modelId="{2EEF2F2C-0625-40E5-A497-B5D65F50E63D}" type="pres">
      <dgm:prSet presAssocID="{42CD2745-E399-41C3-BC03-5A767C07076C}" presName="parentText" presStyleLbl="node1" presStyleIdx="1" presStyleCnt="6">
        <dgm:presLayoutVars>
          <dgm:chMax val="0"/>
          <dgm:bulletEnabled val="1"/>
        </dgm:presLayoutVars>
      </dgm:prSet>
      <dgm:spPr/>
      <dgm:t>
        <a:bodyPr/>
        <a:lstStyle/>
        <a:p>
          <a:endParaRPr lang="en-US"/>
        </a:p>
      </dgm:t>
    </dgm:pt>
    <dgm:pt modelId="{0729DA83-736C-446A-AD85-122341795CD0}" type="pres">
      <dgm:prSet presAssocID="{E4B82D9B-9049-4D7F-9E62-5A9243C041A0}" presName="spacer" presStyleCnt="0"/>
      <dgm:spPr/>
      <dgm:t>
        <a:bodyPr/>
        <a:lstStyle/>
        <a:p>
          <a:endParaRPr lang="en-US"/>
        </a:p>
      </dgm:t>
    </dgm:pt>
    <dgm:pt modelId="{27226E94-025D-4346-B80A-6A4AB9EA6141}" type="pres">
      <dgm:prSet presAssocID="{5733C5C9-B6E4-45A7-9EC1-4B6E6C519C61}" presName="parentText" presStyleLbl="node1" presStyleIdx="2" presStyleCnt="6">
        <dgm:presLayoutVars>
          <dgm:chMax val="0"/>
          <dgm:bulletEnabled val="1"/>
        </dgm:presLayoutVars>
      </dgm:prSet>
      <dgm:spPr/>
      <dgm:t>
        <a:bodyPr/>
        <a:lstStyle/>
        <a:p>
          <a:endParaRPr lang="en-US"/>
        </a:p>
      </dgm:t>
    </dgm:pt>
    <dgm:pt modelId="{4710B768-1827-49ED-A5B1-1D6B33BA93CB}" type="pres">
      <dgm:prSet presAssocID="{A592B266-E0E2-4D18-B12F-F9103AE77312}" presName="spacer" presStyleCnt="0"/>
      <dgm:spPr/>
      <dgm:t>
        <a:bodyPr/>
        <a:lstStyle/>
        <a:p>
          <a:endParaRPr lang="en-US"/>
        </a:p>
      </dgm:t>
    </dgm:pt>
    <dgm:pt modelId="{46C70838-0FAD-4C9F-9FC8-9CE712370A9B}" type="pres">
      <dgm:prSet presAssocID="{31450532-2D41-4D12-B15C-07BC9479B12D}" presName="parentText" presStyleLbl="node1" presStyleIdx="3" presStyleCnt="6">
        <dgm:presLayoutVars>
          <dgm:chMax val="0"/>
          <dgm:bulletEnabled val="1"/>
        </dgm:presLayoutVars>
      </dgm:prSet>
      <dgm:spPr/>
      <dgm:t>
        <a:bodyPr/>
        <a:lstStyle/>
        <a:p>
          <a:endParaRPr lang="en-US"/>
        </a:p>
      </dgm:t>
    </dgm:pt>
    <dgm:pt modelId="{2F0BEEA0-B700-48C5-A379-0F272F13F5ED}" type="pres">
      <dgm:prSet presAssocID="{08ECAFD8-8B3D-499D-B9C4-F171AF52EF3F}" presName="spacer" presStyleCnt="0"/>
      <dgm:spPr/>
      <dgm:t>
        <a:bodyPr/>
        <a:lstStyle/>
        <a:p>
          <a:endParaRPr lang="en-US"/>
        </a:p>
      </dgm:t>
    </dgm:pt>
    <dgm:pt modelId="{12A068F4-5C2F-4474-A28A-E7EB27C83209}" type="pres">
      <dgm:prSet presAssocID="{079FB0A5-059C-48B1-8D18-1AA46D3D3D0E}" presName="parentText" presStyleLbl="node1" presStyleIdx="4" presStyleCnt="6">
        <dgm:presLayoutVars>
          <dgm:chMax val="0"/>
          <dgm:bulletEnabled val="1"/>
        </dgm:presLayoutVars>
      </dgm:prSet>
      <dgm:spPr/>
      <dgm:t>
        <a:bodyPr/>
        <a:lstStyle/>
        <a:p>
          <a:endParaRPr lang="en-US"/>
        </a:p>
      </dgm:t>
    </dgm:pt>
    <dgm:pt modelId="{560A992C-596B-41CD-BB16-344925FCF06B}" type="pres">
      <dgm:prSet presAssocID="{168912F8-6E83-4086-8348-C5182EDD7D12}" presName="spacer" presStyleCnt="0"/>
      <dgm:spPr/>
      <dgm:t>
        <a:bodyPr/>
        <a:lstStyle/>
        <a:p>
          <a:endParaRPr lang="en-US"/>
        </a:p>
      </dgm:t>
    </dgm:pt>
    <dgm:pt modelId="{AD72DC79-8A8F-4CCE-B039-C424E83BAF11}" type="pres">
      <dgm:prSet presAssocID="{FCBAE537-65CE-4982-82F3-88EEA958C5E5}" presName="parentText" presStyleLbl="node1" presStyleIdx="5" presStyleCnt="6">
        <dgm:presLayoutVars>
          <dgm:chMax val="0"/>
          <dgm:bulletEnabled val="1"/>
        </dgm:presLayoutVars>
      </dgm:prSet>
      <dgm:spPr/>
      <dgm:t>
        <a:bodyPr/>
        <a:lstStyle/>
        <a:p>
          <a:endParaRPr lang="en-US"/>
        </a:p>
      </dgm:t>
    </dgm:pt>
  </dgm:ptLst>
  <dgm:cxnLst>
    <dgm:cxn modelId="{D674CB8A-3616-4D27-8260-C4769AB4ADDA}" srcId="{B5426676-1AE1-4E1B-97DD-974185A330FF}" destId="{B07A5307-B854-49DE-A7F1-65343B148786}" srcOrd="0" destOrd="0" parTransId="{BD2A177C-9001-4BAB-8A56-ABEB3C3323AF}" sibTransId="{FFA08454-943F-4064-B0E3-973C65CA1CB3}"/>
    <dgm:cxn modelId="{F86B427E-1B79-4B69-BA6B-9A19B70FDB1C}" type="presOf" srcId="{5733C5C9-B6E4-45A7-9EC1-4B6E6C519C61}" destId="{27226E94-025D-4346-B80A-6A4AB9EA6141}" srcOrd="0" destOrd="0" presId="urn:microsoft.com/office/officeart/2005/8/layout/vList2"/>
    <dgm:cxn modelId="{45A82E93-5224-4886-B5E2-B93C82F446E4}" srcId="{B5426676-1AE1-4E1B-97DD-974185A330FF}" destId="{42CD2745-E399-41C3-BC03-5A767C07076C}" srcOrd="1" destOrd="0" parTransId="{37139E6A-72C3-4BF3-82C6-CF7A8194C49D}" sibTransId="{E4B82D9B-9049-4D7F-9E62-5A9243C041A0}"/>
    <dgm:cxn modelId="{B5EBE121-54EF-4E7C-BF6D-67C838468529}" type="presOf" srcId="{42CD2745-E399-41C3-BC03-5A767C07076C}" destId="{2EEF2F2C-0625-40E5-A497-B5D65F50E63D}" srcOrd="0" destOrd="0" presId="urn:microsoft.com/office/officeart/2005/8/layout/vList2"/>
    <dgm:cxn modelId="{69D1DD7B-F3F2-4B14-ABCC-44CE917E58DF}" srcId="{B5426676-1AE1-4E1B-97DD-974185A330FF}" destId="{FCBAE537-65CE-4982-82F3-88EEA958C5E5}" srcOrd="5" destOrd="0" parTransId="{714FB7CF-3A8A-4C0A-A275-D3D890B95FDE}" sibTransId="{867A9931-1F34-4043-A7F4-A1F56E9EF714}"/>
    <dgm:cxn modelId="{CB1CF951-5CC6-4696-A251-BCB7DDD51672}" srcId="{B5426676-1AE1-4E1B-97DD-974185A330FF}" destId="{079FB0A5-059C-48B1-8D18-1AA46D3D3D0E}" srcOrd="4" destOrd="0" parTransId="{D5FD045D-DD0A-4F6C-9A29-6DE18D60BA7E}" sibTransId="{168912F8-6E83-4086-8348-C5182EDD7D12}"/>
    <dgm:cxn modelId="{1CC14588-42B9-4B65-BC2E-F61CA941EF51}" type="presOf" srcId="{B5426676-1AE1-4E1B-97DD-974185A330FF}" destId="{F349FAFB-1BE6-4D25-9036-1DD2BCAAD2CD}" srcOrd="0" destOrd="0" presId="urn:microsoft.com/office/officeart/2005/8/layout/vList2"/>
    <dgm:cxn modelId="{ADCF5268-2EF9-4F69-941B-5FA68C6EE0FA}" type="presOf" srcId="{FCBAE537-65CE-4982-82F3-88EEA958C5E5}" destId="{AD72DC79-8A8F-4CCE-B039-C424E83BAF11}" srcOrd="0" destOrd="0" presId="urn:microsoft.com/office/officeart/2005/8/layout/vList2"/>
    <dgm:cxn modelId="{5A67C248-C7B6-41D1-B9C2-0E203611C6C2}" type="presOf" srcId="{B07A5307-B854-49DE-A7F1-65343B148786}" destId="{4E98BFA8-CA79-49AF-8B9B-2F7873DB8881}" srcOrd="0" destOrd="0" presId="urn:microsoft.com/office/officeart/2005/8/layout/vList2"/>
    <dgm:cxn modelId="{76F6410A-4FC2-4C2F-9CE8-61B93FE023BB}" type="presOf" srcId="{31450532-2D41-4D12-B15C-07BC9479B12D}" destId="{46C70838-0FAD-4C9F-9FC8-9CE712370A9B}" srcOrd="0" destOrd="0" presId="urn:microsoft.com/office/officeart/2005/8/layout/vList2"/>
    <dgm:cxn modelId="{722C612E-9547-4014-9C14-507782F74840}" srcId="{B5426676-1AE1-4E1B-97DD-974185A330FF}" destId="{31450532-2D41-4D12-B15C-07BC9479B12D}" srcOrd="3" destOrd="0" parTransId="{CCFA6BDE-844A-4E46-B667-866E97C552E2}" sibTransId="{08ECAFD8-8B3D-499D-B9C4-F171AF52EF3F}"/>
    <dgm:cxn modelId="{DBEA15EE-3D6E-47E4-BD44-7E89E02B8F35}" srcId="{B5426676-1AE1-4E1B-97DD-974185A330FF}" destId="{5733C5C9-B6E4-45A7-9EC1-4B6E6C519C61}" srcOrd="2" destOrd="0" parTransId="{D436B1A3-59AD-4CC1-A967-5AD4F3038A95}" sibTransId="{A592B266-E0E2-4D18-B12F-F9103AE77312}"/>
    <dgm:cxn modelId="{E35DCF2F-F6C4-4A55-A8C3-CE1F0FEFFC8F}" type="presOf" srcId="{079FB0A5-059C-48B1-8D18-1AA46D3D3D0E}" destId="{12A068F4-5C2F-4474-A28A-E7EB27C83209}" srcOrd="0" destOrd="0" presId="urn:microsoft.com/office/officeart/2005/8/layout/vList2"/>
    <dgm:cxn modelId="{D29335E7-1673-4C9E-B33D-D65CB15B52A2}" type="presParOf" srcId="{F349FAFB-1BE6-4D25-9036-1DD2BCAAD2CD}" destId="{4E98BFA8-CA79-49AF-8B9B-2F7873DB8881}" srcOrd="0" destOrd="0" presId="urn:microsoft.com/office/officeart/2005/8/layout/vList2"/>
    <dgm:cxn modelId="{F8802B40-0FBE-4CE5-91F2-7D3FB7A0381A}" type="presParOf" srcId="{F349FAFB-1BE6-4D25-9036-1DD2BCAAD2CD}" destId="{69169189-9D3D-4699-8685-24107334ED06}" srcOrd="1" destOrd="0" presId="urn:microsoft.com/office/officeart/2005/8/layout/vList2"/>
    <dgm:cxn modelId="{5C9E6E9E-8A1F-4E81-BF4E-E9B6F5731CC5}" type="presParOf" srcId="{F349FAFB-1BE6-4D25-9036-1DD2BCAAD2CD}" destId="{2EEF2F2C-0625-40E5-A497-B5D65F50E63D}" srcOrd="2" destOrd="0" presId="urn:microsoft.com/office/officeart/2005/8/layout/vList2"/>
    <dgm:cxn modelId="{5179DE43-7E35-4582-B487-41D630357363}" type="presParOf" srcId="{F349FAFB-1BE6-4D25-9036-1DD2BCAAD2CD}" destId="{0729DA83-736C-446A-AD85-122341795CD0}" srcOrd="3" destOrd="0" presId="urn:microsoft.com/office/officeart/2005/8/layout/vList2"/>
    <dgm:cxn modelId="{6E2D739E-0461-4B91-9C5C-DD22042BF9D3}" type="presParOf" srcId="{F349FAFB-1BE6-4D25-9036-1DD2BCAAD2CD}" destId="{27226E94-025D-4346-B80A-6A4AB9EA6141}" srcOrd="4" destOrd="0" presId="urn:microsoft.com/office/officeart/2005/8/layout/vList2"/>
    <dgm:cxn modelId="{92F22DE9-983D-4CA5-B266-72AE8D46ECA3}" type="presParOf" srcId="{F349FAFB-1BE6-4D25-9036-1DD2BCAAD2CD}" destId="{4710B768-1827-49ED-A5B1-1D6B33BA93CB}" srcOrd="5" destOrd="0" presId="urn:microsoft.com/office/officeart/2005/8/layout/vList2"/>
    <dgm:cxn modelId="{700959BE-949F-434B-B8EC-EB8DF44C4F8F}" type="presParOf" srcId="{F349FAFB-1BE6-4D25-9036-1DD2BCAAD2CD}" destId="{46C70838-0FAD-4C9F-9FC8-9CE712370A9B}" srcOrd="6" destOrd="0" presId="urn:microsoft.com/office/officeart/2005/8/layout/vList2"/>
    <dgm:cxn modelId="{935879BC-555B-4DCE-89D0-B17D05F52DC3}" type="presParOf" srcId="{F349FAFB-1BE6-4D25-9036-1DD2BCAAD2CD}" destId="{2F0BEEA0-B700-48C5-A379-0F272F13F5ED}" srcOrd="7" destOrd="0" presId="urn:microsoft.com/office/officeart/2005/8/layout/vList2"/>
    <dgm:cxn modelId="{1E6C4C79-2984-43FE-909C-E37220B71B28}" type="presParOf" srcId="{F349FAFB-1BE6-4D25-9036-1DD2BCAAD2CD}" destId="{12A068F4-5C2F-4474-A28A-E7EB27C83209}" srcOrd="8" destOrd="0" presId="urn:microsoft.com/office/officeart/2005/8/layout/vList2"/>
    <dgm:cxn modelId="{23F3AA8E-1CA0-4C17-B2D5-CA4C5E3A1D88}" type="presParOf" srcId="{F349FAFB-1BE6-4D25-9036-1DD2BCAAD2CD}" destId="{560A992C-596B-41CD-BB16-344925FCF06B}" srcOrd="9" destOrd="0" presId="urn:microsoft.com/office/officeart/2005/8/layout/vList2"/>
    <dgm:cxn modelId="{F7FEB9B4-531D-4F3C-85BF-4534439194E6}" type="presParOf" srcId="{F349FAFB-1BE6-4D25-9036-1DD2BCAAD2CD}" destId="{AD72DC79-8A8F-4CCE-B039-C424E83BAF11}"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3A1825B-5923-4D1D-8684-EFD22DAD386C}"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7C8A27F9-8DDB-4B46-9B8F-7D3816B28FF9}">
      <dgm:prSet/>
      <dgm:spPr/>
      <dgm:t>
        <a:bodyPr/>
        <a:lstStyle/>
        <a:p>
          <a:pPr rtl="1"/>
          <a:r>
            <a:rPr lang="fa-IR" dirty="0" smtClean="0">
              <a:cs typeface="B Zar" pitchFamily="2" charset="-78"/>
            </a:rPr>
            <a:t>عرضه اوراق بهادار شرکت های ایرانی در سامانه معاملاتی کارگزاران بین المللی</a:t>
          </a:r>
          <a:endParaRPr lang="en-US" dirty="0">
            <a:cs typeface="B Zar" pitchFamily="2" charset="-78"/>
          </a:endParaRPr>
        </a:p>
      </dgm:t>
    </dgm:pt>
    <dgm:pt modelId="{8F42EDA1-281E-4255-AB95-C9A1A5CE9136}" type="parTrans" cxnId="{933A43B8-B204-4B6D-A1C4-83CD32606BA4}">
      <dgm:prSet/>
      <dgm:spPr/>
      <dgm:t>
        <a:bodyPr/>
        <a:lstStyle/>
        <a:p>
          <a:endParaRPr lang="en-US">
            <a:cs typeface="B Zar" pitchFamily="2" charset="-78"/>
          </a:endParaRPr>
        </a:p>
      </dgm:t>
    </dgm:pt>
    <dgm:pt modelId="{A9C227FE-2273-44AD-B711-EAB5C323FDCD}" type="sibTrans" cxnId="{933A43B8-B204-4B6D-A1C4-83CD32606BA4}">
      <dgm:prSet/>
      <dgm:spPr/>
      <dgm:t>
        <a:bodyPr/>
        <a:lstStyle/>
        <a:p>
          <a:endParaRPr lang="en-US">
            <a:cs typeface="B Zar" pitchFamily="2" charset="-78"/>
          </a:endParaRPr>
        </a:p>
      </dgm:t>
    </dgm:pt>
    <dgm:pt modelId="{978884FB-140C-4EB5-8E53-D187CFE16795}">
      <dgm:prSet/>
      <dgm:spPr/>
      <dgm:t>
        <a:bodyPr/>
        <a:lstStyle/>
        <a:p>
          <a:pPr rtl="1"/>
          <a:r>
            <a:rPr lang="fa-IR" dirty="0" smtClean="0">
              <a:cs typeface="B Zar" pitchFamily="2" charset="-78"/>
            </a:rPr>
            <a:t>پذیرش اوراق بهادار شرکت های ایرانی در بورس های خارج از کشور</a:t>
          </a:r>
          <a:endParaRPr lang="en-US" dirty="0">
            <a:cs typeface="B Zar" pitchFamily="2" charset="-78"/>
          </a:endParaRPr>
        </a:p>
      </dgm:t>
    </dgm:pt>
    <dgm:pt modelId="{8FD7C953-54FB-47CB-B319-14BF58C4B4D2}" type="parTrans" cxnId="{977BCF3B-A5D9-4111-8DAA-B5F0E2869D07}">
      <dgm:prSet/>
      <dgm:spPr/>
      <dgm:t>
        <a:bodyPr/>
        <a:lstStyle/>
        <a:p>
          <a:endParaRPr lang="en-US">
            <a:cs typeface="B Zar" pitchFamily="2" charset="-78"/>
          </a:endParaRPr>
        </a:p>
      </dgm:t>
    </dgm:pt>
    <dgm:pt modelId="{A989CAC3-BD16-4FD8-A24F-3CB56568599A}" type="sibTrans" cxnId="{977BCF3B-A5D9-4111-8DAA-B5F0E2869D07}">
      <dgm:prSet/>
      <dgm:spPr/>
      <dgm:t>
        <a:bodyPr/>
        <a:lstStyle/>
        <a:p>
          <a:endParaRPr lang="en-US">
            <a:cs typeface="B Zar" pitchFamily="2" charset="-78"/>
          </a:endParaRPr>
        </a:p>
      </dgm:t>
    </dgm:pt>
    <dgm:pt modelId="{EB783A98-017C-44B8-8726-E914DCC6C46F}">
      <dgm:prSet/>
      <dgm:spPr/>
      <dgm:t>
        <a:bodyPr/>
        <a:lstStyle/>
        <a:p>
          <a:pPr rtl="1"/>
          <a:r>
            <a:rPr lang="fa-IR" dirty="0" smtClean="0">
              <a:cs typeface="B Zar" pitchFamily="2" charset="-78"/>
            </a:rPr>
            <a:t>پذیرش شرکت های خارجی در بورس های ایران و ورود سرمایه خارجی و کاهش فرار سرمایه</a:t>
          </a:r>
          <a:endParaRPr lang="en-US" dirty="0">
            <a:cs typeface="B Zar" pitchFamily="2" charset="-78"/>
          </a:endParaRPr>
        </a:p>
      </dgm:t>
    </dgm:pt>
    <dgm:pt modelId="{CA77FC4A-8FE5-41D7-9020-A55688FC34C0}" type="parTrans" cxnId="{3FD24386-097D-4049-9E4C-974F3E0C80F3}">
      <dgm:prSet/>
      <dgm:spPr/>
      <dgm:t>
        <a:bodyPr/>
        <a:lstStyle/>
        <a:p>
          <a:endParaRPr lang="en-US">
            <a:cs typeface="B Zar" pitchFamily="2" charset="-78"/>
          </a:endParaRPr>
        </a:p>
      </dgm:t>
    </dgm:pt>
    <dgm:pt modelId="{EF2EA4A9-BB50-42D1-8824-D48D8684F7D5}" type="sibTrans" cxnId="{3FD24386-097D-4049-9E4C-974F3E0C80F3}">
      <dgm:prSet/>
      <dgm:spPr/>
      <dgm:t>
        <a:bodyPr/>
        <a:lstStyle/>
        <a:p>
          <a:endParaRPr lang="en-US">
            <a:cs typeface="B Zar" pitchFamily="2" charset="-78"/>
          </a:endParaRPr>
        </a:p>
      </dgm:t>
    </dgm:pt>
    <dgm:pt modelId="{27F036A9-EF75-497F-AFAD-D551A0BADDE9}">
      <dgm:prSet/>
      <dgm:spPr/>
      <dgm:t>
        <a:bodyPr/>
        <a:lstStyle/>
        <a:p>
          <a:pPr rtl="1"/>
          <a:r>
            <a:rPr lang="fa-IR" dirty="0" smtClean="0">
              <a:cs typeface="B Zar" pitchFamily="2" charset="-78"/>
            </a:rPr>
            <a:t>توسعه بورس انرژی (نفت خام، پتروشیمی وبرق)</a:t>
          </a:r>
          <a:endParaRPr lang="en-US" dirty="0">
            <a:cs typeface="B Zar" pitchFamily="2" charset="-78"/>
          </a:endParaRPr>
        </a:p>
      </dgm:t>
    </dgm:pt>
    <dgm:pt modelId="{7BAC8FE1-56DB-4363-8C10-AD8AADF2CB65}" type="parTrans" cxnId="{79A33C2D-4D62-428A-8552-B249C9348C92}">
      <dgm:prSet/>
      <dgm:spPr/>
      <dgm:t>
        <a:bodyPr/>
        <a:lstStyle/>
        <a:p>
          <a:endParaRPr lang="en-US">
            <a:cs typeface="B Zar" pitchFamily="2" charset="-78"/>
          </a:endParaRPr>
        </a:p>
      </dgm:t>
    </dgm:pt>
    <dgm:pt modelId="{705B75C0-0855-41EA-A843-CEC3FC7AA8D9}" type="sibTrans" cxnId="{79A33C2D-4D62-428A-8552-B249C9348C92}">
      <dgm:prSet/>
      <dgm:spPr/>
      <dgm:t>
        <a:bodyPr/>
        <a:lstStyle/>
        <a:p>
          <a:endParaRPr lang="en-US">
            <a:cs typeface="B Zar" pitchFamily="2" charset="-78"/>
          </a:endParaRPr>
        </a:p>
      </dgm:t>
    </dgm:pt>
    <dgm:pt modelId="{196E38FB-6C2F-48FB-8A53-5AA1EBA92AF4}">
      <dgm:prSet/>
      <dgm:spPr/>
      <dgm:t>
        <a:bodyPr/>
        <a:lstStyle/>
        <a:p>
          <a:pPr rtl="1"/>
          <a:r>
            <a:rPr lang="fa-IR" dirty="0" smtClean="0">
              <a:cs typeface="B Zar" pitchFamily="2" charset="-78"/>
            </a:rPr>
            <a:t>افزایش کارایی بورس کالایی</a:t>
          </a:r>
          <a:endParaRPr lang="en-US" dirty="0">
            <a:cs typeface="B Zar" pitchFamily="2" charset="-78"/>
          </a:endParaRPr>
        </a:p>
      </dgm:t>
    </dgm:pt>
    <dgm:pt modelId="{D43815E6-7A4E-454C-A9B6-6D31EDBB8B3F}" type="parTrans" cxnId="{BD041192-0F2C-483B-B37B-9794E844B194}">
      <dgm:prSet/>
      <dgm:spPr/>
      <dgm:t>
        <a:bodyPr/>
        <a:lstStyle/>
        <a:p>
          <a:endParaRPr lang="en-US">
            <a:cs typeface="B Zar" pitchFamily="2" charset="-78"/>
          </a:endParaRPr>
        </a:p>
      </dgm:t>
    </dgm:pt>
    <dgm:pt modelId="{F6EB6184-4E67-4B26-A462-3D9EEC7A28DA}" type="sibTrans" cxnId="{BD041192-0F2C-483B-B37B-9794E844B194}">
      <dgm:prSet/>
      <dgm:spPr/>
      <dgm:t>
        <a:bodyPr/>
        <a:lstStyle/>
        <a:p>
          <a:endParaRPr lang="en-US">
            <a:cs typeface="B Zar" pitchFamily="2" charset="-78"/>
          </a:endParaRPr>
        </a:p>
      </dgm:t>
    </dgm:pt>
    <dgm:pt modelId="{CEC3B802-AB89-46E0-A162-E724ACAA01B9}">
      <dgm:prSet/>
      <dgm:spPr/>
      <dgm:t>
        <a:bodyPr/>
        <a:lstStyle/>
        <a:p>
          <a:pPr rtl="1"/>
          <a:r>
            <a:rPr lang="fa-IR" dirty="0" smtClean="0">
              <a:cs typeface="B Zar" pitchFamily="2" charset="-78"/>
            </a:rPr>
            <a:t>افزایش نقدشوندگی بازار</a:t>
          </a:r>
          <a:endParaRPr lang="en-US" dirty="0">
            <a:cs typeface="B Zar" pitchFamily="2" charset="-78"/>
          </a:endParaRPr>
        </a:p>
      </dgm:t>
    </dgm:pt>
    <dgm:pt modelId="{16B06662-AE93-4994-8728-BA6A0A1B5D62}" type="parTrans" cxnId="{9303196F-2723-4F2A-B2B1-8E6F288A3339}">
      <dgm:prSet/>
      <dgm:spPr/>
      <dgm:t>
        <a:bodyPr/>
        <a:lstStyle/>
        <a:p>
          <a:endParaRPr lang="en-US">
            <a:cs typeface="B Zar" pitchFamily="2" charset="-78"/>
          </a:endParaRPr>
        </a:p>
      </dgm:t>
    </dgm:pt>
    <dgm:pt modelId="{09160975-A6DE-4643-BBA7-9810D935E084}" type="sibTrans" cxnId="{9303196F-2723-4F2A-B2B1-8E6F288A3339}">
      <dgm:prSet/>
      <dgm:spPr/>
      <dgm:t>
        <a:bodyPr/>
        <a:lstStyle/>
        <a:p>
          <a:endParaRPr lang="en-US">
            <a:cs typeface="B Zar" pitchFamily="2" charset="-78"/>
          </a:endParaRPr>
        </a:p>
      </dgm:t>
    </dgm:pt>
    <dgm:pt modelId="{978B4CB7-B72A-4C71-BAA5-0DB83853DD39}">
      <dgm:prSet/>
      <dgm:spPr/>
      <dgm:t>
        <a:bodyPr/>
        <a:lstStyle/>
        <a:p>
          <a:pPr rtl="1"/>
          <a:r>
            <a:rPr lang="fa-IR" dirty="0" smtClean="0">
              <a:cs typeface="B Zar" pitchFamily="2" charset="-78"/>
            </a:rPr>
            <a:t>کاهش ریسک بازار</a:t>
          </a:r>
          <a:endParaRPr lang="en-US" dirty="0">
            <a:cs typeface="B Zar" pitchFamily="2" charset="-78"/>
          </a:endParaRPr>
        </a:p>
      </dgm:t>
    </dgm:pt>
    <dgm:pt modelId="{5CFCE4CB-7D38-4518-BFC3-FC3D59E896D9}" type="parTrans" cxnId="{EE1019A1-484B-450E-8140-7EEE781595B5}">
      <dgm:prSet/>
      <dgm:spPr/>
      <dgm:t>
        <a:bodyPr/>
        <a:lstStyle/>
        <a:p>
          <a:endParaRPr lang="en-US">
            <a:cs typeface="B Zar" pitchFamily="2" charset="-78"/>
          </a:endParaRPr>
        </a:p>
      </dgm:t>
    </dgm:pt>
    <dgm:pt modelId="{D566FC9B-69A3-4E4E-A9E1-F4268E9B403A}" type="sibTrans" cxnId="{EE1019A1-484B-450E-8140-7EEE781595B5}">
      <dgm:prSet/>
      <dgm:spPr/>
      <dgm:t>
        <a:bodyPr/>
        <a:lstStyle/>
        <a:p>
          <a:endParaRPr lang="en-US">
            <a:cs typeface="B Zar" pitchFamily="2" charset="-78"/>
          </a:endParaRPr>
        </a:p>
      </dgm:t>
    </dgm:pt>
    <dgm:pt modelId="{CE96F110-F104-40D8-A6E9-814943116B60}">
      <dgm:prSet/>
      <dgm:spPr/>
      <dgm:t>
        <a:bodyPr/>
        <a:lstStyle/>
        <a:p>
          <a:pPr rtl="1"/>
          <a:r>
            <a:rPr lang="fa-IR" dirty="0" smtClean="0">
              <a:cs typeface="B Zar" pitchFamily="2" charset="-78"/>
            </a:rPr>
            <a:t>تثبیت قیمت های ارز</a:t>
          </a:r>
          <a:endParaRPr lang="en-US" dirty="0">
            <a:cs typeface="B Zar" pitchFamily="2" charset="-78"/>
          </a:endParaRPr>
        </a:p>
      </dgm:t>
    </dgm:pt>
    <dgm:pt modelId="{514743BA-8C96-4675-90DD-EC4B6059AD22}" type="parTrans" cxnId="{49FD11B5-CDD5-4ED1-8894-B365BA47502B}">
      <dgm:prSet/>
      <dgm:spPr/>
      <dgm:t>
        <a:bodyPr/>
        <a:lstStyle/>
        <a:p>
          <a:endParaRPr lang="en-US">
            <a:cs typeface="B Zar" pitchFamily="2" charset="-78"/>
          </a:endParaRPr>
        </a:p>
      </dgm:t>
    </dgm:pt>
    <dgm:pt modelId="{64503DE4-A892-4300-A0F0-4C4E99CF2BCE}" type="sibTrans" cxnId="{49FD11B5-CDD5-4ED1-8894-B365BA47502B}">
      <dgm:prSet/>
      <dgm:spPr/>
      <dgm:t>
        <a:bodyPr/>
        <a:lstStyle/>
        <a:p>
          <a:endParaRPr lang="en-US">
            <a:cs typeface="B Zar" pitchFamily="2" charset="-78"/>
          </a:endParaRPr>
        </a:p>
      </dgm:t>
    </dgm:pt>
    <dgm:pt modelId="{C572C828-4342-4BF3-A173-0730A53063E4}" type="pres">
      <dgm:prSet presAssocID="{63A1825B-5923-4D1D-8684-EFD22DAD386C}" presName="linear" presStyleCnt="0">
        <dgm:presLayoutVars>
          <dgm:animLvl val="lvl"/>
          <dgm:resizeHandles val="exact"/>
        </dgm:presLayoutVars>
      </dgm:prSet>
      <dgm:spPr/>
      <dgm:t>
        <a:bodyPr/>
        <a:lstStyle/>
        <a:p>
          <a:endParaRPr lang="en-US"/>
        </a:p>
      </dgm:t>
    </dgm:pt>
    <dgm:pt modelId="{D91B882D-1DF3-4040-84F6-E1EC8FFA835B}" type="pres">
      <dgm:prSet presAssocID="{7C8A27F9-8DDB-4B46-9B8F-7D3816B28FF9}" presName="parentText" presStyleLbl="node1" presStyleIdx="0" presStyleCnt="8">
        <dgm:presLayoutVars>
          <dgm:chMax val="0"/>
          <dgm:bulletEnabled val="1"/>
        </dgm:presLayoutVars>
      </dgm:prSet>
      <dgm:spPr/>
      <dgm:t>
        <a:bodyPr/>
        <a:lstStyle/>
        <a:p>
          <a:endParaRPr lang="en-US"/>
        </a:p>
      </dgm:t>
    </dgm:pt>
    <dgm:pt modelId="{87292DF3-D33E-425A-831A-1F91805FF8F8}" type="pres">
      <dgm:prSet presAssocID="{A9C227FE-2273-44AD-B711-EAB5C323FDCD}" presName="spacer" presStyleCnt="0"/>
      <dgm:spPr/>
    </dgm:pt>
    <dgm:pt modelId="{D9425C46-DEF9-4EF8-A99D-E67605D72255}" type="pres">
      <dgm:prSet presAssocID="{978884FB-140C-4EB5-8E53-D187CFE16795}" presName="parentText" presStyleLbl="node1" presStyleIdx="1" presStyleCnt="8">
        <dgm:presLayoutVars>
          <dgm:chMax val="0"/>
          <dgm:bulletEnabled val="1"/>
        </dgm:presLayoutVars>
      </dgm:prSet>
      <dgm:spPr/>
      <dgm:t>
        <a:bodyPr/>
        <a:lstStyle/>
        <a:p>
          <a:endParaRPr lang="en-US"/>
        </a:p>
      </dgm:t>
    </dgm:pt>
    <dgm:pt modelId="{6F441E16-7B9F-45E0-9491-EF8D6066BC46}" type="pres">
      <dgm:prSet presAssocID="{A989CAC3-BD16-4FD8-A24F-3CB56568599A}" presName="spacer" presStyleCnt="0"/>
      <dgm:spPr/>
    </dgm:pt>
    <dgm:pt modelId="{753B1D45-2306-413B-92DF-CADB23A05DA6}" type="pres">
      <dgm:prSet presAssocID="{EB783A98-017C-44B8-8726-E914DCC6C46F}" presName="parentText" presStyleLbl="node1" presStyleIdx="2" presStyleCnt="8">
        <dgm:presLayoutVars>
          <dgm:chMax val="0"/>
          <dgm:bulletEnabled val="1"/>
        </dgm:presLayoutVars>
      </dgm:prSet>
      <dgm:spPr/>
      <dgm:t>
        <a:bodyPr/>
        <a:lstStyle/>
        <a:p>
          <a:endParaRPr lang="en-US"/>
        </a:p>
      </dgm:t>
    </dgm:pt>
    <dgm:pt modelId="{1A7CBF89-6827-41F4-811B-081D5A6C3952}" type="pres">
      <dgm:prSet presAssocID="{EF2EA4A9-BB50-42D1-8824-D48D8684F7D5}" presName="spacer" presStyleCnt="0"/>
      <dgm:spPr/>
    </dgm:pt>
    <dgm:pt modelId="{BC387530-4082-4308-9A08-9B0C37DF8DBB}" type="pres">
      <dgm:prSet presAssocID="{27F036A9-EF75-497F-AFAD-D551A0BADDE9}" presName="parentText" presStyleLbl="node1" presStyleIdx="3" presStyleCnt="8">
        <dgm:presLayoutVars>
          <dgm:chMax val="0"/>
          <dgm:bulletEnabled val="1"/>
        </dgm:presLayoutVars>
      </dgm:prSet>
      <dgm:spPr/>
      <dgm:t>
        <a:bodyPr/>
        <a:lstStyle/>
        <a:p>
          <a:endParaRPr lang="en-US"/>
        </a:p>
      </dgm:t>
    </dgm:pt>
    <dgm:pt modelId="{126DC351-EF7B-460F-8F2E-9CAD21DEA41F}" type="pres">
      <dgm:prSet presAssocID="{705B75C0-0855-41EA-A843-CEC3FC7AA8D9}" presName="spacer" presStyleCnt="0"/>
      <dgm:spPr/>
    </dgm:pt>
    <dgm:pt modelId="{C204614A-0CC3-4059-9257-D70C7BB6B82D}" type="pres">
      <dgm:prSet presAssocID="{196E38FB-6C2F-48FB-8A53-5AA1EBA92AF4}" presName="parentText" presStyleLbl="node1" presStyleIdx="4" presStyleCnt="8">
        <dgm:presLayoutVars>
          <dgm:chMax val="0"/>
          <dgm:bulletEnabled val="1"/>
        </dgm:presLayoutVars>
      </dgm:prSet>
      <dgm:spPr/>
      <dgm:t>
        <a:bodyPr/>
        <a:lstStyle/>
        <a:p>
          <a:endParaRPr lang="en-US"/>
        </a:p>
      </dgm:t>
    </dgm:pt>
    <dgm:pt modelId="{DFC710D2-5B0C-4B8D-AF7A-300672DF1C62}" type="pres">
      <dgm:prSet presAssocID="{F6EB6184-4E67-4B26-A462-3D9EEC7A28DA}" presName="spacer" presStyleCnt="0"/>
      <dgm:spPr/>
    </dgm:pt>
    <dgm:pt modelId="{D9661A57-021C-4D57-84C4-FD340F845B5C}" type="pres">
      <dgm:prSet presAssocID="{CEC3B802-AB89-46E0-A162-E724ACAA01B9}" presName="parentText" presStyleLbl="node1" presStyleIdx="5" presStyleCnt="8">
        <dgm:presLayoutVars>
          <dgm:chMax val="0"/>
          <dgm:bulletEnabled val="1"/>
        </dgm:presLayoutVars>
      </dgm:prSet>
      <dgm:spPr/>
      <dgm:t>
        <a:bodyPr/>
        <a:lstStyle/>
        <a:p>
          <a:endParaRPr lang="en-US"/>
        </a:p>
      </dgm:t>
    </dgm:pt>
    <dgm:pt modelId="{9AA2335C-1E55-414D-BC4B-FE6B4FD6230B}" type="pres">
      <dgm:prSet presAssocID="{09160975-A6DE-4643-BBA7-9810D935E084}" presName="spacer" presStyleCnt="0"/>
      <dgm:spPr/>
    </dgm:pt>
    <dgm:pt modelId="{CFBCDC51-1F53-4F1A-A8C8-43AC2FF2208F}" type="pres">
      <dgm:prSet presAssocID="{978B4CB7-B72A-4C71-BAA5-0DB83853DD39}" presName="parentText" presStyleLbl="node1" presStyleIdx="6" presStyleCnt="8">
        <dgm:presLayoutVars>
          <dgm:chMax val="0"/>
          <dgm:bulletEnabled val="1"/>
        </dgm:presLayoutVars>
      </dgm:prSet>
      <dgm:spPr/>
      <dgm:t>
        <a:bodyPr/>
        <a:lstStyle/>
        <a:p>
          <a:endParaRPr lang="en-US"/>
        </a:p>
      </dgm:t>
    </dgm:pt>
    <dgm:pt modelId="{A6FA1386-3F20-4820-BAB0-721F3243F284}" type="pres">
      <dgm:prSet presAssocID="{D566FC9B-69A3-4E4E-A9E1-F4268E9B403A}" presName="spacer" presStyleCnt="0"/>
      <dgm:spPr/>
    </dgm:pt>
    <dgm:pt modelId="{320189B3-D690-40AA-A268-720C4AA6FF09}" type="pres">
      <dgm:prSet presAssocID="{CE96F110-F104-40D8-A6E9-814943116B60}" presName="parentText" presStyleLbl="node1" presStyleIdx="7" presStyleCnt="8">
        <dgm:presLayoutVars>
          <dgm:chMax val="0"/>
          <dgm:bulletEnabled val="1"/>
        </dgm:presLayoutVars>
      </dgm:prSet>
      <dgm:spPr/>
      <dgm:t>
        <a:bodyPr/>
        <a:lstStyle/>
        <a:p>
          <a:endParaRPr lang="en-US"/>
        </a:p>
      </dgm:t>
    </dgm:pt>
  </dgm:ptLst>
  <dgm:cxnLst>
    <dgm:cxn modelId="{49FD11B5-CDD5-4ED1-8894-B365BA47502B}" srcId="{63A1825B-5923-4D1D-8684-EFD22DAD386C}" destId="{CE96F110-F104-40D8-A6E9-814943116B60}" srcOrd="7" destOrd="0" parTransId="{514743BA-8C96-4675-90DD-EC4B6059AD22}" sibTransId="{64503DE4-A892-4300-A0F0-4C4E99CF2BCE}"/>
    <dgm:cxn modelId="{308431E2-4213-4315-94CE-F6441D398D52}" type="presOf" srcId="{CE96F110-F104-40D8-A6E9-814943116B60}" destId="{320189B3-D690-40AA-A268-720C4AA6FF09}" srcOrd="0" destOrd="0" presId="urn:microsoft.com/office/officeart/2005/8/layout/vList2"/>
    <dgm:cxn modelId="{F21E57DC-BA36-4609-BE42-5FE45FCD7C99}" type="presOf" srcId="{CEC3B802-AB89-46E0-A162-E724ACAA01B9}" destId="{D9661A57-021C-4D57-84C4-FD340F845B5C}" srcOrd="0" destOrd="0" presId="urn:microsoft.com/office/officeart/2005/8/layout/vList2"/>
    <dgm:cxn modelId="{BD041192-0F2C-483B-B37B-9794E844B194}" srcId="{63A1825B-5923-4D1D-8684-EFD22DAD386C}" destId="{196E38FB-6C2F-48FB-8A53-5AA1EBA92AF4}" srcOrd="4" destOrd="0" parTransId="{D43815E6-7A4E-454C-A9B6-6D31EDBB8B3F}" sibTransId="{F6EB6184-4E67-4B26-A462-3D9EEC7A28DA}"/>
    <dgm:cxn modelId="{3FD24386-097D-4049-9E4C-974F3E0C80F3}" srcId="{63A1825B-5923-4D1D-8684-EFD22DAD386C}" destId="{EB783A98-017C-44B8-8726-E914DCC6C46F}" srcOrd="2" destOrd="0" parTransId="{CA77FC4A-8FE5-41D7-9020-A55688FC34C0}" sibTransId="{EF2EA4A9-BB50-42D1-8824-D48D8684F7D5}"/>
    <dgm:cxn modelId="{533C8E55-0473-4D81-86FE-3CB3A4D2EA7B}" type="presOf" srcId="{EB783A98-017C-44B8-8726-E914DCC6C46F}" destId="{753B1D45-2306-413B-92DF-CADB23A05DA6}" srcOrd="0" destOrd="0" presId="urn:microsoft.com/office/officeart/2005/8/layout/vList2"/>
    <dgm:cxn modelId="{5725481C-958F-4C60-A1AC-03AC94F90CAC}" type="presOf" srcId="{978884FB-140C-4EB5-8E53-D187CFE16795}" destId="{D9425C46-DEF9-4EF8-A99D-E67605D72255}" srcOrd="0" destOrd="0" presId="urn:microsoft.com/office/officeart/2005/8/layout/vList2"/>
    <dgm:cxn modelId="{9303196F-2723-4F2A-B2B1-8E6F288A3339}" srcId="{63A1825B-5923-4D1D-8684-EFD22DAD386C}" destId="{CEC3B802-AB89-46E0-A162-E724ACAA01B9}" srcOrd="5" destOrd="0" parTransId="{16B06662-AE93-4994-8728-BA6A0A1B5D62}" sibTransId="{09160975-A6DE-4643-BBA7-9810D935E084}"/>
    <dgm:cxn modelId="{A6B40A86-4053-4E6B-9493-0AB05C9F4A77}" type="presOf" srcId="{978B4CB7-B72A-4C71-BAA5-0DB83853DD39}" destId="{CFBCDC51-1F53-4F1A-A8C8-43AC2FF2208F}" srcOrd="0" destOrd="0" presId="urn:microsoft.com/office/officeart/2005/8/layout/vList2"/>
    <dgm:cxn modelId="{79A33C2D-4D62-428A-8552-B249C9348C92}" srcId="{63A1825B-5923-4D1D-8684-EFD22DAD386C}" destId="{27F036A9-EF75-497F-AFAD-D551A0BADDE9}" srcOrd="3" destOrd="0" parTransId="{7BAC8FE1-56DB-4363-8C10-AD8AADF2CB65}" sibTransId="{705B75C0-0855-41EA-A843-CEC3FC7AA8D9}"/>
    <dgm:cxn modelId="{CF54920F-8D68-4DF3-B5CB-DA78C8D2EDB8}" type="presOf" srcId="{27F036A9-EF75-497F-AFAD-D551A0BADDE9}" destId="{BC387530-4082-4308-9A08-9B0C37DF8DBB}" srcOrd="0" destOrd="0" presId="urn:microsoft.com/office/officeart/2005/8/layout/vList2"/>
    <dgm:cxn modelId="{933A43B8-B204-4B6D-A1C4-83CD32606BA4}" srcId="{63A1825B-5923-4D1D-8684-EFD22DAD386C}" destId="{7C8A27F9-8DDB-4B46-9B8F-7D3816B28FF9}" srcOrd="0" destOrd="0" parTransId="{8F42EDA1-281E-4255-AB95-C9A1A5CE9136}" sibTransId="{A9C227FE-2273-44AD-B711-EAB5C323FDCD}"/>
    <dgm:cxn modelId="{46D4FE11-3E81-4F54-A937-CA6AD41FD5C4}" type="presOf" srcId="{196E38FB-6C2F-48FB-8A53-5AA1EBA92AF4}" destId="{C204614A-0CC3-4059-9257-D70C7BB6B82D}" srcOrd="0" destOrd="0" presId="urn:microsoft.com/office/officeart/2005/8/layout/vList2"/>
    <dgm:cxn modelId="{3E410F39-1987-4320-B182-0874282637FE}" type="presOf" srcId="{63A1825B-5923-4D1D-8684-EFD22DAD386C}" destId="{C572C828-4342-4BF3-A173-0730A53063E4}" srcOrd="0" destOrd="0" presId="urn:microsoft.com/office/officeart/2005/8/layout/vList2"/>
    <dgm:cxn modelId="{977BCF3B-A5D9-4111-8DAA-B5F0E2869D07}" srcId="{63A1825B-5923-4D1D-8684-EFD22DAD386C}" destId="{978884FB-140C-4EB5-8E53-D187CFE16795}" srcOrd="1" destOrd="0" parTransId="{8FD7C953-54FB-47CB-B319-14BF58C4B4D2}" sibTransId="{A989CAC3-BD16-4FD8-A24F-3CB56568599A}"/>
    <dgm:cxn modelId="{243AE72C-58E9-463C-B139-6FB1ABA8D759}" type="presOf" srcId="{7C8A27F9-8DDB-4B46-9B8F-7D3816B28FF9}" destId="{D91B882D-1DF3-4040-84F6-E1EC8FFA835B}" srcOrd="0" destOrd="0" presId="urn:microsoft.com/office/officeart/2005/8/layout/vList2"/>
    <dgm:cxn modelId="{EE1019A1-484B-450E-8140-7EEE781595B5}" srcId="{63A1825B-5923-4D1D-8684-EFD22DAD386C}" destId="{978B4CB7-B72A-4C71-BAA5-0DB83853DD39}" srcOrd="6" destOrd="0" parTransId="{5CFCE4CB-7D38-4518-BFC3-FC3D59E896D9}" sibTransId="{D566FC9B-69A3-4E4E-A9E1-F4268E9B403A}"/>
    <dgm:cxn modelId="{06FB481C-4AF7-4FD7-A5F7-BB31802AA635}" type="presParOf" srcId="{C572C828-4342-4BF3-A173-0730A53063E4}" destId="{D91B882D-1DF3-4040-84F6-E1EC8FFA835B}" srcOrd="0" destOrd="0" presId="urn:microsoft.com/office/officeart/2005/8/layout/vList2"/>
    <dgm:cxn modelId="{1806182A-91E4-4C3D-9BB9-263882FF9151}" type="presParOf" srcId="{C572C828-4342-4BF3-A173-0730A53063E4}" destId="{87292DF3-D33E-425A-831A-1F91805FF8F8}" srcOrd="1" destOrd="0" presId="urn:microsoft.com/office/officeart/2005/8/layout/vList2"/>
    <dgm:cxn modelId="{ADB80EC7-A38A-4364-A554-2E004CC7EAFE}" type="presParOf" srcId="{C572C828-4342-4BF3-A173-0730A53063E4}" destId="{D9425C46-DEF9-4EF8-A99D-E67605D72255}" srcOrd="2" destOrd="0" presId="urn:microsoft.com/office/officeart/2005/8/layout/vList2"/>
    <dgm:cxn modelId="{B6E9044E-8378-46DE-87C1-0EAEE481A5F8}" type="presParOf" srcId="{C572C828-4342-4BF3-A173-0730A53063E4}" destId="{6F441E16-7B9F-45E0-9491-EF8D6066BC46}" srcOrd="3" destOrd="0" presId="urn:microsoft.com/office/officeart/2005/8/layout/vList2"/>
    <dgm:cxn modelId="{FE4DD35E-C747-4BCD-B22D-C9AD6786A94B}" type="presParOf" srcId="{C572C828-4342-4BF3-A173-0730A53063E4}" destId="{753B1D45-2306-413B-92DF-CADB23A05DA6}" srcOrd="4" destOrd="0" presId="urn:microsoft.com/office/officeart/2005/8/layout/vList2"/>
    <dgm:cxn modelId="{C87F1526-01F6-4298-B645-53A5D7039A47}" type="presParOf" srcId="{C572C828-4342-4BF3-A173-0730A53063E4}" destId="{1A7CBF89-6827-41F4-811B-081D5A6C3952}" srcOrd="5" destOrd="0" presId="urn:microsoft.com/office/officeart/2005/8/layout/vList2"/>
    <dgm:cxn modelId="{6899F884-E5F8-4D1D-8472-86611362838E}" type="presParOf" srcId="{C572C828-4342-4BF3-A173-0730A53063E4}" destId="{BC387530-4082-4308-9A08-9B0C37DF8DBB}" srcOrd="6" destOrd="0" presId="urn:microsoft.com/office/officeart/2005/8/layout/vList2"/>
    <dgm:cxn modelId="{E3358614-4272-4279-9CE2-71171BDA4282}" type="presParOf" srcId="{C572C828-4342-4BF3-A173-0730A53063E4}" destId="{126DC351-EF7B-460F-8F2E-9CAD21DEA41F}" srcOrd="7" destOrd="0" presId="urn:microsoft.com/office/officeart/2005/8/layout/vList2"/>
    <dgm:cxn modelId="{9A5A0297-6D2C-4CDE-A464-B5F0F7B6018F}" type="presParOf" srcId="{C572C828-4342-4BF3-A173-0730A53063E4}" destId="{C204614A-0CC3-4059-9257-D70C7BB6B82D}" srcOrd="8" destOrd="0" presId="urn:microsoft.com/office/officeart/2005/8/layout/vList2"/>
    <dgm:cxn modelId="{84B8284F-3CFD-475D-960F-39891CEC9247}" type="presParOf" srcId="{C572C828-4342-4BF3-A173-0730A53063E4}" destId="{DFC710D2-5B0C-4B8D-AF7A-300672DF1C62}" srcOrd="9" destOrd="0" presId="urn:microsoft.com/office/officeart/2005/8/layout/vList2"/>
    <dgm:cxn modelId="{42978B83-622A-4A8C-9FF6-A2044AFF6F0E}" type="presParOf" srcId="{C572C828-4342-4BF3-A173-0730A53063E4}" destId="{D9661A57-021C-4D57-84C4-FD340F845B5C}" srcOrd="10" destOrd="0" presId="urn:microsoft.com/office/officeart/2005/8/layout/vList2"/>
    <dgm:cxn modelId="{50350899-1350-493B-8546-0A5B723CE36B}" type="presParOf" srcId="{C572C828-4342-4BF3-A173-0730A53063E4}" destId="{9AA2335C-1E55-414D-BC4B-FE6B4FD6230B}" srcOrd="11" destOrd="0" presId="urn:microsoft.com/office/officeart/2005/8/layout/vList2"/>
    <dgm:cxn modelId="{6CFC945D-3E67-4ECC-99B2-5B5EEED370C0}" type="presParOf" srcId="{C572C828-4342-4BF3-A173-0730A53063E4}" destId="{CFBCDC51-1F53-4F1A-A8C8-43AC2FF2208F}" srcOrd="12" destOrd="0" presId="urn:microsoft.com/office/officeart/2005/8/layout/vList2"/>
    <dgm:cxn modelId="{3732F9FB-F105-462D-9AA1-F3A7C37CAAFA}" type="presParOf" srcId="{C572C828-4342-4BF3-A173-0730A53063E4}" destId="{A6FA1386-3F20-4820-BAB0-721F3243F284}" srcOrd="13" destOrd="0" presId="urn:microsoft.com/office/officeart/2005/8/layout/vList2"/>
    <dgm:cxn modelId="{EB64FE6E-CBF6-47A8-8E98-45B08B63EC70}" type="presParOf" srcId="{C572C828-4342-4BF3-A173-0730A53063E4}" destId="{320189B3-D690-40AA-A268-720C4AA6FF09}"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9C3F45C-96BD-4536-B639-3EA232660816}" type="doc">
      <dgm:prSet loTypeId="urn:microsoft.com/office/officeart/2005/8/layout/vList2" loCatId="list" qsTypeId="urn:microsoft.com/office/officeart/2005/8/quickstyle/simple3" qsCatId="simple" csTypeId="urn:microsoft.com/office/officeart/2005/8/colors/accent5_4" csCatId="accent5"/>
      <dgm:spPr/>
      <dgm:t>
        <a:bodyPr/>
        <a:lstStyle/>
        <a:p>
          <a:endParaRPr lang="en-US"/>
        </a:p>
      </dgm:t>
    </dgm:pt>
    <dgm:pt modelId="{91E9D4D9-3FAB-42D4-97DA-F5729FC7CF81}">
      <dgm:prSet custT="1"/>
      <dgm:spPr/>
      <dgm:t>
        <a:bodyPr/>
        <a:lstStyle/>
        <a:p>
          <a:pPr rtl="1"/>
          <a:r>
            <a:rPr lang="fa-IR" sz="2000" dirty="0" smtClean="0">
              <a:cs typeface="B Zar" pitchFamily="2" charset="-78"/>
            </a:rPr>
            <a:t>توسعه صندوق‌هاي سرمايه‌گذاري </a:t>
          </a:r>
          <a:endParaRPr lang="fa-IR" sz="2000" dirty="0">
            <a:cs typeface="B Zar" pitchFamily="2" charset="-78"/>
          </a:endParaRPr>
        </a:p>
      </dgm:t>
    </dgm:pt>
    <dgm:pt modelId="{8ADFBA8C-27CC-4ED8-A840-E87514737282}" type="parTrans" cxnId="{2342DE8D-5DC0-45AD-845F-644FC7D2F077}">
      <dgm:prSet/>
      <dgm:spPr/>
      <dgm:t>
        <a:bodyPr/>
        <a:lstStyle/>
        <a:p>
          <a:endParaRPr lang="en-US" sz="2000">
            <a:cs typeface="B Zar" pitchFamily="2" charset="-78"/>
          </a:endParaRPr>
        </a:p>
      </dgm:t>
    </dgm:pt>
    <dgm:pt modelId="{37722E23-ED7F-4FA6-A190-3A5E7923462A}" type="sibTrans" cxnId="{2342DE8D-5DC0-45AD-845F-644FC7D2F077}">
      <dgm:prSet/>
      <dgm:spPr/>
      <dgm:t>
        <a:bodyPr/>
        <a:lstStyle/>
        <a:p>
          <a:endParaRPr lang="en-US" sz="2000">
            <a:cs typeface="B Zar" pitchFamily="2" charset="-78"/>
          </a:endParaRPr>
        </a:p>
      </dgm:t>
    </dgm:pt>
    <dgm:pt modelId="{A9446A03-29BA-45F3-AF24-0B1B9D586A81}">
      <dgm:prSet custT="1"/>
      <dgm:spPr/>
      <dgm:t>
        <a:bodyPr/>
        <a:lstStyle/>
        <a:p>
          <a:pPr rtl="1"/>
          <a:r>
            <a:rPr lang="fa-IR" sz="2000" dirty="0" smtClean="0">
              <a:cs typeface="B Zar" pitchFamily="2" charset="-78"/>
            </a:rPr>
            <a:t>تقويت ساختار مديريتي در شرکت‌ها وصندوق‌هاي سرمايه‌گذاري </a:t>
          </a:r>
          <a:endParaRPr lang="fa-IR" sz="2000" dirty="0">
            <a:cs typeface="B Zar" pitchFamily="2" charset="-78"/>
          </a:endParaRPr>
        </a:p>
      </dgm:t>
    </dgm:pt>
    <dgm:pt modelId="{9CA3B5C2-F78D-4A49-9AA8-FB0659D72EBD}" type="parTrans" cxnId="{0AA55865-CB5D-4E70-BBB4-DB34778E8A29}">
      <dgm:prSet/>
      <dgm:spPr/>
      <dgm:t>
        <a:bodyPr/>
        <a:lstStyle/>
        <a:p>
          <a:endParaRPr lang="en-US" sz="2000">
            <a:cs typeface="B Zar" pitchFamily="2" charset="-78"/>
          </a:endParaRPr>
        </a:p>
      </dgm:t>
    </dgm:pt>
    <dgm:pt modelId="{9E3ACE4A-29E5-46AF-9ADC-8CE03398374F}" type="sibTrans" cxnId="{0AA55865-CB5D-4E70-BBB4-DB34778E8A29}">
      <dgm:prSet/>
      <dgm:spPr/>
      <dgm:t>
        <a:bodyPr/>
        <a:lstStyle/>
        <a:p>
          <a:endParaRPr lang="en-US" sz="2000">
            <a:cs typeface="B Zar" pitchFamily="2" charset="-78"/>
          </a:endParaRPr>
        </a:p>
      </dgm:t>
    </dgm:pt>
    <dgm:pt modelId="{3190F2A2-9D82-42EE-B1C7-BFE60A70C704}">
      <dgm:prSet custT="1"/>
      <dgm:spPr/>
      <dgm:t>
        <a:bodyPr/>
        <a:lstStyle/>
        <a:p>
          <a:pPr rtl="1"/>
          <a:r>
            <a:rPr lang="fa-IR" sz="2000" dirty="0" smtClean="0">
              <a:cs typeface="B Zar" pitchFamily="2" charset="-78"/>
            </a:rPr>
            <a:t>ورود شرکت‌هاي جديد به بازار سرمايه</a:t>
          </a:r>
          <a:endParaRPr lang="fa-IR" sz="2000" dirty="0">
            <a:cs typeface="B Zar" pitchFamily="2" charset="-78"/>
          </a:endParaRPr>
        </a:p>
      </dgm:t>
    </dgm:pt>
    <dgm:pt modelId="{58FB3536-4E50-463E-8B75-28384EB1FA17}" type="parTrans" cxnId="{1392D5E8-23E8-4640-927A-E31C7CD33102}">
      <dgm:prSet/>
      <dgm:spPr/>
      <dgm:t>
        <a:bodyPr/>
        <a:lstStyle/>
        <a:p>
          <a:endParaRPr lang="en-US" sz="2000">
            <a:cs typeface="B Zar" pitchFamily="2" charset="-78"/>
          </a:endParaRPr>
        </a:p>
      </dgm:t>
    </dgm:pt>
    <dgm:pt modelId="{9C23BCFE-9540-4C5B-9FAF-AF675A575287}" type="sibTrans" cxnId="{1392D5E8-23E8-4640-927A-E31C7CD33102}">
      <dgm:prSet/>
      <dgm:spPr/>
      <dgm:t>
        <a:bodyPr/>
        <a:lstStyle/>
        <a:p>
          <a:endParaRPr lang="en-US" sz="2000">
            <a:cs typeface="B Zar" pitchFamily="2" charset="-78"/>
          </a:endParaRPr>
        </a:p>
      </dgm:t>
    </dgm:pt>
    <dgm:pt modelId="{39630773-9E45-4CD3-9CA7-F729714DD0AA}">
      <dgm:prSet custT="1"/>
      <dgm:spPr/>
      <dgm:t>
        <a:bodyPr/>
        <a:lstStyle/>
        <a:p>
          <a:pPr rtl="1"/>
          <a:r>
            <a:rPr lang="fa-IR" sz="2000" dirty="0" smtClean="0">
              <a:cs typeface="B Zar" pitchFamily="2" charset="-78"/>
            </a:rPr>
            <a:t>توسعه وتنوع  محصولات بازار سرمايه براي تمامي افراد با درجات ريسک‌گريزي مختلف</a:t>
          </a:r>
          <a:endParaRPr lang="en-US" sz="2000" dirty="0">
            <a:cs typeface="B Zar" pitchFamily="2" charset="-78"/>
          </a:endParaRPr>
        </a:p>
      </dgm:t>
    </dgm:pt>
    <dgm:pt modelId="{FEAFDDA0-597F-4F8E-A03D-A88501F9F350}" type="parTrans" cxnId="{7220C254-0420-4D6E-9F24-F4783E43F241}">
      <dgm:prSet/>
      <dgm:spPr/>
      <dgm:t>
        <a:bodyPr/>
        <a:lstStyle/>
        <a:p>
          <a:endParaRPr lang="en-US" sz="2000">
            <a:cs typeface="B Zar" pitchFamily="2" charset="-78"/>
          </a:endParaRPr>
        </a:p>
      </dgm:t>
    </dgm:pt>
    <dgm:pt modelId="{4B1777E8-BD43-4605-AB97-508093C9B956}" type="sibTrans" cxnId="{7220C254-0420-4D6E-9F24-F4783E43F241}">
      <dgm:prSet/>
      <dgm:spPr/>
      <dgm:t>
        <a:bodyPr/>
        <a:lstStyle/>
        <a:p>
          <a:endParaRPr lang="en-US" sz="2000">
            <a:cs typeface="B Zar" pitchFamily="2" charset="-78"/>
          </a:endParaRPr>
        </a:p>
      </dgm:t>
    </dgm:pt>
    <dgm:pt modelId="{D6246B65-2974-48F0-8088-2B84379D666F}">
      <dgm:prSet custT="1"/>
      <dgm:spPr/>
      <dgm:t>
        <a:bodyPr/>
        <a:lstStyle/>
        <a:p>
          <a:pPr rtl="1"/>
          <a:r>
            <a:rPr lang="fa-IR" sz="2000" dirty="0" smtClean="0">
              <a:cs typeface="B Zar" pitchFamily="2" charset="-78"/>
            </a:rPr>
            <a:t>توسعه انتشار اوراق بدهي به‌منظور تامين مالي بنگاه‌هاي بورسي</a:t>
          </a:r>
          <a:endParaRPr lang="fa-IR" sz="2000" dirty="0">
            <a:cs typeface="B Zar" pitchFamily="2" charset="-78"/>
          </a:endParaRPr>
        </a:p>
      </dgm:t>
    </dgm:pt>
    <dgm:pt modelId="{EE970853-196A-43A1-B8B1-249A435CD972}" type="parTrans" cxnId="{ECCA8FC4-48FC-46BB-9059-8AEF094441DE}">
      <dgm:prSet/>
      <dgm:spPr/>
      <dgm:t>
        <a:bodyPr/>
        <a:lstStyle/>
        <a:p>
          <a:endParaRPr lang="en-US" sz="2000">
            <a:cs typeface="B Zar" pitchFamily="2" charset="-78"/>
          </a:endParaRPr>
        </a:p>
      </dgm:t>
    </dgm:pt>
    <dgm:pt modelId="{A8E38873-838B-4461-85BA-6E17FAAED01E}" type="sibTrans" cxnId="{ECCA8FC4-48FC-46BB-9059-8AEF094441DE}">
      <dgm:prSet/>
      <dgm:spPr/>
      <dgm:t>
        <a:bodyPr/>
        <a:lstStyle/>
        <a:p>
          <a:endParaRPr lang="en-US" sz="2000">
            <a:cs typeface="B Zar" pitchFamily="2" charset="-78"/>
          </a:endParaRPr>
        </a:p>
      </dgm:t>
    </dgm:pt>
    <dgm:pt modelId="{A98225D3-5BAA-4D16-979C-DE1EC96506F6}">
      <dgm:prSet custT="1"/>
      <dgm:spPr/>
      <dgm:t>
        <a:bodyPr/>
        <a:lstStyle/>
        <a:p>
          <a:pPr rtl="1"/>
          <a:r>
            <a:rPr lang="fa-IR" sz="2000" dirty="0" smtClean="0">
              <a:cs typeface="B Zar" pitchFamily="2" charset="-78"/>
            </a:rPr>
            <a:t>تشکيل صندوق‌هاي پروژه </a:t>
          </a:r>
          <a:endParaRPr lang="fa-IR" sz="2000" dirty="0">
            <a:cs typeface="B Zar" pitchFamily="2" charset="-78"/>
          </a:endParaRPr>
        </a:p>
      </dgm:t>
    </dgm:pt>
    <dgm:pt modelId="{8E666EDD-E582-4F6D-965C-50FEED951A79}" type="parTrans" cxnId="{A3C9E458-D3EB-42F0-99EE-61902225F086}">
      <dgm:prSet/>
      <dgm:spPr/>
      <dgm:t>
        <a:bodyPr/>
        <a:lstStyle/>
        <a:p>
          <a:endParaRPr lang="en-US" sz="2000">
            <a:cs typeface="B Zar" pitchFamily="2" charset="-78"/>
          </a:endParaRPr>
        </a:p>
      </dgm:t>
    </dgm:pt>
    <dgm:pt modelId="{58FD8D28-9044-4B11-8F20-B308000EA9F9}" type="sibTrans" cxnId="{A3C9E458-D3EB-42F0-99EE-61902225F086}">
      <dgm:prSet/>
      <dgm:spPr/>
      <dgm:t>
        <a:bodyPr/>
        <a:lstStyle/>
        <a:p>
          <a:endParaRPr lang="en-US" sz="2000">
            <a:cs typeface="B Zar" pitchFamily="2" charset="-78"/>
          </a:endParaRPr>
        </a:p>
      </dgm:t>
    </dgm:pt>
    <dgm:pt modelId="{A7C0290C-466A-4441-8F39-B760C7AE1B7B}">
      <dgm:prSet custT="1"/>
      <dgm:spPr/>
      <dgm:t>
        <a:bodyPr/>
        <a:lstStyle/>
        <a:p>
          <a:pPr rtl="1"/>
          <a:r>
            <a:rPr lang="fa-IR" sz="2000" dirty="0" smtClean="0">
              <a:cs typeface="B Zar" pitchFamily="2" charset="-78"/>
            </a:rPr>
            <a:t>تشکيل صندوق‌هاي بخشي </a:t>
          </a:r>
          <a:endParaRPr lang="fa-IR" sz="2000" dirty="0">
            <a:cs typeface="B Zar" pitchFamily="2" charset="-78"/>
          </a:endParaRPr>
        </a:p>
      </dgm:t>
    </dgm:pt>
    <dgm:pt modelId="{D4A93EEF-D351-474A-B175-9F009F6E6C95}" type="parTrans" cxnId="{37AD08DA-0523-4F3D-919B-EACEC1A89C2E}">
      <dgm:prSet/>
      <dgm:spPr/>
      <dgm:t>
        <a:bodyPr/>
        <a:lstStyle/>
        <a:p>
          <a:endParaRPr lang="en-US" sz="2000">
            <a:cs typeface="B Zar" pitchFamily="2" charset="-78"/>
          </a:endParaRPr>
        </a:p>
      </dgm:t>
    </dgm:pt>
    <dgm:pt modelId="{63DB4CA2-BFD9-4F4B-9B72-A39712C17E50}" type="sibTrans" cxnId="{37AD08DA-0523-4F3D-919B-EACEC1A89C2E}">
      <dgm:prSet/>
      <dgm:spPr/>
      <dgm:t>
        <a:bodyPr/>
        <a:lstStyle/>
        <a:p>
          <a:endParaRPr lang="en-US" sz="2000">
            <a:cs typeface="B Zar" pitchFamily="2" charset="-78"/>
          </a:endParaRPr>
        </a:p>
      </dgm:t>
    </dgm:pt>
    <dgm:pt modelId="{88BA199A-4442-400F-BAF4-EE8107DE58EF}">
      <dgm:prSet custT="1"/>
      <dgm:spPr/>
      <dgm:t>
        <a:bodyPr/>
        <a:lstStyle/>
        <a:p>
          <a:pPr rtl="1"/>
          <a:r>
            <a:rPr lang="fa-IR" sz="2000" dirty="0" smtClean="0">
              <a:cs typeface="B Zar" pitchFamily="2" charset="-78"/>
            </a:rPr>
            <a:t>ايجاد صندوق‌هاي زمين و ساختمان</a:t>
          </a:r>
          <a:endParaRPr lang="en-US" sz="2000" dirty="0">
            <a:cs typeface="B Zar" pitchFamily="2" charset="-78"/>
          </a:endParaRPr>
        </a:p>
      </dgm:t>
    </dgm:pt>
    <dgm:pt modelId="{41B24131-7D8E-41B8-9C2C-6BCF20C1C998}" type="parTrans" cxnId="{6AB1ADBB-4395-47F6-BDBB-AB7EC4DE7E23}">
      <dgm:prSet/>
      <dgm:spPr/>
      <dgm:t>
        <a:bodyPr/>
        <a:lstStyle/>
        <a:p>
          <a:endParaRPr lang="en-US" sz="2000">
            <a:cs typeface="B Zar" pitchFamily="2" charset="-78"/>
          </a:endParaRPr>
        </a:p>
      </dgm:t>
    </dgm:pt>
    <dgm:pt modelId="{1C7DF97D-ADED-433F-ADF4-6D6E3480E0D9}" type="sibTrans" cxnId="{6AB1ADBB-4395-47F6-BDBB-AB7EC4DE7E23}">
      <dgm:prSet/>
      <dgm:spPr/>
      <dgm:t>
        <a:bodyPr/>
        <a:lstStyle/>
        <a:p>
          <a:endParaRPr lang="en-US" sz="2000">
            <a:cs typeface="B Zar" pitchFamily="2" charset="-78"/>
          </a:endParaRPr>
        </a:p>
      </dgm:t>
    </dgm:pt>
    <dgm:pt modelId="{9FD95328-C8ED-4C5B-9913-B6903230A9DD}">
      <dgm:prSet custT="1"/>
      <dgm:spPr/>
      <dgm:t>
        <a:bodyPr/>
        <a:lstStyle/>
        <a:p>
          <a:pPr rtl="1"/>
          <a:r>
            <a:rPr lang="fa-IR" sz="2000" dirty="0" smtClean="0">
              <a:cs typeface="B Zar" pitchFamily="2" charset="-78"/>
            </a:rPr>
            <a:t>ساماندهي شبکه‌هاي اطلاع رساني رسمي</a:t>
          </a:r>
          <a:endParaRPr lang="fa-IR" sz="2000" dirty="0">
            <a:cs typeface="B Zar" pitchFamily="2" charset="-78"/>
          </a:endParaRPr>
        </a:p>
      </dgm:t>
    </dgm:pt>
    <dgm:pt modelId="{1EA39265-9279-4FE6-95A1-3C1CD0AC77D6}" type="parTrans" cxnId="{ACCA131C-5CF5-4E0E-A15C-2912D9099B5B}">
      <dgm:prSet/>
      <dgm:spPr/>
      <dgm:t>
        <a:bodyPr/>
        <a:lstStyle/>
        <a:p>
          <a:endParaRPr lang="en-US" sz="2000">
            <a:cs typeface="B Zar" pitchFamily="2" charset="-78"/>
          </a:endParaRPr>
        </a:p>
      </dgm:t>
    </dgm:pt>
    <dgm:pt modelId="{F0C64FE6-6FB6-4B39-B31A-CDC8BC086C71}" type="sibTrans" cxnId="{ACCA131C-5CF5-4E0E-A15C-2912D9099B5B}">
      <dgm:prSet/>
      <dgm:spPr/>
      <dgm:t>
        <a:bodyPr/>
        <a:lstStyle/>
        <a:p>
          <a:endParaRPr lang="en-US" sz="2000">
            <a:cs typeface="B Zar" pitchFamily="2" charset="-78"/>
          </a:endParaRPr>
        </a:p>
      </dgm:t>
    </dgm:pt>
    <dgm:pt modelId="{231E6FEE-93A8-48E5-BBC2-2D2FA691F3C9}">
      <dgm:prSet custT="1"/>
      <dgm:spPr/>
      <dgm:t>
        <a:bodyPr/>
        <a:lstStyle/>
        <a:p>
          <a:pPr rtl="1"/>
          <a:r>
            <a:rPr lang="fa-IR" sz="2000" dirty="0" smtClean="0">
              <a:cs typeface="B Zar" pitchFamily="2" charset="-78"/>
            </a:rPr>
            <a:t>گسترش فعاليت‌هاي بازارگرداني</a:t>
          </a:r>
          <a:endParaRPr lang="fa-IR" sz="2000" dirty="0">
            <a:cs typeface="B Zar" pitchFamily="2" charset="-78"/>
          </a:endParaRPr>
        </a:p>
      </dgm:t>
    </dgm:pt>
    <dgm:pt modelId="{6ABCC804-13FB-4A82-BE0C-40A7E768DACA}" type="parTrans" cxnId="{92064807-DA3F-4957-BE1C-81BA8A7EC67F}">
      <dgm:prSet/>
      <dgm:spPr/>
      <dgm:t>
        <a:bodyPr/>
        <a:lstStyle/>
        <a:p>
          <a:endParaRPr lang="en-US" sz="2000">
            <a:cs typeface="B Zar" pitchFamily="2" charset="-78"/>
          </a:endParaRPr>
        </a:p>
      </dgm:t>
    </dgm:pt>
    <dgm:pt modelId="{3286E22F-3350-48E5-B55F-A78B67CA750A}" type="sibTrans" cxnId="{92064807-DA3F-4957-BE1C-81BA8A7EC67F}">
      <dgm:prSet/>
      <dgm:spPr/>
      <dgm:t>
        <a:bodyPr/>
        <a:lstStyle/>
        <a:p>
          <a:endParaRPr lang="en-US" sz="2000">
            <a:cs typeface="B Zar" pitchFamily="2" charset="-78"/>
          </a:endParaRPr>
        </a:p>
      </dgm:t>
    </dgm:pt>
    <dgm:pt modelId="{5E2228AD-2E9D-4135-8F96-3DA3F367F2D7}">
      <dgm:prSet custT="1"/>
      <dgm:spPr/>
      <dgm:t>
        <a:bodyPr/>
        <a:lstStyle/>
        <a:p>
          <a:pPr rtl="1"/>
          <a:r>
            <a:rPr lang="fa-IR" sz="2000" dirty="0" smtClean="0">
              <a:cs typeface="B Zar" pitchFamily="2" charset="-78"/>
            </a:rPr>
            <a:t>توسعه ابزار مشتقه </a:t>
          </a:r>
          <a:endParaRPr lang="en-US" sz="2000" dirty="0">
            <a:cs typeface="B Zar" pitchFamily="2" charset="-78"/>
          </a:endParaRPr>
        </a:p>
      </dgm:t>
    </dgm:pt>
    <dgm:pt modelId="{148C0C4C-827D-42D5-BAAE-8A6B2DED0477}" type="parTrans" cxnId="{EFCBCEB2-5B11-4995-AAD7-E16BACAB82DC}">
      <dgm:prSet/>
      <dgm:spPr/>
      <dgm:t>
        <a:bodyPr/>
        <a:lstStyle/>
        <a:p>
          <a:endParaRPr lang="en-US" sz="2000">
            <a:cs typeface="B Zar" pitchFamily="2" charset="-78"/>
          </a:endParaRPr>
        </a:p>
      </dgm:t>
    </dgm:pt>
    <dgm:pt modelId="{FD0C3AF8-6758-417E-BF66-27E67A18F4AD}" type="sibTrans" cxnId="{EFCBCEB2-5B11-4995-AAD7-E16BACAB82DC}">
      <dgm:prSet/>
      <dgm:spPr/>
      <dgm:t>
        <a:bodyPr/>
        <a:lstStyle/>
        <a:p>
          <a:endParaRPr lang="en-US" sz="2000">
            <a:cs typeface="B Zar" pitchFamily="2" charset="-78"/>
          </a:endParaRPr>
        </a:p>
      </dgm:t>
    </dgm:pt>
    <dgm:pt modelId="{107A23EF-C8A0-4237-A5B8-AF4F86AE0EAE}">
      <dgm:prSet custT="1"/>
      <dgm:spPr/>
      <dgm:t>
        <a:bodyPr/>
        <a:lstStyle/>
        <a:p>
          <a:pPr rtl="1"/>
          <a:r>
            <a:rPr lang="fa-IR" sz="2000" dirty="0" smtClean="0">
              <a:cs typeface="B Zar" pitchFamily="2" charset="-78"/>
            </a:rPr>
            <a:t>کاهش محدوديت‌هاي معاملاتي</a:t>
          </a:r>
          <a:endParaRPr lang="en-CA" sz="2000" dirty="0">
            <a:cs typeface="B Zar" pitchFamily="2" charset="-78"/>
          </a:endParaRPr>
        </a:p>
      </dgm:t>
    </dgm:pt>
    <dgm:pt modelId="{3B21CEC1-DB48-4801-9F54-4442F49D2240}" type="parTrans" cxnId="{96DDC71C-C371-42BA-BCB6-863CB723BB4A}">
      <dgm:prSet/>
      <dgm:spPr/>
      <dgm:t>
        <a:bodyPr/>
        <a:lstStyle/>
        <a:p>
          <a:endParaRPr lang="en-US" sz="2000">
            <a:cs typeface="B Zar" pitchFamily="2" charset="-78"/>
          </a:endParaRPr>
        </a:p>
      </dgm:t>
    </dgm:pt>
    <dgm:pt modelId="{A9D1B78C-EF3F-4F5E-9058-FA5AE84E4FC4}" type="sibTrans" cxnId="{96DDC71C-C371-42BA-BCB6-863CB723BB4A}">
      <dgm:prSet/>
      <dgm:spPr/>
      <dgm:t>
        <a:bodyPr/>
        <a:lstStyle/>
        <a:p>
          <a:endParaRPr lang="en-US" sz="2000">
            <a:cs typeface="B Zar" pitchFamily="2" charset="-78"/>
          </a:endParaRPr>
        </a:p>
      </dgm:t>
    </dgm:pt>
    <dgm:pt modelId="{C70730AA-8B74-4246-A56E-DB2F5B1A62BE}" type="pres">
      <dgm:prSet presAssocID="{59C3F45C-96BD-4536-B639-3EA232660816}" presName="linear" presStyleCnt="0">
        <dgm:presLayoutVars>
          <dgm:animLvl val="lvl"/>
          <dgm:resizeHandles val="exact"/>
        </dgm:presLayoutVars>
      </dgm:prSet>
      <dgm:spPr/>
      <dgm:t>
        <a:bodyPr/>
        <a:lstStyle/>
        <a:p>
          <a:endParaRPr lang="en-US"/>
        </a:p>
      </dgm:t>
    </dgm:pt>
    <dgm:pt modelId="{461B47D4-2A41-4BAA-970B-44808B38F122}" type="pres">
      <dgm:prSet presAssocID="{91E9D4D9-3FAB-42D4-97DA-F5729FC7CF81}" presName="parentText" presStyleLbl="node1" presStyleIdx="0" presStyleCnt="12">
        <dgm:presLayoutVars>
          <dgm:chMax val="0"/>
          <dgm:bulletEnabled val="1"/>
        </dgm:presLayoutVars>
      </dgm:prSet>
      <dgm:spPr/>
      <dgm:t>
        <a:bodyPr/>
        <a:lstStyle/>
        <a:p>
          <a:endParaRPr lang="en-US"/>
        </a:p>
      </dgm:t>
    </dgm:pt>
    <dgm:pt modelId="{1F2A0724-7540-4638-B57A-6578CE898753}" type="pres">
      <dgm:prSet presAssocID="{37722E23-ED7F-4FA6-A190-3A5E7923462A}" presName="spacer" presStyleCnt="0"/>
      <dgm:spPr/>
    </dgm:pt>
    <dgm:pt modelId="{6188D13B-23F4-4939-B311-FDBAC05C63F5}" type="pres">
      <dgm:prSet presAssocID="{A9446A03-29BA-45F3-AF24-0B1B9D586A81}" presName="parentText" presStyleLbl="node1" presStyleIdx="1" presStyleCnt="12">
        <dgm:presLayoutVars>
          <dgm:chMax val="0"/>
          <dgm:bulletEnabled val="1"/>
        </dgm:presLayoutVars>
      </dgm:prSet>
      <dgm:spPr/>
      <dgm:t>
        <a:bodyPr/>
        <a:lstStyle/>
        <a:p>
          <a:endParaRPr lang="en-US"/>
        </a:p>
      </dgm:t>
    </dgm:pt>
    <dgm:pt modelId="{9BBC21F5-5E65-4C18-9341-CFF8D2DC2837}" type="pres">
      <dgm:prSet presAssocID="{9E3ACE4A-29E5-46AF-9ADC-8CE03398374F}" presName="spacer" presStyleCnt="0"/>
      <dgm:spPr/>
    </dgm:pt>
    <dgm:pt modelId="{B7548F93-9DA0-4E9E-9914-A7EBE96CF314}" type="pres">
      <dgm:prSet presAssocID="{3190F2A2-9D82-42EE-B1C7-BFE60A70C704}" presName="parentText" presStyleLbl="node1" presStyleIdx="2" presStyleCnt="12">
        <dgm:presLayoutVars>
          <dgm:chMax val="0"/>
          <dgm:bulletEnabled val="1"/>
        </dgm:presLayoutVars>
      </dgm:prSet>
      <dgm:spPr/>
      <dgm:t>
        <a:bodyPr/>
        <a:lstStyle/>
        <a:p>
          <a:endParaRPr lang="en-US"/>
        </a:p>
      </dgm:t>
    </dgm:pt>
    <dgm:pt modelId="{0B3423FA-B73E-4AC8-9DAB-85001BF1A6A1}" type="pres">
      <dgm:prSet presAssocID="{9C23BCFE-9540-4C5B-9FAF-AF675A575287}" presName="spacer" presStyleCnt="0"/>
      <dgm:spPr/>
    </dgm:pt>
    <dgm:pt modelId="{B199FA9D-285C-45A6-851E-62B517E3C9AE}" type="pres">
      <dgm:prSet presAssocID="{39630773-9E45-4CD3-9CA7-F729714DD0AA}" presName="parentText" presStyleLbl="node1" presStyleIdx="3" presStyleCnt="12">
        <dgm:presLayoutVars>
          <dgm:chMax val="0"/>
          <dgm:bulletEnabled val="1"/>
        </dgm:presLayoutVars>
      </dgm:prSet>
      <dgm:spPr/>
      <dgm:t>
        <a:bodyPr/>
        <a:lstStyle/>
        <a:p>
          <a:endParaRPr lang="en-US"/>
        </a:p>
      </dgm:t>
    </dgm:pt>
    <dgm:pt modelId="{FEC7A464-5576-49B6-AE82-B461E1E7B9A5}" type="pres">
      <dgm:prSet presAssocID="{4B1777E8-BD43-4605-AB97-508093C9B956}" presName="spacer" presStyleCnt="0"/>
      <dgm:spPr/>
    </dgm:pt>
    <dgm:pt modelId="{2769423C-E69D-41F8-A415-4F8DCF45D4B0}" type="pres">
      <dgm:prSet presAssocID="{D6246B65-2974-48F0-8088-2B84379D666F}" presName="parentText" presStyleLbl="node1" presStyleIdx="4" presStyleCnt="12">
        <dgm:presLayoutVars>
          <dgm:chMax val="0"/>
          <dgm:bulletEnabled val="1"/>
        </dgm:presLayoutVars>
      </dgm:prSet>
      <dgm:spPr/>
      <dgm:t>
        <a:bodyPr/>
        <a:lstStyle/>
        <a:p>
          <a:endParaRPr lang="en-US"/>
        </a:p>
      </dgm:t>
    </dgm:pt>
    <dgm:pt modelId="{70CFD78F-91EF-4D9D-A0C7-C8B445917CB4}" type="pres">
      <dgm:prSet presAssocID="{A8E38873-838B-4461-85BA-6E17FAAED01E}" presName="spacer" presStyleCnt="0"/>
      <dgm:spPr/>
    </dgm:pt>
    <dgm:pt modelId="{C2446F5E-2B35-4EBF-8D6D-9A57E560E8D8}" type="pres">
      <dgm:prSet presAssocID="{A98225D3-5BAA-4D16-979C-DE1EC96506F6}" presName="parentText" presStyleLbl="node1" presStyleIdx="5" presStyleCnt="12">
        <dgm:presLayoutVars>
          <dgm:chMax val="0"/>
          <dgm:bulletEnabled val="1"/>
        </dgm:presLayoutVars>
      </dgm:prSet>
      <dgm:spPr/>
      <dgm:t>
        <a:bodyPr/>
        <a:lstStyle/>
        <a:p>
          <a:endParaRPr lang="en-US"/>
        </a:p>
      </dgm:t>
    </dgm:pt>
    <dgm:pt modelId="{18A0EB5E-FAF0-4183-98DD-ADE9B440DF05}" type="pres">
      <dgm:prSet presAssocID="{58FD8D28-9044-4B11-8F20-B308000EA9F9}" presName="spacer" presStyleCnt="0"/>
      <dgm:spPr/>
    </dgm:pt>
    <dgm:pt modelId="{A71E2AEE-D8EF-465A-978C-386D64BAF74D}" type="pres">
      <dgm:prSet presAssocID="{A7C0290C-466A-4441-8F39-B760C7AE1B7B}" presName="parentText" presStyleLbl="node1" presStyleIdx="6" presStyleCnt="12">
        <dgm:presLayoutVars>
          <dgm:chMax val="0"/>
          <dgm:bulletEnabled val="1"/>
        </dgm:presLayoutVars>
      </dgm:prSet>
      <dgm:spPr/>
      <dgm:t>
        <a:bodyPr/>
        <a:lstStyle/>
        <a:p>
          <a:endParaRPr lang="en-US"/>
        </a:p>
      </dgm:t>
    </dgm:pt>
    <dgm:pt modelId="{65640F3B-7111-4D8D-91DB-955874835A79}" type="pres">
      <dgm:prSet presAssocID="{63DB4CA2-BFD9-4F4B-9B72-A39712C17E50}" presName="spacer" presStyleCnt="0"/>
      <dgm:spPr/>
    </dgm:pt>
    <dgm:pt modelId="{02E11009-3735-4D55-9A37-F02E4D4E4A14}" type="pres">
      <dgm:prSet presAssocID="{88BA199A-4442-400F-BAF4-EE8107DE58EF}" presName="parentText" presStyleLbl="node1" presStyleIdx="7" presStyleCnt="12">
        <dgm:presLayoutVars>
          <dgm:chMax val="0"/>
          <dgm:bulletEnabled val="1"/>
        </dgm:presLayoutVars>
      </dgm:prSet>
      <dgm:spPr/>
      <dgm:t>
        <a:bodyPr/>
        <a:lstStyle/>
        <a:p>
          <a:endParaRPr lang="en-US"/>
        </a:p>
      </dgm:t>
    </dgm:pt>
    <dgm:pt modelId="{6077A4E9-3197-435F-B148-265520F2B6C8}" type="pres">
      <dgm:prSet presAssocID="{1C7DF97D-ADED-433F-ADF4-6D6E3480E0D9}" presName="spacer" presStyleCnt="0"/>
      <dgm:spPr/>
    </dgm:pt>
    <dgm:pt modelId="{B7F787BA-9346-470B-87AE-05C9CDA7E604}" type="pres">
      <dgm:prSet presAssocID="{9FD95328-C8ED-4C5B-9913-B6903230A9DD}" presName="parentText" presStyleLbl="node1" presStyleIdx="8" presStyleCnt="12">
        <dgm:presLayoutVars>
          <dgm:chMax val="0"/>
          <dgm:bulletEnabled val="1"/>
        </dgm:presLayoutVars>
      </dgm:prSet>
      <dgm:spPr/>
      <dgm:t>
        <a:bodyPr/>
        <a:lstStyle/>
        <a:p>
          <a:endParaRPr lang="en-US"/>
        </a:p>
      </dgm:t>
    </dgm:pt>
    <dgm:pt modelId="{494D0299-899C-4DCF-8F64-521C8A4D99B9}" type="pres">
      <dgm:prSet presAssocID="{F0C64FE6-6FB6-4B39-B31A-CDC8BC086C71}" presName="spacer" presStyleCnt="0"/>
      <dgm:spPr/>
    </dgm:pt>
    <dgm:pt modelId="{72DE94C4-0F56-41F0-8D67-3B9F350585AE}" type="pres">
      <dgm:prSet presAssocID="{231E6FEE-93A8-48E5-BBC2-2D2FA691F3C9}" presName="parentText" presStyleLbl="node1" presStyleIdx="9" presStyleCnt="12">
        <dgm:presLayoutVars>
          <dgm:chMax val="0"/>
          <dgm:bulletEnabled val="1"/>
        </dgm:presLayoutVars>
      </dgm:prSet>
      <dgm:spPr/>
      <dgm:t>
        <a:bodyPr/>
        <a:lstStyle/>
        <a:p>
          <a:endParaRPr lang="en-US"/>
        </a:p>
      </dgm:t>
    </dgm:pt>
    <dgm:pt modelId="{68B3A566-38A5-4C5E-990C-21DD9CFD2936}" type="pres">
      <dgm:prSet presAssocID="{3286E22F-3350-48E5-B55F-A78B67CA750A}" presName="spacer" presStyleCnt="0"/>
      <dgm:spPr/>
    </dgm:pt>
    <dgm:pt modelId="{A6485778-3A33-46B1-959A-B8A906471EC6}" type="pres">
      <dgm:prSet presAssocID="{5E2228AD-2E9D-4135-8F96-3DA3F367F2D7}" presName="parentText" presStyleLbl="node1" presStyleIdx="10" presStyleCnt="12">
        <dgm:presLayoutVars>
          <dgm:chMax val="0"/>
          <dgm:bulletEnabled val="1"/>
        </dgm:presLayoutVars>
      </dgm:prSet>
      <dgm:spPr/>
      <dgm:t>
        <a:bodyPr/>
        <a:lstStyle/>
        <a:p>
          <a:endParaRPr lang="en-US"/>
        </a:p>
      </dgm:t>
    </dgm:pt>
    <dgm:pt modelId="{0C26760D-971D-495B-8097-1E9FBA0FD6DB}" type="pres">
      <dgm:prSet presAssocID="{FD0C3AF8-6758-417E-BF66-27E67A18F4AD}" presName="spacer" presStyleCnt="0"/>
      <dgm:spPr/>
    </dgm:pt>
    <dgm:pt modelId="{3ED04089-6FB8-4916-93CE-9D8E0C0626B7}" type="pres">
      <dgm:prSet presAssocID="{107A23EF-C8A0-4237-A5B8-AF4F86AE0EAE}" presName="parentText" presStyleLbl="node1" presStyleIdx="11" presStyleCnt="12">
        <dgm:presLayoutVars>
          <dgm:chMax val="0"/>
          <dgm:bulletEnabled val="1"/>
        </dgm:presLayoutVars>
      </dgm:prSet>
      <dgm:spPr/>
      <dgm:t>
        <a:bodyPr/>
        <a:lstStyle/>
        <a:p>
          <a:endParaRPr lang="en-US"/>
        </a:p>
      </dgm:t>
    </dgm:pt>
  </dgm:ptLst>
  <dgm:cxnLst>
    <dgm:cxn modelId="{0AA55865-CB5D-4E70-BBB4-DB34778E8A29}" srcId="{59C3F45C-96BD-4536-B639-3EA232660816}" destId="{A9446A03-29BA-45F3-AF24-0B1B9D586A81}" srcOrd="1" destOrd="0" parTransId="{9CA3B5C2-F78D-4A49-9AA8-FB0659D72EBD}" sibTransId="{9E3ACE4A-29E5-46AF-9ADC-8CE03398374F}"/>
    <dgm:cxn modelId="{A163265B-393A-451F-94B8-B1AD7327EE12}" type="presOf" srcId="{39630773-9E45-4CD3-9CA7-F729714DD0AA}" destId="{B199FA9D-285C-45A6-851E-62B517E3C9AE}" srcOrd="0" destOrd="0" presId="urn:microsoft.com/office/officeart/2005/8/layout/vList2"/>
    <dgm:cxn modelId="{B6D341D8-EECF-47DF-8378-C08AA810027D}" type="presOf" srcId="{3190F2A2-9D82-42EE-B1C7-BFE60A70C704}" destId="{B7548F93-9DA0-4E9E-9914-A7EBE96CF314}" srcOrd="0" destOrd="0" presId="urn:microsoft.com/office/officeart/2005/8/layout/vList2"/>
    <dgm:cxn modelId="{A3C9E458-D3EB-42F0-99EE-61902225F086}" srcId="{59C3F45C-96BD-4536-B639-3EA232660816}" destId="{A98225D3-5BAA-4D16-979C-DE1EC96506F6}" srcOrd="5" destOrd="0" parTransId="{8E666EDD-E582-4F6D-965C-50FEED951A79}" sibTransId="{58FD8D28-9044-4B11-8F20-B308000EA9F9}"/>
    <dgm:cxn modelId="{96DDC71C-C371-42BA-BCB6-863CB723BB4A}" srcId="{59C3F45C-96BD-4536-B639-3EA232660816}" destId="{107A23EF-C8A0-4237-A5B8-AF4F86AE0EAE}" srcOrd="11" destOrd="0" parTransId="{3B21CEC1-DB48-4801-9F54-4442F49D2240}" sibTransId="{A9D1B78C-EF3F-4F5E-9058-FA5AE84E4FC4}"/>
    <dgm:cxn modelId="{1392D5E8-23E8-4640-927A-E31C7CD33102}" srcId="{59C3F45C-96BD-4536-B639-3EA232660816}" destId="{3190F2A2-9D82-42EE-B1C7-BFE60A70C704}" srcOrd="2" destOrd="0" parTransId="{58FB3536-4E50-463E-8B75-28384EB1FA17}" sibTransId="{9C23BCFE-9540-4C5B-9FAF-AF675A575287}"/>
    <dgm:cxn modelId="{19A88301-6207-4829-AE9C-BD7C46EEBD32}" type="presOf" srcId="{59C3F45C-96BD-4536-B639-3EA232660816}" destId="{C70730AA-8B74-4246-A56E-DB2F5B1A62BE}" srcOrd="0" destOrd="0" presId="urn:microsoft.com/office/officeart/2005/8/layout/vList2"/>
    <dgm:cxn modelId="{ECCA8FC4-48FC-46BB-9059-8AEF094441DE}" srcId="{59C3F45C-96BD-4536-B639-3EA232660816}" destId="{D6246B65-2974-48F0-8088-2B84379D666F}" srcOrd="4" destOrd="0" parTransId="{EE970853-196A-43A1-B8B1-249A435CD972}" sibTransId="{A8E38873-838B-4461-85BA-6E17FAAED01E}"/>
    <dgm:cxn modelId="{CEFF090D-8F01-41BC-BD0E-90481422B4A3}" type="presOf" srcId="{A9446A03-29BA-45F3-AF24-0B1B9D586A81}" destId="{6188D13B-23F4-4939-B311-FDBAC05C63F5}" srcOrd="0" destOrd="0" presId="urn:microsoft.com/office/officeart/2005/8/layout/vList2"/>
    <dgm:cxn modelId="{916714BE-563C-4866-B059-C3F0A0510A66}" type="presOf" srcId="{91E9D4D9-3FAB-42D4-97DA-F5729FC7CF81}" destId="{461B47D4-2A41-4BAA-970B-44808B38F122}" srcOrd="0" destOrd="0" presId="urn:microsoft.com/office/officeart/2005/8/layout/vList2"/>
    <dgm:cxn modelId="{612BDFD8-3CB7-48B9-A864-B1C2D0A406B4}" type="presOf" srcId="{A98225D3-5BAA-4D16-979C-DE1EC96506F6}" destId="{C2446F5E-2B35-4EBF-8D6D-9A57E560E8D8}" srcOrd="0" destOrd="0" presId="urn:microsoft.com/office/officeart/2005/8/layout/vList2"/>
    <dgm:cxn modelId="{ACCA131C-5CF5-4E0E-A15C-2912D9099B5B}" srcId="{59C3F45C-96BD-4536-B639-3EA232660816}" destId="{9FD95328-C8ED-4C5B-9913-B6903230A9DD}" srcOrd="8" destOrd="0" parTransId="{1EA39265-9279-4FE6-95A1-3C1CD0AC77D6}" sibTransId="{F0C64FE6-6FB6-4B39-B31A-CDC8BC086C71}"/>
    <dgm:cxn modelId="{CD7B2978-9333-4F61-A4F4-9C7D72F649F2}" type="presOf" srcId="{5E2228AD-2E9D-4135-8F96-3DA3F367F2D7}" destId="{A6485778-3A33-46B1-959A-B8A906471EC6}" srcOrd="0" destOrd="0" presId="urn:microsoft.com/office/officeart/2005/8/layout/vList2"/>
    <dgm:cxn modelId="{4441235F-96AD-4F95-959F-DC93C3812BAB}" type="presOf" srcId="{107A23EF-C8A0-4237-A5B8-AF4F86AE0EAE}" destId="{3ED04089-6FB8-4916-93CE-9D8E0C0626B7}" srcOrd="0" destOrd="0" presId="urn:microsoft.com/office/officeart/2005/8/layout/vList2"/>
    <dgm:cxn modelId="{9F7E7467-485A-453C-9060-312B5D620070}" type="presOf" srcId="{A7C0290C-466A-4441-8F39-B760C7AE1B7B}" destId="{A71E2AEE-D8EF-465A-978C-386D64BAF74D}" srcOrd="0" destOrd="0" presId="urn:microsoft.com/office/officeart/2005/8/layout/vList2"/>
    <dgm:cxn modelId="{BCDB0915-8E70-430D-BD01-5D7547D1FCCE}" type="presOf" srcId="{231E6FEE-93A8-48E5-BBC2-2D2FA691F3C9}" destId="{72DE94C4-0F56-41F0-8D67-3B9F350585AE}" srcOrd="0" destOrd="0" presId="urn:microsoft.com/office/officeart/2005/8/layout/vList2"/>
    <dgm:cxn modelId="{6AB1ADBB-4395-47F6-BDBB-AB7EC4DE7E23}" srcId="{59C3F45C-96BD-4536-B639-3EA232660816}" destId="{88BA199A-4442-400F-BAF4-EE8107DE58EF}" srcOrd="7" destOrd="0" parTransId="{41B24131-7D8E-41B8-9C2C-6BCF20C1C998}" sibTransId="{1C7DF97D-ADED-433F-ADF4-6D6E3480E0D9}"/>
    <dgm:cxn modelId="{7E569DDB-A73F-444C-B2C0-35942CA7A5F3}" type="presOf" srcId="{9FD95328-C8ED-4C5B-9913-B6903230A9DD}" destId="{B7F787BA-9346-470B-87AE-05C9CDA7E604}" srcOrd="0" destOrd="0" presId="urn:microsoft.com/office/officeart/2005/8/layout/vList2"/>
    <dgm:cxn modelId="{7220C254-0420-4D6E-9F24-F4783E43F241}" srcId="{59C3F45C-96BD-4536-B639-3EA232660816}" destId="{39630773-9E45-4CD3-9CA7-F729714DD0AA}" srcOrd="3" destOrd="0" parTransId="{FEAFDDA0-597F-4F8E-A03D-A88501F9F350}" sibTransId="{4B1777E8-BD43-4605-AB97-508093C9B956}"/>
    <dgm:cxn modelId="{6FAA08DA-ED12-45BC-9E9E-AB47C477C371}" type="presOf" srcId="{D6246B65-2974-48F0-8088-2B84379D666F}" destId="{2769423C-E69D-41F8-A415-4F8DCF45D4B0}" srcOrd="0" destOrd="0" presId="urn:microsoft.com/office/officeart/2005/8/layout/vList2"/>
    <dgm:cxn modelId="{92064807-DA3F-4957-BE1C-81BA8A7EC67F}" srcId="{59C3F45C-96BD-4536-B639-3EA232660816}" destId="{231E6FEE-93A8-48E5-BBC2-2D2FA691F3C9}" srcOrd="9" destOrd="0" parTransId="{6ABCC804-13FB-4A82-BE0C-40A7E768DACA}" sibTransId="{3286E22F-3350-48E5-B55F-A78B67CA750A}"/>
    <dgm:cxn modelId="{2342DE8D-5DC0-45AD-845F-644FC7D2F077}" srcId="{59C3F45C-96BD-4536-B639-3EA232660816}" destId="{91E9D4D9-3FAB-42D4-97DA-F5729FC7CF81}" srcOrd="0" destOrd="0" parTransId="{8ADFBA8C-27CC-4ED8-A840-E87514737282}" sibTransId="{37722E23-ED7F-4FA6-A190-3A5E7923462A}"/>
    <dgm:cxn modelId="{EFCBCEB2-5B11-4995-AAD7-E16BACAB82DC}" srcId="{59C3F45C-96BD-4536-B639-3EA232660816}" destId="{5E2228AD-2E9D-4135-8F96-3DA3F367F2D7}" srcOrd="10" destOrd="0" parTransId="{148C0C4C-827D-42D5-BAAE-8A6B2DED0477}" sibTransId="{FD0C3AF8-6758-417E-BF66-27E67A18F4AD}"/>
    <dgm:cxn modelId="{37AD08DA-0523-4F3D-919B-EACEC1A89C2E}" srcId="{59C3F45C-96BD-4536-B639-3EA232660816}" destId="{A7C0290C-466A-4441-8F39-B760C7AE1B7B}" srcOrd="6" destOrd="0" parTransId="{D4A93EEF-D351-474A-B175-9F009F6E6C95}" sibTransId="{63DB4CA2-BFD9-4F4B-9B72-A39712C17E50}"/>
    <dgm:cxn modelId="{9A27F87F-8B1D-45B6-98F5-A53038A921CA}" type="presOf" srcId="{88BA199A-4442-400F-BAF4-EE8107DE58EF}" destId="{02E11009-3735-4D55-9A37-F02E4D4E4A14}" srcOrd="0" destOrd="0" presId="urn:microsoft.com/office/officeart/2005/8/layout/vList2"/>
    <dgm:cxn modelId="{EE1511E4-955D-475B-98A8-137B8B57EF58}" type="presParOf" srcId="{C70730AA-8B74-4246-A56E-DB2F5B1A62BE}" destId="{461B47D4-2A41-4BAA-970B-44808B38F122}" srcOrd="0" destOrd="0" presId="urn:microsoft.com/office/officeart/2005/8/layout/vList2"/>
    <dgm:cxn modelId="{5A887022-2C00-4128-BB54-13FB8C750DC5}" type="presParOf" srcId="{C70730AA-8B74-4246-A56E-DB2F5B1A62BE}" destId="{1F2A0724-7540-4638-B57A-6578CE898753}" srcOrd="1" destOrd="0" presId="urn:microsoft.com/office/officeart/2005/8/layout/vList2"/>
    <dgm:cxn modelId="{CF6E004F-0079-4752-A878-580DF287140D}" type="presParOf" srcId="{C70730AA-8B74-4246-A56E-DB2F5B1A62BE}" destId="{6188D13B-23F4-4939-B311-FDBAC05C63F5}" srcOrd="2" destOrd="0" presId="urn:microsoft.com/office/officeart/2005/8/layout/vList2"/>
    <dgm:cxn modelId="{2D523153-1C47-43E3-9228-9442514E7DCD}" type="presParOf" srcId="{C70730AA-8B74-4246-A56E-DB2F5B1A62BE}" destId="{9BBC21F5-5E65-4C18-9341-CFF8D2DC2837}" srcOrd="3" destOrd="0" presId="urn:microsoft.com/office/officeart/2005/8/layout/vList2"/>
    <dgm:cxn modelId="{418C7E43-1382-4C40-84F9-DC8E23E27CE0}" type="presParOf" srcId="{C70730AA-8B74-4246-A56E-DB2F5B1A62BE}" destId="{B7548F93-9DA0-4E9E-9914-A7EBE96CF314}" srcOrd="4" destOrd="0" presId="urn:microsoft.com/office/officeart/2005/8/layout/vList2"/>
    <dgm:cxn modelId="{CED2CDA6-59CA-443F-A0C8-CBEEF9D3C1DF}" type="presParOf" srcId="{C70730AA-8B74-4246-A56E-DB2F5B1A62BE}" destId="{0B3423FA-B73E-4AC8-9DAB-85001BF1A6A1}" srcOrd="5" destOrd="0" presId="urn:microsoft.com/office/officeart/2005/8/layout/vList2"/>
    <dgm:cxn modelId="{561B995A-CF81-4ABA-B920-B2CC4460042D}" type="presParOf" srcId="{C70730AA-8B74-4246-A56E-DB2F5B1A62BE}" destId="{B199FA9D-285C-45A6-851E-62B517E3C9AE}" srcOrd="6" destOrd="0" presId="urn:microsoft.com/office/officeart/2005/8/layout/vList2"/>
    <dgm:cxn modelId="{5136616A-39CF-4DCA-AC50-0690E33D3DF1}" type="presParOf" srcId="{C70730AA-8B74-4246-A56E-DB2F5B1A62BE}" destId="{FEC7A464-5576-49B6-AE82-B461E1E7B9A5}" srcOrd="7" destOrd="0" presId="urn:microsoft.com/office/officeart/2005/8/layout/vList2"/>
    <dgm:cxn modelId="{A5877F67-C662-4720-A1C2-EFD72E06B5D1}" type="presParOf" srcId="{C70730AA-8B74-4246-A56E-DB2F5B1A62BE}" destId="{2769423C-E69D-41F8-A415-4F8DCF45D4B0}" srcOrd="8" destOrd="0" presId="urn:microsoft.com/office/officeart/2005/8/layout/vList2"/>
    <dgm:cxn modelId="{501C3D77-1827-44BC-AAD0-461D74A987A9}" type="presParOf" srcId="{C70730AA-8B74-4246-A56E-DB2F5B1A62BE}" destId="{70CFD78F-91EF-4D9D-A0C7-C8B445917CB4}" srcOrd="9" destOrd="0" presId="urn:microsoft.com/office/officeart/2005/8/layout/vList2"/>
    <dgm:cxn modelId="{00652170-412A-4737-9FBC-440341616039}" type="presParOf" srcId="{C70730AA-8B74-4246-A56E-DB2F5B1A62BE}" destId="{C2446F5E-2B35-4EBF-8D6D-9A57E560E8D8}" srcOrd="10" destOrd="0" presId="urn:microsoft.com/office/officeart/2005/8/layout/vList2"/>
    <dgm:cxn modelId="{B1FC7E0C-ADEC-4B02-A587-E0AE97D6F50A}" type="presParOf" srcId="{C70730AA-8B74-4246-A56E-DB2F5B1A62BE}" destId="{18A0EB5E-FAF0-4183-98DD-ADE9B440DF05}" srcOrd="11" destOrd="0" presId="urn:microsoft.com/office/officeart/2005/8/layout/vList2"/>
    <dgm:cxn modelId="{6017093C-08E3-40F5-9544-24FD3CF4B965}" type="presParOf" srcId="{C70730AA-8B74-4246-A56E-DB2F5B1A62BE}" destId="{A71E2AEE-D8EF-465A-978C-386D64BAF74D}" srcOrd="12" destOrd="0" presId="urn:microsoft.com/office/officeart/2005/8/layout/vList2"/>
    <dgm:cxn modelId="{397EC4E5-4470-4AC8-9A83-EEF5CA1E39BA}" type="presParOf" srcId="{C70730AA-8B74-4246-A56E-DB2F5B1A62BE}" destId="{65640F3B-7111-4D8D-91DB-955874835A79}" srcOrd="13" destOrd="0" presId="urn:microsoft.com/office/officeart/2005/8/layout/vList2"/>
    <dgm:cxn modelId="{202302B0-AFDF-4930-849A-518E9B50ABB4}" type="presParOf" srcId="{C70730AA-8B74-4246-A56E-DB2F5B1A62BE}" destId="{02E11009-3735-4D55-9A37-F02E4D4E4A14}" srcOrd="14" destOrd="0" presId="urn:microsoft.com/office/officeart/2005/8/layout/vList2"/>
    <dgm:cxn modelId="{96BED7FA-25CB-4E7F-89C4-E157BD461117}" type="presParOf" srcId="{C70730AA-8B74-4246-A56E-DB2F5B1A62BE}" destId="{6077A4E9-3197-435F-B148-265520F2B6C8}" srcOrd="15" destOrd="0" presId="urn:microsoft.com/office/officeart/2005/8/layout/vList2"/>
    <dgm:cxn modelId="{8951EA2D-BC92-4415-8EAB-F2141292DF4B}" type="presParOf" srcId="{C70730AA-8B74-4246-A56E-DB2F5B1A62BE}" destId="{B7F787BA-9346-470B-87AE-05C9CDA7E604}" srcOrd="16" destOrd="0" presId="urn:microsoft.com/office/officeart/2005/8/layout/vList2"/>
    <dgm:cxn modelId="{7257E72B-82E8-4EAC-ABC1-0F7E45C5471E}" type="presParOf" srcId="{C70730AA-8B74-4246-A56E-DB2F5B1A62BE}" destId="{494D0299-899C-4DCF-8F64-521C8A4D99B9}" srcOrd="17" destOrd="0" presId="urn:microsoft.com/office/officeart/2005/8/layout/vList2"/>
    <dgm:cxn modelId="{C6309766-B9FE-4B1B-898F-F753843756E8}" type="presParOf" srcId="{C70730AA-8B74-4246-A56E-DB2F5B1A62BE}" destId="{72DE94C4-0F56-41F0-8D67-3B9F350585AE}" srcOrd="18" destOrd="0" presId="urn:microsoft.com/office/officeart/2005/8/layout/vList2"/>
    <dgm:cxn modelId="{BCBB7D95-D388-4B56-BF17-A43E4D85FAAA}" type="presParOf" srcId="{C70730AA-8B74-4246-A56E-DB2F5B1A62BE}" destId="{68B3A566-38A5-4C5E-990C-21DD9CFD2936}" srcOrd="19" destOrd="0" presId="urn:microsoft.com/office/officeart/2005/8/layout/vList2"/>
    <dgm:cxn modelId="{71D7427D-30EC-4E7A-AD92-A5634B78DD01}" type="presParOf" srcId="{C70730AA-8B74-4246-A56E-DB2F5B1A62BE}" destId="{A6485778-3A33-46B1-959A-B8A906471EC6}" srcOrd="20" destOrd="0" presId="urn:microsoft.com/office/officeart/2005/8/layout/vList2"/>
    <dgm:cxn modelId="{29D6D9AF-349A-4E2F-9C1A-13BEC7B51B0F}" type="presParOf" srcId="{C70730AA-8B74-4246-A56E-DB2F5B1A62BE}" destId="{0C26760D-971D-495B-8097-1E9FBA0FD6DB}" srcOrd="21" destOrd="0" presId="urn:microsoft.com/office/officeart/2005/8/layout/vList2"/>
    <dgm:cxn modelId="{C448A3A4-5893-427C-AC2D-B6F41FE98840}" type="presParOf" srcId="{C70730AA-8B74-4246-A56E-DB2F5B1A62BE}" destId="{3ED04089-6FB8-4916-93CE-9D8E0C0626B7}"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A94D031-B6E7-462F-8EA2-0C54C61BEA98}" type="doc">
      <dgm:prSet loTypeId="urn:microsoft.com/office/officeart/2005/8/layout/vList2" loCatId="list" qsTypeId="urn:microsoft.com/office/officeart/2005/8/quickstyle/3d1" qsCatId="3D" csTypeId="urn:microsoft.com/office/officeart/2005/8/colors/colorful5" csCatId="colorful"/>
      <dgm:spPr/>
      <dgm:t>
        <a:bodyPr/>
        <a:lstStyle/>
        <a:p>
          <a:endParaRPr lang="en-US"/>
        </a:p>
      </dgm:t>
    </dgm:pt>
    <dgm:pt modelId="{08F558FF-23BF-439F-9D4B-E195A90DC4C6}">
      <dgm:prSet/>
      <dgm:spPr/>
      <dgm:t>
        <a:bodyPr/>
        <a:lstStyle/>
        <a:p>
          <a:pPr rtl="1"/>
          <a:r>
            <a:rPr lang="fa-IR" dirty="0" smtClean="0">
              <a:cs typeface="B Zar" pitchFamily="2" charset="-78"/>
            </a:rPr>
            <a:t>اصلاحات در زیرساخت های اطلاعاتی و گزارشگری</a:t>
          </a:r>
          <a:endParaRPr lang="en-US" dirty="0">
            <a:cs typeface="B Zar" pitchFamily="2" charset="-78"/>
          </a:endParaRPr>
        </a:p>
      </dgm:t>
    </dgm:pt>
    <dgm:pt modelId="{DA06FFC4-2EE0-466C-8D64-D66CB24CAEB7}" type="parTrans" cxnId="{840E6AFD-00B3-4A90-8053-1CA3AC54E802}">
      <dgm:prSet/>
      <dgm:spPr/>
      <dgm:t>
        <a:bodyPr/>
        <a:lstStyle/>
        <a:p>
          <a:endParaRPr lang="en-US">
            <a:cs typeface="B Zar" pitchFamily="2" charset="-78"/>
          </a:endParaRPr>
        </a:p>
      </dgm:t>
    </dgm:pt>
    <dgm:pt modelId="{B08CFBB0-CDF5-4740-830B-CD996A2538D7}" type="sibTrans" cxnId="{840E6AFD-00B3-4A90-8053-1CA3AC54E802}">
      <dgm:prSet/>
      <dgm:spPr/>
      <dgm:t>
        <a:bodyPr/>
        <a:lstStyle/>
        <a:p>
          <a:endParaRPr lang="en-US">
            <a:cs typeface="B Zar" pitchFamily="2" charset="-78"/>
          </a:endParaRPr>
        </a:p>
      </dgm:t>
    </dgm:pt>
    <dgm:pt modelId="{8F5C77FF-F5BB-4C11-A93A-B54178F9B667}">
      <dgm:prSet/>
      <dgm:spPr/>
      <dgm:t>
        <a:bodyPr/>
        <a:lstStyle/>
        <a:p>
          <a:pPr rtl="1"/>
          <a:r>
            <a:rPr lang="fa-IR" dirty="0" smtClean="0">
              <a:cs typeface="B Zar" pitchFamily="2" charset="-78"/>
            </a:rPr>
            <a:t>گسترش مناسبات و مبادله اطلاعات با جهان</a:t>
          </a:r>
          <a:endParaRPr lang="en-US" dirty="0">
            <a:cs typeface="B Zar" pitchFamily="2" charset="-78"/>
          </a:endParaRPr>
        </a:p>
      </dgm:t>
    </dgm:pt>
    <dgm:pt modelId="{549ED2D8-FF2E-4B5E-BE51-46077A2D7136}" type="parTrans" cxnId="{9A3D4C50-B3B7-49EB-A640-905DEF965839}">
      <dgm:prSet/>
      <dgm:spPr/>
      <dgm:t>
        <a:bodyPr/>
        <a:lstStyle/>
        <a:p>
          <a:endParaRPr lang="en-US">
            <a:cs typeface="B Zar" pitchFamily="2" charset="-78"/>
          </a:endParaRPr>
        </a:p>
      </dgm:t>
    </dgm:pt>
    <dgm:pt modelId="{F028B9AA-0717-4183-BE1D-09E8BAC959DA}" type="sibTrans" cxnId="{9A3D4C50-B3B7-49EB-A640-905DEF965839}">
      <dgm:prSet/>
      <dgm:spPr/>
      <dgm:t>
        <a:bodyPr/>
        <a:lstStyle/>
        <a:p>
          <a:endParaRPr lang="en-US">
            <a:cs typeface="B Zar" pitchFamily="2" charset="-78"/>
          </a:endParaRPr>
        </a:p>
      </dgm:t>
    </dgm:pt>
    <dgm:pt modelId="{5F3AA1C5-2C38-4DB1-8D15-352CA456541F}">
      <dgm:prSet/>
      <dgm:spPr/>
      <dgm:t>
        <a:bodyPr/>
        <a:lstStyle/>
        <a:p>
          <a:pPr rtl="1"/>
          <a:r>
            <a:rPr lang="fa-IR" dirty="0" smtClean="0">
              <a:cs typeface="B Zar" pitchFamily="2" charset="-78"/>
            </a:rPr>
            <a:t>الزام به استفاده از استانداردهای حسابداری و حسابرسی بین المللی</a:t>
          </a:r>
          <a:endParaRPr lang="en-US" dirty="0">
            <a:cs typeface="B Zar" pitchFamily="2" charset="-78"/>
          </a:endParaRPr>
        </a:p>
      </dgm:t>
    </dgm:pt>
    <dgm:pt modelId="{ECACDD4F-731C-4E56-BB9F-8E695286BF10}" type="parTrans" cxnId="{549CA794-A50A-40B7-A7F6-F9A29DF41B33}">
      <dgm:prSet/>
      <dgm:spPr/>
      <dgm:t>
        <a:bodyPr/>
        <a:lstStyle/>
        <a:p>
          <a:endParaRPr lang="en-US">
            <a:cs typeface="B Zar" pitchFamily="2" charset="-78"/>
          </a:endParaRPr>
        </a:p>
      </dgm:t>
    </dgm:pt>
    <dgm:pt modelId="{30606CE0-B7BF-4A6C-B8E7-C9088EFFA68F}" type="sibTrans" cxnId="{549CA794-A50A-40B7-A7F6-F9A29DF41B33}">
      <dgm:prSet/>
      <dgm:spPr/>
      <dgm:t>
        <a:bodyPr/>
        <a:lstStyle/>
        <a:p>
          <a:endParaRPr lang="en-US">
            <a:cs typeface="B Zar" pitchFamily="2" charset="-78"/>
          </a:endParaRPr>
        </a:p>
      </dgm:t>
    </dgm:pt>
    <dgm:pt modelId="{B53B3F39-D984-43AB-8935-2D8376071AC0}">
      <dgm:prSet/>
      <dgm:spPr/>
      <dgm:t>
        <a:bodyPr/>
        <a:lstStyle/>
        <a:p>
          <a:pPr rtl="1"/>
          <a:r>
            <a:rPr lang="fa-IR" dirty="0" smtClean="0">
              <a:cs typeface="B Zar" pitchFamily="2" charset="-78"/>
            </a:rPr>
            <a:t>ورود حسابرسان خارجی به پاره ای شرکت های بزرگ و مشارکت با حسابرسان داخلی</a:t>
          </a:r>
          <a:endParaRPr lang="en-US" dirty="0">
            <a:cs typeface="B Zar" pitchFamily="2" charset="-78"/>
          </a:endParaRPr>
        </a:p>
      </dgm:t>
    </dgm:pt>
    <dgm:pt modelId="{F3DC66E0-132F-4516-8F64-31D37EEC1CC3}" type="parTrans" cxnId="{511DDDF8-95D9-405E-ADD7-3D743C60C33C}">
      <dgm:prSet/>
      <dgm:spPr/>
      <dgm:t>
        <a:bodyPr/>
        <a:lstStyle/>
        <a:p>
          <a:endParaRPr lang="en-US">
            <a:cs typeface="B Zar" pitchFamily="2" charset="-78"/>
          </a:endParaRPr>
        </a:p>
      </dgm:t>
    </dgm:pt>
    <dgm:pt modelId="{09BD885A-BC43-4756-9B45-C2E287B69B88}" type="sibTrans" cxnId="{511DDDF8-95D9-405E-ADD7-3D743C60C33C}">
      <dgm:prSet/>
      <dgm:spPr/>
      <dgm:t>
        <a:bodyPr/>
        <a:lstStyle/>
        <a:p>
          <a:endParaRPr lang="en-US">
            <a:cs typeface="B Zar" pitchFamily="2" charset="-78"/>
          </a:endParaRPr>
        </a:p>
      </dgm:t>
    </dgm:pt>
    <dgm:pt modelId="{59B15D16-9A14-4141-B81F-2FE4E1F60911}">
      <dgm:prSet/>
      <dgm:spPr/>
      <dgm:t>
        <a:bodyPr/>
        <a:lstStyle/>
        <a:p>
          <a:pPr rtl="1"/>
          <a:r>
            <a:rPr lang="fa-IR" dirty="0" smtClean="0">
              <a:cs typeface="B Zar" pitchFamily="2" charset="-78"/>
            </a:rPr>
            <a:t>ارتقای سطح گزارشگری شرکت های بورسی</a:t>
          </a:r>
          <a:endParaRPr lang="en-US" dirty="0">
            <a:cs typeface="B Zar" pitchFamily="2" charset="-78"/>
          </a:endParaRPr>
        </a:p>
      </dgm:t>
    </dgm:pt>
    <dgm:pt modelId="{0EC03CE7-C614-48F3-A605-2E35722E03CA}" type="parTrans" cxnId="{0ABA6B9A-B92B-4263-875E-7456E8CF38B2}">
      <dgm:prSet/>
      <dgm:spPr/>
      <dgm:t>
        <a:bodyPr/>
        <a:lstStyle/>
        <a:p>
          <a:endParaRPr lang="en-US">
            <a:cs typeface="B Zar" pitchFamily="2" charset="-78"/>
          </a:endParaRPr>
        </a:p>
      </dgm:t>
    </dgm:pt>
    <dgm:pt modelId="{9D0269D8-9D83-4BBC-8EED-8219CEE4166B}" type="sibTrans" cxnId="{0ABA6B9A-B92B-4263-875E-7456E8CF38B2}">
      <dgm:prSet/>
      <dgm:spPr/>
      <dgm:t>
        <a:bodyPr/>
        <a:lstStyle/>
        <a:p>
          <a:endParaRPr lang="en-US">
            <a:cs typeface="B Zar" pitchFamily="2" charset="-78"/>
          </a:endParaRPr>
        </a:p>
      </dgm:t>
    </dgm:pt>
    <dgm:pt modelId="{6F4A3485-A9DA-4017-90D7-DD08BA58B1CE}">
      <dgm:prSet/>
      <dgm:spPr/>
      <dgm:t>
        <a:bodyPr/>
        <a:lstStyle/>
        <a:p>
          <a:pPr rtl="1"/>
          <a:r>
            <a:rPr lang="fa-IR" dirty="0" smtClean="0">
              <a:cs typeface="B Zar" pitchFamily="2" charset="-78"/>
            </a:rPr>
            <a:t>اصلاح نظام مالیاتی</a:t>
          </a:r>
          <a:endParaRPr lang="en-US" dirty="0">
            <a:cs typeface="B Zar" pitchFamily="2" charset="-78"/>
          </a:endParaRPr>
        </a:p>
      </dgm:t>
    </dgm:pt>
    <dgm:pt modelId="{1BB66A0B-3499-4E12-8067-F6E34B7EEEF2}" type="parTrans" cxnId="{27163C29-68CC-4B3B-B451-809D50F1418E}">
      <dgm:prSet/>
      <dgm:spPr/>
      <dgm:t>
        <a:bodyPr/>
        <a:lstStyle/>
        <a:p>
          <a:endParaRPr lang="en-US">
            <a:cs typeface="B Zar" pitchFamily="2" charset="-78"/>
          </a:endParaRPr>
        </a:p>
      </dgm:t>
    </dgm:pt>
    <dgm:pt modelId="{6A16B005-404A-4948-A941-32299EE286B4}" type="sibTrans" cxnId="{27163C29-68CC-4B3B-B451-809D50F1418E}">
      <dgm:prSet/>
      <dgm:spPr/>
      <dgm:t>
        <a:bodyPr/>
        <a:lstStyle/>
        <a:p>
          <a:endParaRPr lang="en-US">
            <a:cs typeface="B Zar" pitchFamily="2" charset="-78"/>
          </a:endParaRPr>
        </a:p>
      </dgm:t>
    </dgm:pt>
    <dgm:pt modelId="{3E625DA7-EC82-439C-B1B4-C8DB613E87B4}">
      <dgm:prSet/>
      <dgm:spPr/>
      <dgm:t>
        <a:bodyPr/>
        <a:lstStyle/>
        <a:p>
          <a:pPr rtl="1"/>
          <a:r>
            <a:rPr lang="fa-IR" dirty="0" smtClean="0">
              <a:cs typeface="B Zar" pitchFamily="2" charset="-78"/>
            </a:rPr>
            <a:t>ارتباط بیشتر جوامع حسابداری با یکدیگر</a:t>
          </a:r>
          <a:endParaRPr lang="en-US" dirty="0">
            <a:cs typeface="B Zar" pitchFamily="2" charset="-78"/>
          </a:endParaRPr>
        </a:p>
      </dgm:t>
    </dgm:pt>
    <dgm:pt modelId="{66FB5393-DF86-41E8-ABA6-1F1BFD3C5A03}" type="parTrans" cxnId="{ECE49314-98AA-4879-BBE5-ED0377E081E3}">
      <dgm:prSet/>
      <dgm:spPr/>
      <dgm:t>
        <a:bodyPr/>
        <a:lstStyle/>
        <a:p>
          <a:endParaRPr lang="en-US">
            <a:cs typeface="B Zar" pitchFamily="2" charset="-78"/>
          </a:endParaRPr>
        </a:p>
      </dgm:t>
    </dgm:pt>
    <dgm:pt modelId="{BCA48DC6-4CB8-47A3-8AA5-60C14A89AF5C}" type="sibTrans" cxnId="{ECE49314-98AA-4879-BBE5-ED0377E081E3}">
      <dgm:prSet/>
      <dgm:spPr/>
      <dgm:t>
        <a:bodyPr/>
        <a:lstStyle/>
        <a:p>
          <a:endParaRPr lang="en-US">
            <a:cs typeface="B Zar" pitchFamily="2" charset="-78"/>
          </a:endParaRPr>
        </a:p>
      </dgm:t>
    </dgm:pt>
    <dgm:pt modelId="{9A0657BB-6739-4F8F-AAED-60DBB6C368A1}" type="pres">
      <dgm:prSet presAssocID="{EA94D031-B6E7-462F-8EA2-0C54C61BEA98}" presName="linear" presStyleCnt="0">
        <dgm:presLayoutVars>
          <dgm:animLvl val="lvl"/>
          <dgm:resizeHandles val="exact"/>
        </dgm:presLayoutVars>
      </dgm:prSet>
      <dgm:spPr/>
      <dgm:t>
        <a:bodyPr/>
        <a:lstStyle/>
        <a:p>
          <a:endParaRPr lang="en-US"/>
        </a:p>
      </dgm:t>
    </dgm:pt>
    <dgm:pt modelId="{157B410B-6649-49A4-A872-47EDB2FFA4E4}" type="pres">
      <dgm:prSet presAssocID="{08F558FF-23BF-439F-9D4B-E195A90DC4C6}" presName="parentText" presStyleLbl="node1" presStyleIdx="0" presStyleCnt="7">
        <dgm:presLayoutVars>
          <dgm:chMax val="0"/>
          <dgm:bulletEnabled val="1"/>
        </dgm:presLayoutVars>
      </dgm:prSet>
      <dgm:spPr/>
      <dgm:t>
        <a:bodyPr/>
        <a:lstStyle/>
        <a:p>
          <a:endParaRPr lang="en-US"/>
        </a:p>
      </dgm:t>
    </dgm:pt>
    <dgm:pt modelId="{FD4DB80E-30FA-4833-BFFA-B596CFC59F51}" type="pres">
      <dgm:prSet presAssocID="{B08CFBB0-CDF5-4740-830B-CD996A2538D7}" presName="spacer" presStyleCnt="0"/>
      <dgm:spPr/>
    </dgm:pt>
    <dgm:pt modelId="{E82737D5-5A6E-490B-BAC1-EEED87F0FA9B}" type="pres">
      <dgm:prSet presAssocID="{8F5C77FF-F5BB-4C11-A93A-B54178F9B667}" presName="parentText" presStyleLbl="node1" presStyleIdx="1" presStyleCnt="7">
        <dgm:presLayoutVars>
          <dgm:chMax val="0"/>
          <dgm:bulletEnabled val="1"/>
        </dgm:presLayoutVars>
      </dgm:prSet>
      <dgm:spPr/>
      <dgm:t>
        <a:bodyPr/>
        <a:lstStyle/>
        <a:p>
          <a:endParaRPr lang="en-US"/>
        </a:p>
      </dgm:t>
    </dgm:pt>
    <dgm:pt modelId="{A9E969D9-9D00-4F1E-982C-1E04D7112865}" type="pres">
      <dgm:prSet presAssocID="{F028B9AA-0717-4183-BE1D-09E8BAC959DA}" presName="spacer" presStyleCnt="0"/>
      <dgm:spPr/>
    </dgm:pt>
    <dgm:pt modelId="{3955F9B7-81FA-41F1-BC0A-05CAF33D9DF8}" type="pres">
      <dgm:prSet presAssocID="{5F3AA1C5-2C38-4DB1-8D15-352CA456541F}" presName="parentText" presStyleLbl="node1" presStyleIdx="2" presStyleCnt="7">
        <dgm:presLayoutVars>
          <dgm:chMax val="0"/>
          <dgm:bulletEnabled val="1"/>
        </dgm:presLayoutVars>
      </dgm:prSet>
      <dgm:spPr/>
      <dgm:t>
        <a:bodyPr/>
        <a:lstStyle/>
        <a:p>
          <a:endParaRPr lang="en-US"/>
        </a:p>
      </dgm:t>
    </dgm:pt>
    <dgm:pt modelId="{3BDF6D41-276E-4E1D-A242-7EA1894E7590}" type="pres">
      <dgm:prSet presAssocID="{30606CE0-B7BF-4A6C-B8E7-C9088EFFA68F}" presName="spacer" presStyleCnt="0"/>
      <dgm:spPr/>
    </dgm:pt>
    <dgm:pt modelId="{01DAFCFB-170F-4757-A790-82277B1C115C}" type="pres">
      <dgm:prSet presAssocID="{B53B3F39-D984-43AB-8935-2D8376071AC0}" presName="parentText" presStyleLbl="node1" presStyleIdx="3" presStyleCnt="7">
        <dgm:presLayoutVars>
          <dgm:chMax val="0"/>
          <dgm:bulletEnabled val="1"/>
        </dgm:presLayoutVars>
      </dgm:prSet>
      <dgm:spPr/>
      <dgm:t>
        <a:bodyPr/>
        <a:lstStyle/>
        <a:p>
          <a:endParaRPr lang="en-US"/>
        </a:p>
      </dgm:t>
    </dgm:pt>
    <dgm:pt modelId="{D2AED35C-E6B1-4980-B5E2-1C85B2AFB6BB}" type="pres">
      <dgm:prSet presAssocID="{09BD885A-BC43-4756-9B45-C2E287B69B88}" presName="spacer" presStyleCnt="0"/>
      <dgm:spPr/>
    </dgm:pt>
    <dgm:pt modelId="{E8E5435D-16E0-4CB2-9A44-BCCAFE67E798}" type="pres">
      <dgm:prSet presAssocID="{59B15D16-9A14-4141-B81F-2FE4E1F60911}" presName="parentText" presStyleLbl="node1" presStyleIdx="4" presStyleCnt="7">
        <dgm:presLayoutVars>
          <dgm:chMax val="0"/>
          <dgm:bulletEnabled val="1"/>
        </dgm:presLayoutVars>
      </dgm:prSet>
      <dgm:spPr/>
      <dgm:t>
        <a:bodyPr/>
        <a:lstStyle/>
        <a:p>
          <a:endParaRPr lang="en-US"/>
        </a:p>
      </dgm:t>
    </dgm:pt>
    <dgm:pt modelId="{595C19A7-2E74-4BBA-A1A4-05AAF5728B41}" type="pres">
      <dgm:prSet presAssocID="{9D0269D8-9D83-4BBC-8EED-8219CEE4166B}" presName="spacer" presStyleCnt="0"/>
      <dgm:spPr/>
    </dgm:pt>
    <dgm:pt modelId="{29AE004D-76AD-4B16-82CD-42EF8917C7F8}" type="pres">
      <dgm:prSet presAssocID="{6F4A3485-A9DA-4017-90D7-DD08BA58B1CE}" presName="parentText" presStyleLbl="node1" presStyleIdx="5" presStyleCnt="7">
        <dgm:presLayoutVars>
          <dgm:chMax val="0"/>
          <dgm:bulletEnabled val="1"/>
        </dgm:presLayoutVars>
      </dgm:prSet>
      <dgm:spPr/>
      <dgm:t>
        <a:bodyPr/>
        <a:lstStyle/>
        <a:p>
          <a:endParaRPr lang="en-US"/>
        </a:p>
      </dgm:t>
    </dgm:pt>
    <dgm:pt modelId="{DFA9EDBC-1EF0-43A5-97C5-A7753C3D45A5}" type="pres">
      <dgm:prSet presAssocID="{6A16B005-404A-4948-A941-32299EE286B4}" presName="spacer" presStyleCnt="0"/>
      <dgm:spPr/>
    </dgm:pt>
    <dgm:pt modelId="{8A4C330C-3FAE-43FE-A722-B2779B26A7CE}" type="pres">
      <dgm:prSet presAssocID="{3E625DA7-EC82-439C-B1B4-C8DB613E87B4}" presName="parentText" presStyleLbl="node1" presStyleIdx="6" presStyleCnt="7">
        <dgm:presLayoutVars>
          <dgm:chMax val="0"/>
          <dgm:bulletEnabled val="1"/>
        </dgm:presLayoutVars>
      </dgm:prSet>
      <dgm:spPr/>
      <dgm:t>
        <a:bodyPr/>
        <a:lstStyle/>
        <a:p>
          <a:endParaRPr lang="en-US"/>
        </a:p>
      </dgm:t>
    </dgm:pt>
  </dgm:ptLst>
  <dgm:cxnLst>
    <dgm:cxn modelId="{210256AF-FB73-400E-849C-F0C0B2DC3D86}" type="presOf" srcId="{08F558FF-23BF-439F-9D4B-E195A90DC4C6}" destId="{157B410B-6649-49A4-A872-47EDB2FFA4E4}" srcOrd="0" destOrd="0" presId="urn:microsoft.com/office/officeart/2005/8/layout/vList2"/>
    <dgm:cxn modelId="{6AE4CB02-0C24-442B-ABE0-8485B373756A}" type="presOf" srcId="{6F4A3485-A9DA-4017-90D7-DD08BA58B1CE}" destId="{29AE004D-76AD-4B16-82CD-42EF8917C7F8}" srcOrd="0" destOrd="0" presId="urn:microsoft.com/office/officeart/2005/8/layout/vList2"/>
    <dgm:cxn modelId="{EBD8E7B1-A95C-4FC4-9EA4-6D01E37F3C32}" type="presOf" srcId="{5F3AA1C5-2C38-4DB1-8D15-352CA456541F}" destId="{3955F9B7-81FA-41F1-BC0A-05CAF33D9DF8}" srcOrd="0" destOrd="0" presId="urn:microsoft.com/office/officeart/2005/8/layout/vList2"/>
    <dgm:cxn modelId="{511DDDF8-95D9-405E-ADD7-3D743C60C33C}" srcId="{EA94D031-B6E7-462F-8EA2-0C54C61BEA98}" destId="{B53B3F39-D984-43AB-8935-2D8376071AC0}" srcOrd="3" destOrd="0" parTransId="{F3DC66E0-132F-4516-8F64-31D37EEC1CC3}" sibTransId="{09BD885A-BC43-4756-9B45-C2E287B69B88}"/>
    <dgm:cxn modelId="{9A3D4C50-B3B7-49EB-A640-905DEF965839}" srcId="{EA94D031-B6E7-462F-8EA2-0C54C61BEA98}" destId="{8F5C77FF-F5BB-4C11-A93A-B54178F9B667}" srcOrd="1" destOrd="0" parTransId="{549ED2D8-FF2E-4B5E-BE51-46077A2D7136}" sibTransId="{F028B9AA-0717-4183-BE1D-09E8BAC959DA}"/>
    <dgm:cxn modelId="{0ABA6B9A-B92B-4263-875E-7456E8CF38B2}" srcId="{EA94D031-B6E7-462F-8EA2-0C54C61BEA98}" destId="{59B15D16-9A14-4141-B81F-2FE4E1F60911}" srcOrd="4" destOrd="0" parTransId="{0EC03CE7-C614-48F3-A605-2E35722E03CA}" sibTransId="{9D0269D8-9D83-4BBC-8EED-8219CEE4166B}"/>
    <dgm:cxn modelId="{27163C29-68CC-4B3B-B451-809D50F1418E}" srcId="{EA94D031-B6E7-462F-8EA2-0C54C61BEA98}" destId="{6F4A3485-A9DA-4017-90D7-DD08BA58B1CE}" srcOrd="5" destOrd="0" parTransId="{1BB66A0B-3499-4E12-8067-F6E34B7EEEF2}" sibTransId="{6A16B005-404A-4948-A941-32299EE286B4}"/>
    <dgm:cxn modelId="{ECE49314-98AA-4879-BBE5-ED0377E081E3}" srcId="{EA94D031-B6E7-462F-8EA2-0C54C61BEA98}" destId="{3E625DA7-EC82-439C-B1B4-C8DB613E87B4}" srcOrd="6" destOrd="0" parTransId="{66FB5393-DF86-41E8-ABA6-1F1BFD3C5A03}" sibTransId="{BCA48DC6-4CB8-47A3-8AA5-60C14A89AF5C}"/>
    <dgm:cxn modelId="{2FA3FE47-4A62-4D71-9272-345F8BE433A3}" type="presOf" srcId="{B53B3F39-D984-43AB-8935-2D8376071AC0}" destId="{01DAFCFB-170F-4757-A790-82277B1C115C}" srcOrd="0" destOrd="0" presId="urn:microsoft.com/office/officeart/2005/8/layout/vList2"/>
    <dgm:cxn modelId="{549CA794-A50A-40B7-A7F6-F9A29DF41B33}" srcId="{EA94D031-B6E7-462F-8EA2-0C54C61BEA98}" destId="{5F3AA1C5-2C38-4DB1-8D15-352CA456541F}" srcOrd="2" destOrd="0" parTransId="{ECACDD4F-731C-4E56-BB9F-8E695286BF10}" sibTransId="{30606CE0-B7BF-4A6C-B8E7-C9088EFFA68F}"/>
    <dgm:cxn modelId="{38BE2D11-6716-4080-A41F-02BC71E2502B}" type="presOf" srcId="{EA94D031-B6E7-462F-8EA2-0C54C61BEA98}" destId="{9A0657BB-6739-4F8F-AAED-60DBB6C368A1}" srcOrd="0" destOrd="0" presId="urn:microsoft.com/office/officeart/2005/8/layout/vList2"/>
    <dgm:cxn modelId="{840E6AFD-00B3-4A90-8053-1CA3AC54E802}" srcId="{EA94D031-B6E7-462F-8EA2-0C54C61BEA98}" destId="{08F558FF-23BF-439F-9D4B-E195A90DC4C6}" srcOrd="0" destOrd="0" parTransId="{DA06FFC4-2EE0-466C-8D64-D66CB24CAEB7}" sibTransId="{B08CFBB0-CDF5-4740-830B-CD996A2538D7}"/>
    <dgm:cxn modelId="{5EE0BE60-865A-4E7A-9F50-1FD81C8067F3}" type="presOf" srcId="{3E625DA7-EC82-439C-B1B4-C8DB613E87B4}" destId="{8A4C330C-3FAE-43FE-A722-B2779B26A7CE}" srcOrd="0" destOrd="0" presId="urn:microsoft.com/office/officeart/2005/8/layout/vList2"/>
    <dgm:cxn modelId="{70FAD65C-8305-4183-AA3E-EFE02F03068A}" type="presOf" srcId="{8F5C77FF-F5BB-4C11-A93A-B54178F9B667}" destId="{E82737D5-5A6E-490B-BAC1-EEED87F0FA9B}" srcOrd="0" destOrd="0" presId="urn:microsoft.com/office/officeart/2005/8/layout/vList2"/>
    <dgm:cxn modelId="{BD39D9AF-A002-4156-8430-3DF3E7DDC198}" type="presOf" srcId="{59B15D16-9A14-4141-B81F-2FE4E1F60911}" destId="{E8E5435D-16E0-4CB2-9A44-BCCAFE67E798}" srcOrd="0" destOrd="0" presId="urn:microsoft.com/office/officeart/2005/8/layout/vList2"/>
    <dgm:cxn modelId="{E7344C4D-741F-4A2E-AC60-7BCF7F8F56F1}" type="presParOf" srcId="{9A0657BB-6739-4F8F-AAED-60DBB6C368A1}" destId="{157B410B-6649-49A4-A872-47EDB2FFA4E4}" srcOrd="0" destOrd="0" presId="urn:microsoft.com/office/officeart/2005/8/layout/vList2"/>
    <dgm:cxn modelId="{796C63EC-C084-4F90-850F-83856CF0ABEE}" type="presParOf" srcId="{9A0657BB-6739-4F8F-AAED-60DBB6C368A1}" destId="{FD4DB80E-30FA-4833-BFFA-B596CFC59F51}" srcOrd="1" destOrd="0" presId="urn:microsoft.com/office/officeart/2005/8/layout/vList2"/>
    <dgm:cxn modelId="{F8FC4913-26AF-44EF-A0BE-F2D1468FFFDB}" type="presParOf" srcId="{9A0657BB-6739-4F8F-AAED-60DBB6C368A1}" destId="{E82737D5-5A6E-490B-BAC1-EEED87F0FA9B}" srcOrd="2" destOrd="0" presId="urn:microsoft.com/office/officeart/2005/8/layout/vList2"/>
    <dgm:cxn modelId="{9B9502EB-7069-4BDC-986E-F0F3DD657BD8}" type="presParOf" srcId="{9A0657BB-6739-4F8F-AAED-60DBB6C368A1}" destId="{A9E969D9-9D00-4F1E-982C-1E04D7112865}" srcOrd="3" destOrd="0" presId="urn:microsoft.com/office/officeart/2005/8/layout/vList2"/>
    <dgm:cxn modelId="{65BD0903-EE25-4138-9CC3-36EE7DD9BEE9}" type="presParOf" srcId="{9A0657BB-6739-4F8F-AAED-60DBB6C368A1}" destId="{3955F9B7-81FA-41F1-BC0A-05CAF33D9DF8}" srcOrd="4" destOrd="0" presId="urn:microsoft.com/office/officeart/2005/8/layout/vList2"/>
    <dgm:cxn modelId="{4B2085CD-CFF8-4797-840F-E0A929A1AAA6}" type="presParOf" srcId="{9A0657BB-6739-4F8F-AAED-60DBB6C368A1}" destId="{3BDF6D41-276E-4E1D-A242-7EA1894E7590}" srcOrd="5" destOrd="0" presId="urn:microsoft.com/office/officeart/2005/8/layout/vList2"/>
    <dgm:cxn modelId="{7698A709-EEFA-4675-9530-DC98922AE91A}" type="presParOf" srcId="{9A0657BB-6739-4F8F-AAED-60DBB6C368A1}" destId="{01DAFCFB-170F-4757-A790-82277B1C115C}" srcOrd="6" destOrd="0" presId="urn:microsoft.com/office/officeart/2005/8/layout/vList2"/>
    <dgm:cxn modelId="{1CC33025-C41E-4E67-8340-75323C81B0D5}" type="presParOf" srcId="{9A0657BB-6739-4F8F-AAED-60DBB6C368A1}" destId="{D2AED35C-E6B1-4980-B5E2-1C85B2AFB6BB}" srcOrd="7" destOrd="0" presId="urn:microsoft.com/office/officeart/2005/8/layout/vList2"/>
    <dgm:cxn modelId="{E17FD997-CB63-4625-A71C-8D429F6116C6}" type="presParOf" srcId="{9A0657BB-6739-4F8F-AAED-60DBB6C368A1}" destId="{E8E5435D-16E0-4CB2-9A44-BCCAFE67E798}" srcOrd="8" destOrd="0" presId="urn:microsoft.com/office/officeart/2005/8/layout/vList2"/>
    <dgm:cxn modelId="{32C82F0B-5D7E-4BE5-82F7-BAF02690CEE4}" type="presParOf" srcId="{9A0657BB-6739-4F8F-AAED-60DBB6C368A1}" destId="{595C19A7-2E74-4BBA-A1A4-05AAF5728B41}" srcOrd="9" destOrd="0" presId="urn:microsoft.com/office/officeart/2005/8/layout/vList2"/>
    <dgm:cxn modelId="{6926FA72-6612-4C3A-BC19-C4FA878243FD}" type="presParOf" srcId="{9A0657BB-6739-4F8F-AAED-60DBB6C368A1}" destId="{29AE004D-76AD-4B16-82CD-42EF8917C7F8}" srcOrd="10" destOrd="0" presId="urn:microsoft.com/office/officeart/2005/8/layout/vList2"/>
    <dgm:cxn modelId="{1835F89D-BCCF-4A35-95B1-BFE4208E33F8}" type="presParOf" srcId="{9A0657BB-6739-4F8F-AAED-60DBB6C368A1}" destId="{DFA9EDBC-1EF0-43A5-97C5-A7753C3D45A5}" srcOrd="11" destOrd="0" presId="urn:microsoft.com/office/officeart/2005/8/layout/vList2"/>
    <dgm:cxn modelId="{BFC9B4D1-383F-4385-93BD-2A67BBA1162A}" type="presParOf" srcId="{9A0657BB-6739-4F8F-AAED-60DBB6C368A1}" destId="{8A4C330C-3FAE-43FE-A722-B2779B26A7CE}"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F6A817C-E57E-4D65-BA7F-1AEF387B34AC}" type="doc">
      <dgm:prSet loTypeId="urn:microsoft.com/office/officeart/2005/8/layout/vList2" loCatId="list" qsTypeId="urn:microsoft.com/office/officeart/2005/8/quickstyle/simple5" qsCatId="simple" csTypeId="urn:microsoft.com/office/officeart/2005/8/colors/colorful4" csCatId="colorful"/>
      <dgm:spPr/>
      <dgm:t>
        <a:bodyPr/>
        <a:lstStyle/>
        <a:p>
          <a:endParaRPr lang="en-US"/>
        </a:p>
      </dgm:t>
    </dgm:pt>
    <dgm:pt modelId="{9CD05BC9-FE59-4132-80B8-DADC6BA5627B}">
      <dgm:prSet/>
      <dgm:spPr/>
      <dgm:t>
        <a:bodyPr/>
        <a:lstStyle/>
        <a:p>
          <a:pPr rtl="1"/>
          <a:r>
            <a:rPr lang="fa-IR" dirty="0" smtClean="0">
              <a:cs typeface="B Zar" pitchFamily="2" charset="-78"/>
            </a:rPr>
            <a:t>عضویت در سازمان‌های بین‌المللی: سازمان، بورس‌ها، تشکل‌ها و نهادهای مالی</a:t>
          </a:r>
          <a:endParaRPr lang="en-US" dirty="0">
            <a:cs typeface="B Zar" pitchFamily="2" charset="-78"/>
          </a:endParaRPr>
        </a:p>
      </dgm:t>
    </dgm:pt>
    <dgm:pt modelId="{193A687D-82D8-483A-9B90-0BD0A866F58A}" type="parTrans" cxnId="{22FC2E50-C1AC-4B8C-8221-7742EC88DE08}">
      <dgm:prSet/>
      <dgm:spPr/>
      <dgm:t>
        <a:bodyPr/>
        <a:lstStyle/>
        <a:p>
          <a:endParaRPr lang="en-US">
            <a:cs typeface="B Zar" pitchFamily="2" charset="-78"/>
          </a:endParaRPr>
        </a:p>
      </dgm:t>
    </dgm:pt>
    <dgm:pt modelId="{A9421757-39EA-4DE8-9444-B5AC7055684A}" type="sibTrans" cxnId="{22FC2E50-C1AC-4B8C-8221-7742EC88DE08}">
      <dgm:prSet/>
      <dgm:spPr/>
      <dgm:t>
        <a:bodyPr/>
        <a:lstStyle/>
        <a:p>
          <a:endParaRPr lang="en-US">
            <a:cs typeface="B Zar" pitchFamily="2" charset="-78"/>
          </a:endParaRPr>
        </a:p>
      </dgm:t>
    </dgm:pt>
    <dgm:pt modelId="{9F1E20F7-0A57-4DE8-8B17-8712255F9BE1}">
      <dgm:prSet/>
      <dgm:spPr/>
      <dgm:t>
        <a:bodyPr/>
        <a:lstStyle/>
        <a:p>
          <a:pPr rtl="1"/>
          <a:r>
            <a:rPr lang="fa-IR" dirty="0" smtClean="0">
              <a:cs typeface="B Zar" pitchFamily="2" charset="-78"/>
            </a:rPr>
            <a:t>ارتقای سطح تکنولوژیک بازار</a:t>
          </a:r>
          <a:endParaRPr lang="en-US" dirty="0">
            <a:cs typeface="B Zar" pitchFamily="2" charset="-78"/>
          </a:endParaRPr>
        </a:p>
      </dgm:t>
    </dgm:pt>
    <dgm:pt modelId="{35142C04-A07D-4302-9699-5B6EC7BD16C2}" type="parTrans" cxnId="{7555AB71-9B0E-4914-9AFC-DB5A9778BA2A}">
      <dgm:prSet/>
      <dgm:spPr/>
      <dgm:t>
        <a:bodyPr/>
        <a:lstStyle/>
        <a:p>
          <a:endParaRPr lang="en-US">
            <a:cs typeface="B Zar" pitchFamily="2" charset="-78"/>
          </a:endParaRPr>
        </a:p>
      </dgm:t>
    </dgm:pt>
    <dgm:pt modelId="{E6EC9018-4F59-487A-B0AB-91AB3BD00586}" type="sibTrans" cxnId="{7555AB71-9B0E-4914-9AFC-DB5A9778BA2A}">
      <dgm:prSet/>
      <dgm:spPr/>
      <dgm:t>
        <a:bodyPr/>
        <a:lstStyle/>
        <a:p>
          <a:endParaRPr lang="en-US">
            <a:cs typeface="B Zar" pitchFamily="2" charset="-78"/>
          </a:endParaRPr>
        </a:p>
      </dgm:t>
    </dgm:pt>
    <dgm:pt modelId="{C7BACAB6-2AE1-4B10-8F65-B411349A171A}">
      <dgm:prSet/>
      <dgm:spPr/>
      <dgm:t>
        <a:bodyPr/>
        <a:lstStyle/>
        <a:p>
          <a:pPr rtl="1"/>
          <a:r>
            <a:rPr lang="fa-IR" dirty="0" smtClean="0">
              <a:cs typeface="B Zar" pitchFamily="2" charset="-78"/>
            </a:rPr>
            <a:t>اصلاح سامانه‌های معاملاتی برای ارتباط با دنیا</a:t>
          </a:r>
          <a:endParaRPr lang="en-US" dirty="0">
            <a:cs typeface="B Zar" pitchFamily="2" charset="-78"/>
          </a:endParaRPr>
        </a:p>
      </dgm:t>
    </dgm:pt>
    <dgm:pt modelId="{681AA464-B4D8-4208-AAE4-F4937C1F9692}" type="parTrans" cxnId="{BCB0B88D-DE98-4EE4-AAE6-0B84D12A1E4F}">
      <dgm:prSet/>
      <dgm:spPr/>
      <dgm:t>
        <a:bodyPr/>
        <a:lstStyle/>
        <a:p>
          <a:endParaRPr lang="en-US">
            <a:cs typeface="B Zar" pitchFamily="2" charset="-78"/>
          </a:endParaRPr>
        </a:p>
      </dgm:t>
    </dgm:pt>
    <dgm:pt modelId="{A0DA719A-5562-4200-A2E7-43F79542680B}" type="sibTrans" cxnId="{BCB0B88D-DE98-4EE4-AAE6-0B84D12A1E4F}">
      <dgm:prSet/>
      <dgm:spPr/>
      <dgm:t>
        <a:bodyPr/>
        <a:lstStyle/>
        <a:p>
          <a:endParaRPr lang="en-US">
            <a:cs typeface="B Zar" pitchFamily="2" charset="-78"/>
          </a:endParaRPr>
        </a:p>
      </dgm:t>
    </dgm:pt>
    <dgm:pt modelId="{16084EEA-A0C1-4055-87A5-B4A3DA1F41C1}">
      <dgm:prSet/>
      <dgm:spPr/>
      <dgm:t>
        <a:bodyPr/>
        <a:lstStyle/>
        <a:p>
          <a:pPr rtl="1"/>
          <a:r>
            <a:rPr lang="fa-IR" dirty="0" smtClean="0">
              <a:cs typeface="B Zar" pitchFamily="2" charset="-78"/>
            </a:rPr>
            <a:t>حذف محدودیت‌های معاملاتی (دامنه نوسان، حجم مبنا،...) و برگشت به چارچوب معاملات بین‌الملل</a:t>
          </a:r>
          <a:endParaRPr lang="fa-IR" dirty="0">
            <a:cs typeface="B Zar" pitchFamily="2" charset="-78"/>
          </a:endParaRPr>
        </a:p>
      </dgm:t>
    </dgm:pt>
    <dgm:pt modelId="{5DEB6757-2EF5-4238-8BA5-461FC7F467FD}" type="parTrans" cxnId="{44F854B0-EA4E-40C0-9472-186650D2FE80}">
      <dgm:prSet/>
      <dgm:spPr/>
      <dgm:t>
        <a:bodyPr/>
        <a:lstStyle/>
        <a:p>
          <a:endParaRPr lang="en-US">
            <a:cs typeface="B Zar" pitchFamily="2" charset="-78"/>
          </a:endParaRPr>
        </a:p>
      </dgm:t>
    </dgm:pt>
    <dgm:pt modelId="{8235033B-8B8F-4AA6-B55D-9E1DD28F5C1E}" type="sibTrans" cxnId="{44F854B0-EA4E-40C0-9472-186650D2FE80}">
      <dgm:prSet/>
      <dgm:spPr/>
      <dgm:t>
        <a:bodyPr/>
        <a:lstStyle/>
        <a:p>
          <a:endParaRPr lang="en-US">
            <a:cs typeface="B Zar" pitchFamily="2" charset="-78"/>
          </a:endParaRPr>
        </a:p>
      </dgm:t>
    </dgm:pt>
    <dgm:pt modelId="{9EBAE615-1754-40B8-8373-CD7DB2B1E847}">
      <dgm:prSet/>
      <dgm:spPr/>
      <dgm:t>
        <a:bodyPr/>
        <a:lstStyle/>
        <a:p>
          <a:pPr rtl="1"/>
          <a:r>
            <a:rPr lang="fa-IR" dirty="0" smtClean="0">
              <a:cs typeface="B Zar" pitchFamily="2" charset="-78"/>
            </a:rPr>
            <a:t>کاهش دخالت بورس در اجراییات</a:t>
          </a:r>
          <a:endParaRPr lang="en-US" dirty="0">
            <a:cs typeface="B Zar" pitchFamily="2" charset="-78"/>
          </a:endParaRPr>
        </a:p>
      </dgm:t>
    </dgm:pt>
    <dgm:pt modelId="{671EFC2A-548D-411E-88D0-0968B17A6285}" type="parTrans" cxnId="{829598CB-D06D-481D-9346-2F9FC1CCF41F}">
      <dgm:prSet/>
      <dgm:spPr/>
      <dgm:t>
        <a:bodyPr/>
        <a:lstStyle/>
        <a:p>
          <a:endParaRPr lang="en-US">
            <a:cs typeface="B Zar" pitchFamily="2" charset="-78"/>
          </a:endParaRPr>
        </a:p>
      </dgm:t>
    </dgm:pt>
    <dgm:pt modelId="{1DB401D3-792D-4FC2-AB70-4D640CAA9325}" type="sibTrans" cxnId="{829598CB-D06D-481D-9346-2F9FC1CCF41F}">
      <dgm:prSet/>
      <dgm:spPr/>
      <dgm:t>
        <a:bodyPr/>
        <a:lstStyle/>
        <a:p>
          <a:endParaRPr lang="en-US">
            <a:cs typeface="B Zar" pitchFamily="2" charset="-78"/>
          </a:endParaRPr>
        </a:p>
      </dgm:t>
    </dgm:pt>
    <dgm:pt modelId="{0AF50283-C5CA-4390-AB78-101A29E65D20}">
      <dgm:prSet/>
      <dgm:spPr/>
      <dgm:t>
        <a:bodyPr/>
        <a:lstStyle/>
        <a:p>
          <a:pPr rtl="1"/>
          <a:r>
            <a:rPr lang="fa-IR" dirty="0" smtClean="0">
              <a:cs typeface="B Zar" pitchFamily="2" charset="-78"/>
            </a:rPr>
            <a:t>قراردادهای استاندارد</a:t>
          </a:r>
          <a:endParaRPr lang="en-US" dirty="0">
            <a:cs typeface="B Zar" pitchFamily="2" charset="-78"/>
          </a:endParaRPr>
        </a:p>
      </dgm:t>
    </dgm:pt>
    <dgm:pt modelId="{A577420A-DEA5-4EA7-8DF1-20816C3CE194}" type="parTrans" cxnId="{EAA021D9-135B-4D63-BDAD-3B4B8A380350}">
      <dgm:prSet/>
      <dgm:spPr/>
      <dgm:t>
        <a:bodyPr/>
        <a:lstStyle/>
        <a:p>
          <a:endParaRPr lang="en-US">
            <a:cs typeface="B Zar" pitchFamily="2" charset="-78"/>
          </a:endParaRPr>
        </a:p>
      </dgm:t>
    </dgm:pt>
    <dgm:pt modelId="{35E83B0A-773F-42E8-A259-C7A4A5F48F58}" type="sibTrans" cxnId="{EAA021D9-135B-4D63-BDAD-3B4B8A380350}">
      <dgm:prSet/>
      <dgm:spPr/>
      <dgm:t>
        <a:bodyPr/>
        <a:lstStyle/>
        <a:p>
          <a:endParaRPr lang="en-US">
            <a:cs typeface="B Zar" pitchFamily="2" charset="-78"/>
          </a:endParaRPr>
        </a:p>
      </dgm:t>
    </dgm:pt>
    <dgm:pt modelId="{A45078C8-31D5-4661-A13A-EB44BD5CACAF}">
      <dgm:prSet/>
      <dgm:spPr/>
      <dgm:t>
        <a:bodyPr/>
        <a:lstStyle/>
        <a:p>
          <a:pPr rtl="1"/>
          <a:r>
            <a:rPr lang="fa-IR" dirty="0" smtClean="0">
              <a:cs typeface="B Zar" pitchFamily="2" charset="-78"/>
            </a:rPr>
            <a:t>....</a:t>
          </a:r>
          <a:endParaRPr lang="en-US" dirty="0">
            <a:cs typeface="B Zar" pitchFamily="2" charset="-78"/>
          </a:endParaRPr>
        </a:p>
      </dgm:t>
    </dgm:pt>
    <dgm:pt modelId="{64B2BB28-7921-4BE8-996B-4D1C3ED46FA4}" type="parTrans" cxnId="{CC89122F-8380-42CA-ACE5-EE4FB6E312DB}">
      <dgm:prSet/>
      <dgm:spPr/>
      <dgm:t>
        <a:bodyPr/>
        <a:lstStyle/>
        <a:p>
          <a:endParaRPr lang="en-US">
            <a:cs typeface="B Zar" pitchFamily="2" charset="-78"/>
          </a:endParaRPr>
        </a:p>
      </dgm:t>
    </dgm:pt>
    <dgm:pt modelId="{C80903B9-5B84-4799-B89E-ED211ECA086D}" type="sibTrans" cxnId="{CC89122F-8380-42CA-ACE5-EE4FB6E312DB}">
      <dgm:prSet/>
      <dgm:spPr/>
      <dgm:t>
        <a:bodyPr/>
        <a:lstStyle/>
        <a:p>
          <a:endParaRPr lang="en-US">
            <a:cs typeface="B Zar" pitchFamily="2" charset="-78"/>
          </a:endParaRPr>
        </a:p>
      </dgm:t>
    </dgm:pt>
    <dgm:pt modelId="{3FFD375D-D14E-43F6-B9AA-E0F79725D988}" type="pres">
      <dgm:prSet presAssocID="{1F6A817C-E57E-4D65-BA7F-1AEF387B34AC}" presName="linear" presStyleCnt="0">
        <dgm:presLayoutVars>
          <dgm:animLvl val="lvl"/>
          <dgm:resizeHandles val="exact"/>
        </dgm:presLayoutVars>
      </dgm:prSet>
      <dgm:spPr/>
      <dgm:t>
        <a:bodyPr/>
        <a:lstStyle/>
        <a:p>
          <a:endParaRPr lang="en-US"/>
        </a:p>
      </dgm:t>
    </dgm:pt>
    <dgm:pt modelId="{80CCA663-9493-4B6C-99EC-01275E34234E}" type="pres">
      <dgm:prSet presAssocID="{9CD05BC9-FE59-4132-80B8-DADC6BA5627B}" presName="parentText" presStyleLbl="node1" presStyleIdx="0" presStyleCnt="7">
        <dgm:presLayoutVars>
          <dgm:chMax val="0"/>
          <dgm:bulletEnabled val="1"/>
        </dgm:presLayoutVars>
      </dgm:prSet>
      <dgm:spPr/>
      <dgm:t>
        <a:bodyPr/>
        <a:lstStyle/>
        <a:p>
          <a:endParaRPr lang="en-US"/>
        </a:p>
      </dgm:t>
    </dgm:pt>
    <dgm:pt modelId="{25B33BBC-C960-454B-962C-5D5AF8830EEE}" type="pres">
      <dgm:prSet presAssocID="{A9421757-39EA-4DE8-9444-B5AC7055684A}" presName="spacer" presStyleCnt="0"/>
      <dgm:spPr/>
    </dgm:pt>
    <dgm:pt modelId="{9E7A86C0-0EAC-4F26-B916-1AD1E314EA62}" type="pres">
      <dgm:prSet presAssocID="{9F1E20F7-0A57-4DE8-8B17-8712255F9BE1}" presName="parentText" presStyleLbl="node1" presStyleIdx="1" presStyleCnt="7">
        <dgm:presLayoutVars>
          <dgm:chMax val="0"/>
          <dgm:bulletEnabled val="1"/>
        </dgm:presLayoutVars>
      </dgm:prSet>
      <dgm:spPr/>
      <dgm:t>
        <a:bodyPr/>
        <a:lstStyle/>
        <a:p>
          <a:endParaRPr lang="en-US"/>
        </a:p>
      </dgm:t>
    </dgm:pt>
    <dgm:pt modelId="{80652974-4335-4E1C-A602-FF23AAF72133}" type="pres">
      <dgm:prSet presAssocID="{E6EC9018-4F59-487A-B0AB-91AB3BD00586}" presName="spacer" presStyleCnt="0"/>
      <dgm:spPr/>
    </dgm:pt>
    <dgm:pt modelId="{886B22C4-7F3B-473F-AE3D-E2543E7CB32D}" type="pres">
      <dgm:prSet presAssocID="{C7BACAB6-2AE1-4B10-8F65-B411349A171A}" presName="parentText" presStyleLbl="node1" presStyleIdx="2" presStyleCnt="7">
        <dgm:presLayoutVars>
          <dgm:chMax val="0"/>
          <dgm:bulletEnabled val="1"/>
        </dgm:presLayoutVars>
      </dgm:prSet>
      <dgm:spPr/>
      <dgm:t>
        <a:bodyPr/>
        <a:lstStyle/>
        <a:p>
          <a:endParaRPr lang="en-US"/>
        </a:p>
      </dgm:t>
    </dgm:pt>
    <dgm:pt modelId="{CDC9C0EE-0677-465F-A242-8E64E3907BE8}" type="pres">
      <dgm:prSet presAssocID="{A0DA719A-5562-4200-A2E7-43F79542680B}" presName="spacer" presStyleCnt="0"/>
      <dgm:spPr/>
    </dgm:pt>
    <dgm:pt modelId="{5799021E-8E5D-44DB-A527-925ACFFBDF53}" type="pres">
      <dgm:prSet presAssocID="{16084EEA-A0C1-4055-87A5-B4A3DA1F41C1}" presName="parentText" presStyleLbl="node1" presStyleIdx="3" presStyleCnt="7">
        <dgm:presLayoutVars>
          <dgm:chMax val="0"/>
          <dgm:bulletEnabled val="1"/>
        </dgm:presLayoutVars>
      </dgm:prSet>
      <dgm:spPr/>
      <dgm:t>
        <a:bodyPr/>
        <a:lstStyle/>
        <a:p>
          <a:endParaRPr lang="en-US"/>
        </a:p>
      </dgm:t>
    </dgm:pt>
    <dgm:pt modelId="{08401A53-E93C-4DC1-970D-0825A11D2A6F}" type="pres">
      <dgm:prSet presAssocID="{8235033B-8B8F-4AA6-B55D-9E1DD28F5C1E}" presName="spacer" presStyleCnt="0"/>
      <dgm:spPr/>
    </dgm:pt>
    <dgm:pt modelId="{5AE0A270-0399-46D2-B47C-8F2C64208E17}" type="pres">
      <dgm:prSet presAssocID="{9EBAE615-1754-40B8-8373-CD7DB2B1E847}" presName="parentText" presStyleLbl="node1" presStyleIdx="4" presStyleCnt="7">
        <dgm:presLayoutVars>
          <dgm:chMax val="0"/>
          <dgm:bulletEnabled val="1"/>
        </dgm:presLayoutVars>
      </dgm:prSet>
      <dgm:spPr/>
      <dgm:t>
        <a:bodyPr/>
        <a:lstStyle/>
        <a:p>
          <a:endParaRPr lang="en-US"/>
        </a:p>
      </dgm:t>
    </dgm:pt>
    <dgm:pt modelId="{F1D9A431-A2F8-41E7-BA72-D156E4F6BA06}" type="pres">
      <dgm:prSet presAssocID="{1DB401D3-792D-4FC2-AB70-4D640CAA9325}" presName="spacer" presStyleCnt="0"/>
      <dgm:spPr/>
    </dgm:pt>
    <dgm:pt modelId="{CE49B13C-32EA-4657-8617-95C944BC0ABA}" type="pres">
      <dgm:prSet presAssocID="{0AF50283-C5CA-4390-AB78-101A29E65D20}" presName="parentText" presStyleLbl="node1" presStyleIdx="5" presStyleCnt="7">
        <dgm:presLayoutVars>
          <dgm:chMax val="0"/>
          <dgm:bulletEnabled val="1"/>
        </dgm:presLayoutVars>
      </dgm:prSet>
      <dgm:spPr/>
      <dgm:t>
        <a:bodyPr/>
        <a:lstStyle/>
        <a:p>
          <a:endParaRPr lang="en-US"/>
        </a:p>
      </dgm:t>
    </dgm:pt>
    <dgm:pt modelId="{EF12D7AB-138B-40AB-8BDA-73FA41E96656}" type="pres">
      <dgm:prSet presAssocID="{35E83B0A-773F-42E8-A259-C7A4A5F48F58}" presName="spacer" presStyleCnt="0"/>
      <dgm:spPr/>
    </dgm:pt>
    <dgm:pt modelId="{55582082-3B06-45F9-A4AC-DA5C3D5F3AD0}" type="pres">
      <dgm:prSet presAssocID="{A45078C8-31D5-4661-A13A-EB44BD5CACAF}" presName="parentText" presStyleLbl="node1" presStyleIdx="6" presStyleCnt="7">
        <dgm:presLayoutVars>
          <dgm:chMax val="0"/>
          <dgm:bulletEnabled val="1"/>
        </dgm:presLayoutVars>
      </dgm:prSet>
      <dgm:spPr/>
      <dgm:t>
        <a:bodyPr/>
        <a:lstStyle/>
        <a:p>
          <a:endParaRPr lang="en-US"/>
        </a:p>
      </dgm:t>
    </dgm:pt>
  </dgm:ptLst>
  <dgm:cxnLst>
    <dgm:cxn modelId="{DFA37806-8C77-46D8-91C7-E0CE80020CA5}" type="presOf" srcId="{C7BACAB6-2AE1-4B10-8F65-B411349A171A}" destId="{886B22C4-7F3B-473F-AE3D-E2543E7CB32D}" srcOrd="0" destOrd="0" presId="urn:microsoft.com/office/officeart/2005/8/layout/vList2"/>
    <dgm:cxn modelId="{6E832702-A26C-4DEF-A47D-F1CF8F142962}" type="presOf" srcId="{9F1E20F7-0A57-4DE8-8B17-8712255F9BE1}" destId="{9E7A86C0-0EAC-4F26-B916-1AD1E314EA62}" srcOrd="0" destOrd="0" presId="urn:microsoft.com/office/officeart/2005/8/layout/vList2"/>
    <dgm:cxn modelId="{F83FAE30-8B7B-4C40-BE7E-200B0EC6050A}" type="presOf" srcId="{16084EEA-A0C1-4055-87A5-B4A3DA1F41C1}" destId="{5799021E-8E5D-44DB-A527-925ACFFBDF53}" srcOrd="0" destOrd="0" presId="urn:microsoft.com/office/officeart/2005/8/layout/vList2"/>
    <dgm:cxn modelId="{E8F9AE48-B332-4454-8705-3AD1807F0251}" type="presOf" srcId="{0AF50283-C5CA-4390-AB78-101A29E65D20}" destId="{CE49B13C-32EA-4657-8617-95C944BC0ABA}" srcOrd="0" destOrd="0" presId="urn:microsoft.com/office/officeart/2005/8/layout/vList2"/>
    <dgm:cxn modelId="{22FC2E50-C1AC-4B8C-8221-7742EC88DE08}" srcId="{1F6A817C-E57E-4D65-BA7F-1AEF387B34AC}" destId="{9CD05BC9-FE59-4132-80B8-DADC6BA5627B}" srcOrd="0" destOrd="0" parTransId="{193A687D-82D8-483A-9B90-0BD0A866F58A}" sibTransId="{A9421757-39EA-4DE8-9444-B5AC7055684A}"/>
    <dgm:cxn modelId="{9286B8DD-FED6-4B27-B1FA-996366AF6C33}" type="presOf" srcId="{1F6A817C-E57E-4D65-BA7F-1AEF387B34AC}" destId="{3FFD375D-D14E-43F6-B9AA-E0F79725D988}" srcOrd="0" destOrd="0" presId="urn:microsoft.com/office/officeart/2005/8/layout/vList2"/>
    <dgm:cxn modelId="{829598CB-D06D-481D-9346-2F9FC1CCF41F}" srcId="{1F6A817C-E57E-4D65-BA7F-1AEF387B34AC}" destId="{9EBAE615-1754-40B8-8373-CD7DB2B1E847}" srcOrd="4" destOrd="0" parTransId="{671EFC2A-548D-411E-88D0-0968B17A6285}" sibTransId="{1DB401D3-792D-4FC2-AB70-4D640CAA9325}"/>
    <dgm:cxn modelId="{44F854B0-EA4E-40C0-9472-186650D2FE80}" srcId="{1F6A817C-E57E-4D65-BA7F-1AEF387B34AC}" destId="{16084EEA-A0C1-4055-87A5-B4A3DA1F41C1}" srcOrd="3" destOrd="0" parTransId="{5DEB6757-2EF5-4238-8BA5-461FC7F467FD}" sibTransId="{8235033B-8B8F-4AA6-B55D-9E1DD28F5C1E}"/>
    <dgm:cxn modelId="{34064B51-DF80-4FC9-9742-F66069B86CD0}" type="presOf" srcId="{A45078C8-31D5-4661-A13A-EB44BD5CACAF}" destId="{55582082-3B06-45F9-A4AC-DA5C3D5F3AD0}" srcOrd="0" destOrd="0" presId="urn:microsoft.com/office/officeart/2005/8/layout/vList2"/>
    <dgm:cxn modelId="{CC89122F-8380-42CA-ACE5-EE4FB6E312DB}" srcId="{1F6A817C-E57E-4D65-BA7F-1AEF387B34AC}" destId="{A45078C8-31D5-4661-A13A-EB44BD5CACAF}" srcOrd="6" destOrd="0" parTransId="{64B2BB28-7921-4BE8-996B-4D1C3ED46FA4}" sibTransId="{C80903B9-5B84-4799-B89E-ED211ECA086D}"/>
    <dgm:cxn modelId="{120DC0C6-EA52-4DA2-A72E-30B13EE9BE32}" type="presOf" srcId="{9CD05BC9-FE59-4132-80B8-DADC6BA5627B}" destId="{80CCA663-9493-4B6C-99EC-01275E34234E}" srcOrd="0" destOrd="0" presId="urn:microsoft.com/office/officeart/2005/8/layout/vList2"/>
    <dgm:cxn modelId="{7555AB71-9B0E-4914-9AFC-DB5A9778BA2A}" srcId="{1F6A817C-E57E-4D65-BA7F-1AEF387B34AC}" destId="{9F1E20F7-0A57-4DE8-8B17-8712255F9BE1}" srcOrd="1" destOrd="0" parTransId="{35142C04-A07D-4302-9699-5B6EC7BD16C2}" sibTransId="{E6EC9018-4F59-487A-B0AB-91AB3BD00586}"/>
    <dgm:cxn modelId="{551491B3-7122-4A12-87FB-89F56C280079}" type="presOf" srcId="{9EBAE615-1754-40B8-8373-CD7DB2B1E847}" destId="{5AE0A270-0399-46D2-B47C-8F2C64208E17}" srcOrd="0" destOrd="0" presId="urn:microsoft.com/office/officeart/2005/8/layout/vList2"/>
    <dgm:cxn modelId="{EAA021D9-135B-4D63-BDAD-3B4B8A380350}" srcId="{1F6A817C-E57E-4D65-BA7F-1AEF387B34AC}" destId="{0AF50283-C5CA-4390-AB78-101A29E65D20}" srcOrd="5" destOrd="0" parTransId="{A577420A-DEA5-4EA7-8DF1-20816C3CE194}" sibTransId="{35E83B0A-773F-42E8-A259-C7A4A5F48F58}"/>
    <dgm:cxn modelId="{BCB0B88D-DE98-4EE4-AAE6-0B84D12A1E4F}" srcId="{1F6A817C-E57E-4D65-BA7F-1AEF387B34AC}" destId="{C7BACAB6-2AE1-4B10-8F65-B411349A171A}" srcOrd="2" destOrd="0" parTransId="{681AA464-B4D8-4208-AAE4-F4937C1F9692}" sibTransId="{A0DA719A-5562-4200-A2E7-43F79542680B}"/>
    <dgm:cxn modelId="{358F5210-0149-45B3-BB76-23EA13FB72BD}" type="presParOf" srcId="{3FFD375D-D14E-43F6-B9AA-E0F79725D988}" destId="{80CCA663-9493-4B6C-99EC-01275E34234E}" srcOrd="0" destOrd="0" presId="urn:microsoft.com/office/officeart/2005/8/layout/vList2"/>
    <dgm:cxn modelId="{8ACBE23C-103F-4C21-A161-15C2E56DC5CB}" type="presParOf" srcId="{3FFD375D-D14E-43F6-B9AA-E0F79725D988}" destId="{25B33BBC-C960-454B-962C-5D5AF8830EEE}" srcOrd="1" destOrd="0" presId="urn:microsoft.com/office/officeart/2005/8/layout/vList2"/>
    <dgm:cxn modelId="{B57DF218-7104-4458-8618-885DABF23C66}" type="presParOf" srcId="{3FFD375D-D14E-43F6-B9AA-E0F79725D988}" destId="{9E7A86C0-0EAC-4F26-B916-1AD1E314EA62}" srcOrd="2" destOrd="0" presId="urn:microsoft.com/office/officeart/2005/8/layout/vList2"/>
    <dgm:cxn modelId="{B71D76EF-A296-4FC3-B5D6-9856EAC28B63}" type="presParOf" srcId="{3FFD375D-D14E-43F6-B9AA-E0F79725D988}" destId="{80652974-4335-4E1C-A602-FF23AAF72133}" srcOrd="3" destOrd="0" presId="urn:microsoft.com/office/officeart/2005/8/layout/vList2"/>
    <dgm:cxn modelId="{D2D7D3DA-1114-48BF-925A-1606A30EEC88}" type="presParOf" srcId="{3FFD375D-D14E-43F6-B9AA-E0F79725D988}" destId="{886B22C4-7F3B-473F-AE3D-E2543E7CB32D}" srcOrd="4" destOrd="0" presId="urn:microsoft.com/office/officeart/2005/8/layout/vList2"/>
    <dgm:cxn modelId="{5A4731F5-932A-4C16-88C5-D7C355164DD0}" type="presParOf" srcId="{3FFD375D-D14E-43F6-B9AA-E0F79725D988}" destId="{CDC9C0EE-0677-465F-A242-8E64E3907BE8}" srcOrd="5" destOrd="0" presId="urn:microsoft.com/office/officeart/2005/8/layout/vList2"/>
    <dgm:cxn modelId="{EBF81D7B-3D66-4372-886D-8F101B7AFB63}" type="presParOf" srcId="{3FFD375D-D14E-43F6-B9AA-E0F79725D988}" destId="{5799021E-8E5D-44DB-A527-925ACFFBDF53}" srcOrd="6" destOrd="0" presId="urn:microsoft.com/office/officeart/2005/8/layout/vList2"/>
    <dgm:cxn modelId="{FB60EF81-5199-4572-AA50-91F4BA68E365}" type="presParOf" srcId="{3FFD375D-D14E-43F6-B9AA-E0F79725D988}" destId="{08401A53-E93C-4DC1-970D-0825A11D2A6F}" srcOrd="7" destOrd="0" presId="urn:microsoft.com/office/officeart/2005/8/layout/vList2"/>
    <dgm:cxn modelId="{7E6CC49F-6BEF-4255-BD62-00EFDBA28C41}" type="presParOf" srcId="{3FFD375D-D14E-43F6-B9AA-E0F79725D988}" destId="{5AE0A270-0399-46D2-B47C-8F2C64208E17}" srcOrd="8" destOrd="0" presId="urn:microsoft.com/office/officeart/2005/8/layout/vList2"/>
    <dgm:cxn modelId="{71373B4A-1AC6-49DB-9A9C-76DFEEC89A7E}" type="presParOf" srcId="{3FFD375D-D14E-43F6-B9AA-E0F79725D988}" destId="{F1D9A431-A2F8-41E7-BA72-D156E4F6BA06}" srcOrd="9" destOrd="0" presId="urn:microsoft.com/office/officeart/2005/8/layout/vList2"/>
    <dgm:cxn modelId="{D8D6CC6A-9160-4B8A-952C-FB69A5C55C8A}" type="presParOf" srcId="{3FFD375D-D14E-43F6-B9AA-E0F79725D988}" destId="{CE49B13C-32EA-4657-8617-95C944BC0ABA}" srcOrd="10" destOrd="0" presId="urn:microsoft.com/office/officeart/2005/8/layout/vList2"/>
    <dgm:cxn modelId="{3AEA977B-C8C1-4DF6-92E9-BD5D0131400B}" type="presParOf" srcId="{3FFD375D-D14E-43F6-B9AA-E0F79725D988}" destId="{EF12D7AB-138B-40AB-8BDA-73FA41E96656}" srcOrd="11" destOrd="0" presId="urn:microsoft.com/office/officeart/2005/8/layout/vList2"/>
    <dgm:cxn modelId="{B07379AB-7009-4610-BB7D-972F497F5457}" type="presParOf" srcId="{3FFD375D-D14E-43F6-B9AA-E0F79725D988}" destId="{55582082-3B06-45F9-A4AC-DA5C3D5F3AD0}"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72A5C45-C78B-4A0A-B0EB-331659FBCB3C}"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4D101327-54B8-4C88-857D-BD021045A28E}">
      <dgm:prSet/>
      <dgm:spPr/>
      <dgm:t>
        <a:bodyPr/>
        <a:lstStyle/>
        <a:p>
          <a:pPr rtl="1"/>
          <a:r>
            <a:rPr lang="fa-IR" dirty="0" smtClean="0">
              <a:cs typeface="B Zar" pitchFamily="2" charset="-78"/>
            </a:rPr>
            <a:t>جلوگيري از مالي‌شدن اقتصاد (</a:t>
          </a:r>
          <a:r>
            <a:rPr lang="da-DK" dirty="0" smtClean="0">
              <a:cs typeface="B Zar" pitchFamily="2" charset="-78"/>
            </a:rPr>
            <a:t>financialization</a:t>
          </a:r>
          <a:r>
            <a:rPr lang="fa-IR" dirty="0" smtClean="0">
              <a:cs typeface="B Zar" pitchFamily="2" charset="-78"/>
            </a:rPr>
            <a:t>) يا همان رفتار سفته‌بازارنه، عمدتاً در بازارهاي ارز و طلا</a:t>
          </a:r>
          <a:endParaRPr lang="en-US" dirty="0">
            <a:cs typeface="B Zar" pitchFamily="2" charset="-78"/>
          </a:endParaRPr>
        </a:p>
      </dgm:t>
    </dgm:pt>
    <dgm:pt modelId="{7A933969-E6AD-4FC3-AFD0-DC15D094ECA7}" type="parTrans" cxnId="{D4132364-CEDC-4771-9E40-ACB413102BDB}">
      <dgm:prSet/>
      <dgm:spPr/>
      <dgm:t>
        <a:bodyPr/>
        <a:lstStyle/>
        <a:p>
          <a:endParaRPr lang="en-US">
            <a:cs typeface="B Zar" pitchFamily="2" charset="-78"/>
          </a:endParaRPr>
        </a:p>
      </dgm:t>
    </dgm:pt>
    <dgm:pt modelId="{6B85CBDB-8754-4529-80D6-02B78057D029}" type="sibTrans" cxnId="{D4132364-CEDC-4771-9E40-ACB413102BDB}">
      <dgm:prSet/>
      <dgm:spPr/>
      <dgm:t>
        <a:bodyPr/>
        <a:lstStyle/>
        <a:p>
          <a:endParaRPr lang="en-US">
            <a:cs typeface="B Zar" pitchFamily="2" charset="-78"/>
          </a:endParaRPr>
        </a:p>
      </dgm:t>
    </dgm:pt>
    <dgm:pt modelId="{52298FC8-02C0-4A7D-83A1-AAC90DA00C64}">
      <dgm:prSet/>
      <dgm:spPr/>
      <dgm:t>
        <a:bodyPr/>
        <a:lstStyle/>
        <a:p>
          <a:pPr rtl="1"/>
          <a:r>
            <a:rPr lang="fa-IR" dirty="0" smtClean="0">
              <a:cs typeface="B Zar" pitchFamily="2" charset="-78"/>
            </a:rPr>
            <a:t>تلاش براي تأمين مالي از طريق بازار سرمايه و تقويت بازار اوليه</a:t>
          </a:r>
          <a:endParaRPr lang="da-DK" dirty="0">
            <a:cs typeface="B Zar" pitchFamily="2" charset="-78"/>
          </a:endParaRPr>
        </a:p>
      </dgm:t>
    </dgm:pt>
    <dgm:pt modelId="{16FDDE73-4BB9-49F9-8B5C-9B44697C827C}" type="parTrans" cxnId="{76FD8F41-4A81-4657-A604-DFF608D5241F}">
      <dgm:prSet/>
      <dgm:spPr/>
      <dgm:t>
        <a:bodyPr/>
        <a:lstStyle/>
        <a:p>
          <a:endParaRPr lang="en-US">
            <a:cs typeface="B Zar" pitchFamily="2" charset="-78"/>
          </a:endParaRPr>
        </a:p>
      </dgm:t>
    </dgm:pt>
    <dgm:pt modelId="{1765E6CB-FFE8-4820-8E32-2C165262E3C4}" type="sibTrans" cxnId="{76FD8F41-4A81-4657-A604-DFF608D5241F}">
      <dgm:prSet/>
      <dgm:spPr/>
      <dgm:t>
        <a:bodyPr/>
        <a:lstStyle/>
        <a:p>
          <a:endParaRPr lang="en-US">
            <a:cs typeface="B Zar" pitchFamily="2" charset="-78"/>
          </a:endParaRPr>
        </a:p>
      </dgm:t>
    </dgm:pt>
    <dgm:pt modelId="{E8E95B70-8570-40CE-971E-49E76D39D063}">
      <dgm:prSet/>
      <dgm:spPr/>
      <dgm:t>
        <a:bodyPr/>
        <a:lstStyle/>
        <a:p>
          <a:pPr rtl="1"/>
          <a:r>
            <a:rPr lang="fa-IR" dirty="0" smtClean="0">
              <a:cs typeface="B Zar" pitchFamily="2" charset="-78"/>
            </a:rPr>
            <a:t>توسعۀ صندوق‌هاي سرمايه‌گذاري و ايجاد ظرفيت مشارکت براي آحاد مردم</a:t>
          </a:r>
          <a:endParaRPr lang="en-US" dirty="0">
            <a:cs typeface="B Zar" pitchFamily="2" charset="-78"/>
          </a:endParaRPr>
        </a:p>
      </dgm:t>
    </dgm:pt>
    <dgm:pt modelId="{69627CFA-D949-4490-BA51-3D6F35E5A5C4}" type="parTrans" cxnId="{A4684073-4B77-4297-83CB-8313EB714435}">
      <dgm:prSet/>
      <dgm:spPr/>
      <dgm:t>
        <a:bodyPr/>
        <a:lstStyle/>
        <a:p>
          <a:endParaRPr lang="en-US">
            <a:cs typeface="B Zar" pitchFamily="2" charset="-78"/>
          </a:endParaRPr>
        </a:p>
      </dgm:t>
    </dgm:pt>
    <dgm:pt modelId="{33B85259-6571-4BAA-A5E4-1DB650367AE0}" type="sibTrans" cxnId="{A4684073-4B77-4297-83CB-8313EB714435}">
      <dgm:prSet/>
      <dgm:spPr/>
      <dgm:t>
        <a:bodyPr/>
        <a:lstStyle/>
        <a:p>
          <a:endParaRPr lang="en-US">
            <a:cs typeface="B Zar" pitchFamily="2" charset="-78"/>
          </a:endParaRPr>
        </a:p>
      </dgm:t>
    </dgm:pt>
    <dgm:pt modelId="{333A469B-8362-4494-804B-CA49E04590D6}">
      <dgm:prSet/>
      <dgm:spPr/>
      <dgm:t>
        <a:bodyPr/>
        <a:lstStyle/>
        <a:p>
          <a:pPr rtl="1"/>
          <a:r>
            <a:rPr lang="fa-IR" dirty="0" smtClean="0">
              <a:cs typeface="B Zar" pitchFamily="2" charset="-78"/>
            </a:rPr>
            <a:t>افزايش اطلاع‌رساني و ايجاد شفافيت</a:t>
          </a:r>
          <a:endParaRPr lang="en-US" dirty="0">
            <a:cs typeface="B Zar" pitchFamily="2" charset="-78"/>
          </a:endParaRPr>
        </a:p>
      </dgm:t>
    </dgm:pt>
    <dgm:pt modelId="{49B758FA-F9F9-4AB3-8476-854DBF23A4F3}" type="parTrans" cxnId="{DE66D2E2-8FF5-4771-90E2-0D46A293D1A3}">
      <dgm:prSet/>
      <dgm:spPr/>
      <dgm:t>
        <a:bodyPr/>
        <a:lstStyle/>
        <a:p>
          <a:endParaRPr lang="en-US">
            <a:cs typeface="B Zar" pitchFamily="2" charset="-78"/>
          </a:endParaRPr>
        </a:p>
      </dgm:t>
    </dgm:pt>
    <dgm:pt modelId="{06AA2D16-77CC-4470-86B2-FFEEF055EE4E}" type="sibTrans" cxnId="{DE66D2E2-8FF5-4771-90E2-0D46A293D1A3}">
      <dgm:prSet/>
      <dgm:spPr/>
      <dgm:t>
        <a:bodyPr/>
        <a:lstStyle/>
        <a:p>
          <a:endParaRPr lang="en-US">
            <a:cs typeface="B Zar" pitchFamily="2" charset="-78"/>
          </a:endParaRPr>
        </a:p>
      </dgm:t>
    </dgm:pt>
    <dgm:pt modelId="{9DA041F9-F701-44BA-A9A3-9C430A052029}">
      <dgm:prSet/>
      <dgm:spPr/>
      <dgm:t>
        <a:bodyPr/>
        <a:lstStyle/>
        <a:p>
          <a:pPr rtl="1"/>
          <a:r>
            <a:rPr lang="fa-IR" dirty="0" smtClean="0">
              <a:cs typeface="B Zar" pitchFamily="2" charset="-78"/>
            </a:rPr>
            <a:t>کاهش دخالت در فرايندهاي بازار</a:t>
          </a:r>
          <a:endParaRPr lang="en-US" dirty="0">
            <a:cs typeface="B Zar" pitchFamily="2" charset="-78"/>
          </a:endParaRPr>
        </a:p>
      </dgm:t>
    </dgm:pt>
    <dgm:pt modelId="{8EE6D1C7-E102-420B-AE9C-027F70E21BA3}" type="parTrans" cxnId="{DA5CC708-63E6-48D9-A6D5-24636DD792D2}">
      <dgm:prSet/>
      <dgm:spPr/>
      <dgm:t>
        <a:bodyPr/>
        <a:lstStyle/>
        <a:p>
          <a:endParaRPr lang="en-US">
            <a:cs typeface="B Zar" pitchFamily="2" charset="-78"/>
          </a:endParaRPr>
        </a:p>
      </dgm:t>
    </dgm:pt>
    <dgm:pt modelId="{F4351230-3213-45BB-B31F-89F28275C37F}" type="sibTrans" cxnId="{DA5CC708-63E6-48D9-A6D5-24636DD792D2}">
      <dgm:prSet/>
      <dgm:spPr/>
      <dgm:t>
        <a:bodyPr/>
        <a:lstStyle/>
        <a:p>
          <a:endParaRPr lang="en-US">
            <a:cs typeface="B Zar" pitchFamily="2" charset="-78"/>
          </a:endParaRPr>
        </a:p>
      </dgm:t>
    </dgm:pt>
    <dgm:pt modelId="{8CBE9E58-06A7-48A7-A34E-4C2CB6376DCE}">
      <dgm:prSet/>
      <dgm:spPr/>
      <dgm:t>
        <a:bodyPr/>
        <a:lstStyle/>
        <a:p>
          <a:pPr rtl="1"/>
          <a:r>
            <a:rPr lang="fa-IR" dirty="0" smtClean="0">
              <a:cs typeface="B Zar" pitchFamily="2" charset="-78"/>
            </a:rPr>
            <a:t>اصلاحات ساختاري در صندوق‌هاي بازنشستگي و صنعت بيمه</a:t>
          </a:r>
          <a:endParaRPr lang="en-US" dirty="0">
            <a:cs typeface="B Zar" pitchFamily="2" charset="-78"/>
          </a:endParaRPr>
        </a:p>
      </dgm:t>
    </dgm:pt>
    <dgm:pt modelId="{75722BBA-667B-434F-8A05-A82BF91EA425}" type="parTrans" cxnId="{6FD6BAE7-C304-4DB3-9C46-62DBC48615CC}">
      <dgm:prSet/>
      <dgm:spPr/>
      <dgm:t>
        <a:bodyPr/>
        <a:lstStyle/>
        <a:p>
          <a:endParaRPr lang="en-US">
            <a:cs typeface="B Zar" pitchFamily="2" charset="-78"/>
          </a:endParaRPr>
        </a:p>
      </dgm:t>
    </dgm:pt>
    <dgm:pt modelId="{355A75F9-3EC0-4C32-A871-2EC16005D4FF}" type="sibTrans" cxnId="{6FD6BAE7-C304-4DB3-9C46-62DBC48615CC}">
      <dgm:prSet/>
      <dgm:spPr/>
      <dgm:t>
        <a:bodyPr/>
        <a:lstStyle/>
        <a:p>
          <a:endParaRPr lang="en-US">
            <a:cs typeface="B Zar" pitchFamily="2" charset="-78"/>
          </a:endParaRPr>
        </a:p>
      </dgm:t>
    </dgm:pt>
    <dgm:pt modelId="{A41D8F21-CF79-429C-B621-DAFA7DED7DB7}" type="pres">
      <dgm:prSet presAssocID="{872A5C45-C78B-4A0A-B0EB-331659FBCB3C}" presName="linear" presStyleCnt="0">
        <dgm:presLayoutVars>
          <dgm:animLvl val="lvl"/>
          <dgm:resizeHandles val="exact"/>
        </dgm:presLayoutVars>
      </dgm:prSet>
      <dgm:spPr/>
      <dgm:t>
        <a:bodyPr/>
        <a:lstStyle/>
        <a:p>
          <a:endParaRPr lang="en-US"/>
        </a:p>
      </dgm:t>
    </dgm:pt>
    <dgm:pt modelId="{3C878755-5BEC-4831-8D88-7889D3398E41}" type="pres">
      <dgm:prSet presAssocID="{4D101327-54B8-4C88-857D-BD021045A28E}" presName="parentText" presStyleLbl="node1" presStyleIdx="0" presStyleCnt="6">
        <dgm:presLayoutVars>
          <dgm:chMax val="0"/>
          <dgm:bulletEnabled val="1"/>
        </dgm:presLayoutVars>
      </dgm:prSet>
      <dgm:spPr/>
      <dgm:t>
        <a:bodyPr/>
        <a:lstStyle/>
        <a:p>
          <a:endParaRPr lang="en-US"/>
        </a:p>
      </dgm:t>
    </dgm:pt>
    <dgm:pt modelId="{D1D98160-76D6-404C-A0A0-F6F4C45B753A}" type="pres">
      <dgm:prSet presAssocID="{6B85CBDB-8754-4529-80D6-02B78057D029}" presName="spacer" presStyleCnt="0"/>
      <dgm:spPr/>
    </dgm:pt>
    <dgm:pt modelId="{04FA12BF-AFBF-4954-9636-0BE5BBAF6954}" type="pres">
      <dgm:prSet presAssocID="{52298FC8-02C0-4A7D-83A1-AAC90DA00C64}" presName="parentText" presStyleLbl="node1" presStyleIdx="1" presStyleCnt="6">
        <dgm:presLayoutVars>
          <dgm:chMax val="0"/>
          <dgm:bulletEnabled val="1"/>
        </dgm:presLayoutVars>
      </dgm:prSet>
      <dgm:spPr/>
      <dgm:t>
        <a:bodyPr/>
        <a:lstStyle/>
        <a:p>
          <a:endParaRPr lang="en-US"/>
        </a:p>
      </dgm:t>
    </dgm:pt>
    <dgm:pt modelId="{4C0D1620-9AE3-4E93-9D5F-DB0F6DFC412F}" type="pres">
      <dgm:prSet presAssocID="{1765E6CB-FFE8-4820-8E32-2C165262E3C4}" presName="spacer" presStyleCnt="0"/>
      <dgm:spPr/>
    </dgm:pt>
    <dgm:pt modelId="{BF12B9F7-25AC-43ED-A68A-097EBA553DF3}" type="pres">
      <dgm:prSet presAssocID="{E8E95B70-8570-40CE-971E-49E76D39D063}" presName="parentText" presStyleLbl="node1" presStyleIdx="2" presStyleCnt="6">
        <dgm:presLayoutVars>
          <dgm:chMax val="0"/>
          <dgm:bulletEnabled val="1"/>
        </dgm:presLayoutVars>
      </dgm:prSet>
      <dgm:spPr/>
      <dgm:t>
        <a:bodyPr/>
        <a:lstStyle/>
        <a:p>
          <a:endParaRPr lang="en-US"/>
        </a:p>
      </dgm:t>
    </dgm:pt>
    <dgm:pt modelId="{7E7BCA5F-9848-4380-B7D8-C0FB84A1931F}" type="pres">
      <dgm:prSet presAssocID="{33B85259-6571-4BAA-A5E4-1DB650367AE0}" presName="spacer" presStyleCnt="0"/>
      <dgm:spPr/>
    </dgm:pt>
    <dgm:pt modelId="{0918CCFF-47D8-4F20-B335-63B3E7D263E6}" type="pres">
      <dgm:prSet presAssocID="{333A469B-8362-4494-804B-CA49E04590D6}" presName="parentText" presStyleLbl="node1" presStyleIdx="3" presStyleCnt="6">
        <dgm:presLayoutVars>
          <dgm:chMax val="0"/>
          <dgm:bulletEnabled val="1"/>
        </dgm:presLayoutVars>
      </dgm:prSet>
      <dgm:spPr/>
      <dgm:t>
        <a:bodyPr/>
        <a:lstStyle/>
        <a:p>
          <a:endParaRPr lang="en-US"/>
        </a:p>
      </dgm:t>
    </dgm:pt>
    <dgm:pt modelId="{F2075C84-E3AC-4281-898B-3F63418AFDC5}" type="pres">
      <dgm:prSet presAssocID="{06AA2D16-77CC-4470-86B2-FFEEF055EE4E}" presName="spacer" presStyleCnt="0"/>
      <dgm:spPr/>
    </dgm:pt>
    <dgm:pt modelId="{15AED0B5-2D36-4085-BC59-084F33F362C8}" type="pres">
      <dgm:prSet presAssocID="{9DA041F9-F701-44BA-A9A3-9C430A052029}" presName="parentText" presStyleLbl="node1" presStyleIdx="4" presStyleCnt="6">
        <dgm:presLayoutVars>
          <dgm:chMax val="0"/>
          <dgm:bulletEnabled val="1"/>
        </dgm:presLayoutVars>
      </dgm:prSet>
      <dgm:spPr/>
      <dgm:t>
        <a:bodyPr/>
        <a:lstStyle/>
        <a:p>
          <a:endParaRPr lang="en-US"/>
        </a:p>
      </dgm:t>
    </dgm:pt>
    <dgm:pt modelId="{03EE7157-1D2C-4D54-ABB1-BAB8581FF6A4}" type="pres">
      <dgm:prSet presAssocID="{F4351230-3213-45BB-B31F-89F28275C37F}" presName="spacer" presStyleCnt="0"/>
      <dgm:spPr/>
    </dgm:pt>
    <dgm:pt modelId="{4276FAC2-8561-4808-B678-41BDDA391B1D}" type="pres">
      <dgm:prSet presAssocID="{8CBE9E58-06A7-48A7-A34E-4C2CB6376DCE}" presName="parentText" presStyleLbl="node1" presStyleIdx="5" presStyleCnt="6">
        <dgm:presLayoutVars>
          <dgm:chMax val="0"/>
          <dgm:bulletEnabled val="1"/>
        </dgm:presLayoutVars>
      </dgm:prSet>
      <dgm:spPr/>
      <dgm:t>
        <a:bodyPr/>
        <a:lstStyle/>
        <a:p>
          <a:endParaRPr lang="en-US"/>
        </a:p>
      </dgm:t>
    </dgm:pt>
  </dgm:ptLst>
  <dgm:cxnLst>
    <dgm:cxn modelId="{D4132364-CEDC-4771-9E40-ACB413102BDB}" srcId="{872A5C45-C78B-4A0A-B0EB-331659FBCB3C}" destId="{4D101327-54B8-4C88-857D-BD021045A28E}" srcOrd="0" destOrd="0" parTransId="{7A933969-E6AD-4FC3-AFD0-DC15D094ECA7}" sibTransId="{6B85CBDB-8754-4529-80D6-02B78057D029}"/>
    <dgm:cxn modelId="{A4684073-4B77-4297-83CB-8313EB714435}" srcId="{872A5C45-C78B-4A0A-B0EB-331659FBCB3C}" destId="{E8E95B70-8570-40CE-971E-49E76D39D063}" srcOrd="2" destOrd="0" parTransId="{69627CFA-D949-4490-BA51-3D6F35E5A5C4}" sibTransId="{33B85259-6571-4BAA-A5E4-1DB650367AE0}"/>
    <dgm:cxn modelId="{3A7A95E5-7B76-4EB9-A195-8ED40761B06B}" type="presOf" srcId="{8CBE9E58-06A7-48A7-A34E-4C2CB6376DCE}" destId="{4276FAC2-8561-4808-B678-41BDDA391B1D}" srcOrd="0" destOrd="0" presId="urn:microsoft.com/office/officeart/2005/8/layout/vList2"/>
    <dgm:cxn modelId="{DE66D2E2-8FF5-4771-90E2-0D46A293D1A3}" srcId="{872A5C45-C78B-4A0A-B0EB-331659FBCB3C}" destId="{333A469B-8362-4494-804B-CA49E04590D6}" srcOrd="3" destOrd="0" parTransId="{49B758FA-F9F9-4AB3-8476-854DBF23A4F3}" sibTransId="{06AA2D16-77CC-4470-86B2-FFEEF055EE4E}"/>
    <dgm:cxn modelId="{DA5CC708-63E6-48D9-A6D5-24636DD792D2}" srcId="{872A5C45-C78B-4A0A-B0EB-331659FBCB3C}" destId="{9DA041F9-F701-44BA-A9A3-9C430A052029}" srcOrd="4" destOrd="0" parTransId="{8EE6D1C7-E102-420B-AE9C-027F70E21BA3}" sibTransId="{F4351230-3213-45BB-B31F-89F28275C37F}"/>
    <dgm:cxn modelId="{64FB70C0-2B97-4AF0-9016-59D7EB8B7BB6}" type="presOf" srcId="{872A5C45-C78B-4A0A-B0EB-331659FBCB3C}" destId="{A41D8F21-CF79-429C-B621-DAFA7DED7DB7}" srcOrd="0" destOrd="0" presId="urn:microsoft.com/office/officeart/2005/8/layout/vList2"/>
    <dgm:cxn modelId="{6FD6BAE7-C304-4DB3-9C46-62DBC48615CC}" srcId="{872A5C45-C78B-4A0A-B0EB-331659FBCB3C}" destId="{8CBE9E58-06A7-48A7-A34E-4C2CB6376DCE}" srcOrd="5" destOrd="0" parTransId="{75722BBA-667B-434F-8A05-A82BF91EA425}" sibTransId="{355A75F9-3EC0-4C32-A871-2EC16005D4FF}"/>
    <dgm:cxn modelId="{76FD8F41-4A81-4657-A604-DFF608D5241F}" srcId="{872A5C45-C78B-4A0A-B0EB-331659FBCB3C}" destId="{52298FC8-02C0-4A7D-83A1-AAC90DA00C64}" srcOrd="1" destOrd="0" parTransId="{16FDDE73-4BB9-49F9-8B5C-9B44697C827C}" sibTransId="{1765E6CB-FFE8-4820-8E32-2C165262E3C4}"/>
    <dgm:cxn modelId="{8818E6C8-1A82-4C2E-B3A8-F45B994AF5D1}" type="presOf" srcId="{4D101327-54B8-4C88-857D-BD021045A28E}" destId="{3C878755-5BEC-4831-8D88-7889D3398E41}" srcOrd="0" destOrd="0" presId="urn:microsoft.com/office/officeart/2005/8/layout/vList2"/>
    <dgm:cxn modelId="{9B8CB235-027A-4A67-8383-EEFCD5C64A42}" type="presOf" srcId="{E8E95B70-8570-40CE-971E-49E76D39D063}" destId="{BF12B9F7-25AC-43ED-A68A-097EBA553DF3}" srcOrd="0" destOrd="0" presId="urn:microsoft.com/office/officeart/2005/8/layout/vList2"/>
    <dgm:cxn modelId="{769DEF8D-F308-4E23-ACBB-3F3E1C0B7129}" type="presOf" srcId="{9DA041F9-F701-44BA-A9A3-9C430A052029}" destId="{15AED0B5-2D36-4085-BC59-084F33F362C8}" srcOrd="0" destOrd="0" presId="urn:microsoft.com/office/officeart/2005/8/layout/vList2"/>
    <dgm:cxn modelId="{B78A3029-0808-431F-9620-559EDE20E33C}" type="presOf" srcId="{52298FC8-02C0-4A7D-83A1-AAC90DA00C64}" destId="{04FA12BF-AFBF-4954-9636-0BE5BBAF6954}" srcOrd="0" destOrd="0" presId="urn:microsoft.com/office/officeart/2005/8/layout/vList2"/>
    <dgm:cxn modelId="{8A423BBB-F918-4903-A140-5633ADDBDF7D}" type="presOf" srcId="{333A469B-8362-4494-804B-CA49E04590D6}" destId="{0918CCFF-47D8-4F20-B335-63B3E7D263E6}" srcOrd="0" destOrd="0" presId="urn:microsoft.com/office/officeart/2005/8/layout/vList2"/>
    <dgm:cxn modelId="{0247A7BC-24B8-4378-89A3-C03F5893ABE6}" type="presParOf" srcId="{A41D8F21-CF79-429C-B621-DAFA7DED7DB7}" destId="{3C878755-5BEC-4831-8D88-7889D3398E41}" srcOrd="0" destOrd="0" presId="urn:microsoft.com/office/officeart/2005/8/layout/vList2"/>
    <dgm:cxn modelId="{95282E41-B81B-40AA-BCA8-EB6C82CC5D32}" type="presParOf" srcId="{A41D8F21-CF79-429C-B621-DAFA7DED7DB7}" destId="{D1D98160-76D6-404C-A0A0-F6F4C45B753A}" srcOrd="1" destOrd="0" presId="urn:microsoft.com/office/officeart/2005/8/layout/vList2"/>
    <dgm:cxn modelId="{A0AAE8A0-C729-45C1-8A7C-3EBBF015FE9B}" type="presParOf" srcId="{A41D8F21-CF79-429C-B621-DAFA7DED7DB7}" destId="{04FA12BF-AFBF-4954-9636-0BE5BBAF6954}" srcOrd="2" destOrd="0" presId="urn:microsoft.com/office/officeart/2005/8/layout/vList2"/>
    <dgm:cxn modelId="{4F71DF58-0673-408A-876A-A7862B2E0668}" type="presParOf" srcId="{A41D8F21-CF79-429C-B621-DAFA7DED7DB7}" destId="{4C0D1620-9AE3-4E93-9D5F-DB0F6DFC412F}" srcOrd="3" destOrd="0" presId="urn:microsoft.com/office/officeart/2005/8/layout/vList2"/>
    <dgm:cxn modelId="{D9862134-7641-4CEB-ABB7-C8A1E4E8AA6E}" type="presParOf" srcId="{A41D8F21-CF79-429C-B621-DAFA7DED7DB7}" destId="{BF12B9F7-25AC-43ED-A68A-097EBA553DF3}" srcOrd="4" destOrd="0" presId="urn:microsoft.com/office/officeart/2005/8/layout/vList2"/>
    <dgm:cxn modelId="{D84C9753-ACD3-4EA8-ADB1-DB1CADF06CAA}" type="presParOf" srcId="{A41D8F21-CF79-429C-B621-DAFA7DED7DB7}" destId="{7E7BCA5F-9848-4380-B7D8-C0FB84A1931F}" srcOrd="5" destOrd="0" presId="urn:microsoft.com/office/officeart/2005/8/layout/vList2"/>
    <dgm:cxn modelId="{653B0F2D-A58F-46C2-9C9E-10F97C6D7AEB}" type="presParOf" srcId="{A41D8F21-CF79-429C-B621-DAFA7DED7DB7}" destId="{0918CCFF-47D8-4F20-B335-63B3E7D263E6}" srcOrd="6" destOrd="0" presId="urn:microsoft.com/office/officeart/2005/8/layout/vList2"/>
    <dgm:cxn modelId="{134B87BE-F576-4303-822E-67339BEB0102}" type="presParOf" srcId="{A41D8F21-CF79-429C-B621-DAFA7DED7DB7}" destId="{F2075C84-E3AC-4281-898B-3F63418AFDC5}" srcOrd="7" destOrd="0" presId="urn:microsoft.com/office/officeart/2005/8/layout/vList2"/>
    <dgm:cxn modelId="{ECDAC7BC-B22A-472F-806A-10557B1A1F5A}" type="presParOf" srcId="{A41D8F21-CF79-429C-B621-DAFA7DED7DB7}" destId="{15AED0B5-2D36-4085-BC59-084F33F362C8}" srcOrd="8" destOrd="0" presId="urn:microsoft.com/office/officeart/2005/8/layout/vList2"/>
    <dgm:cxn modelId="{AA03CEFE-2C88-4762-AF2E-A2EF4C14AA62}" type="presParOf" srcId="{A41D8F21-CF79-429C-B621-DAFA7DED7DB7}" destId="{03EE7157-1D2C-4D54-ABB1-BAB8581FF6A4}" srcOrd="9" destOrd="0" presId="urn:microsoft.com/office/officeart/2005/8/layout/vList2"/>
    <dgm:cxn modelId="{56E8FC63-41DB-4818-8783-AEDCF666EDD0}" type="presParOf" srcId="{A41D8F21-CF79-429C-B621-DAFA7DED7DB7}" destId="{4276FAC2-8561-4808-B678-41BDDA391B1D}"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94FC7-AAA3-4CB3-AD29-079417675F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304C0F-D257-4851-BF5D-A7CF3E1EAC6F}">
      <dgm:prSet/>
      <dgm:spPr/>
      <dgm:t>
        <a:bodyPr/>
        <a:lstStyle/>
        <a:p>
          <a:pPr algn="r" rtl="1"/>
          <a:r>
            <a:rPr lang="fa-IR" dirty="0" smtClean="0">
              <a:cs typeface="B Zar" pitchFamily="2" charset="-78"/>
            </a:rPr>
            <a:t>مصادرۀ دارايي‌هاي ايران به ارزش 12 ميليارد دلار به دنبال واقعۀ گروگان‌گيري</a:t>
          </a:r>
          <a:endParaRPr lang="en-US" dirty="0">
            <a:cs typeface="B Zar" pitchFamily="2" charset="-78"/>
          </a:endParaRPr>
        </a:p>
      </dgm:t>
    </dgm:pt>
    <dgm:pt modelId="{850B71F9-90A7-4345-A507-82AE645BA4BA}" type="parTrans" cxnId="{3B4FD86B-13D0-4D3D-AB6B-F6D32989EFF4}">
      <dgm:prSet/>
      <dgm:spPr/>
      <dgm:t>
        <a:bodyPr/>
        <a:lstStyle/>
        <a:p>
          <a:pPr algn="r"/>
          <a:endParaRPr lang="en-US">
            <a:cs typeface="B Zar" pitchFamily="2" charset="-78"/>
          </a:endParaRPr>
        </a:p>
      </dgm:t>
    </dgm:pt>
    <dgm:pt modelId="{26CC9FEC-BEC9-442D-A2A8-C18D6C6293E1}" type="sibTrans" cxnId="{3B4FD86B-13D0-4D3D-AB6B-F6D32989EFF4}">
      <dgm:prSet/>
      <dgm:spPr/>
      <dgm:t>
        <a:bodyPr/>
        <a:lstStyle/>
        <a:p>
          <a:pPr algn="r"/>
          <a:endParaRPr lang="en-US">
            <a:cs typeface="B Zar" pitchFamily="2" charset="-78"/>
          </a:endParaRPr>
        </a:p>
      </dgm:t>
    </dgm:pt>
    <dgm:pt modelId="{95099890-E175-433F-906F-C2F04F3A6E38}">
      <dgm:prSet/>
      <dgm:spPr/>
      <dgm:t>
        <a:bodyPr/>
        <a:lstStyle/>
        <a:p>
          <a:pPr algn="r" rtl="1"/>
          <a:r>
            <a:rPr lang="fa-IR" dirty="0" smtClean="0">
              <a:cs typeface="B Zar" pitchFamily="2" charset="-78"/>
            </a:rPr>
            <a:t>تحريم در سال 1980 در واکنش به تصرف سفارت امريکا در ايران</a:t>
          </a:r>
          <a:endParaRPr lang="en-US" dirty="0">
            <a:cs typeface="B Zar" pitchFamily="2" charset="-78"/>
          </a:endParaRPr>
        </a:p>
      </dgm:t>
    </dgm:pt>
    <dgm:pt modelId="{EA758171-B8E6-48EB-B6DD-6CE3E2466320}" type="parTrans" cxnId="{601E6C05-0A8D-4251-A7DA-DC47BF07D36E}">
      <dgm:prSet/>
      <dgm:spPr/>
      <dgm:t>
        <a:bodyPr/>
        <a:lstStyle/>
        <a:p>
          <a:pPr algn="r"/>
          <a:endParaRPr lang="en-US">
            <a:cs typeface="B Zar" pitchFamily="2" charset="-78"/>
          </a:endParaRPr>
        </a:p>
      </dgm:t>
    </dgm:pt>
    <dgm:pt modelId="{3225D109-766B-4974-BE0C-E7B7996671DE}" type="sibTrans" cxnId="{601E6C05-0A8D-4251-A7DA-DC47BF07D36E}">
      <dgm:prSet/>
      <dgm:spPr/>
      <dgm:t>
        <a:bodyPr/>
        <a:lstStyle/>
        <a:p>
          <a:pPr algn="r"/>
          <a:endParaRPr lang="en-US">
            <a:cs typeface="B Zar" pitchFamily="2" charset="-78"/>
          </a:endParaRPr>
        </a:p>
      </dgm:t>
    </dgm:pt>
    <dgm:pt modelId="{662DAD37-01A2-4133-8A6A-C82F4EA38049}">
      <dgm:prSet/>
      <dgm:spPr/>
      <dgm:t>
        <a:bodyPr/>
        <a:lstStyle/>
        <a:p>
          <a:pPr algn="r" rtl="1"/>
          <a:r>
            <a:rPr lang="fa-IR" dirty="0" smtClean="0">
              <a:cs typeface="B Zar" pitchFamily="2" charset="-78"/>
            </a:rPr>
            <a:t>تحريم فروش اسلحه به ايران</a:t>
          </a:r>
          <a:endParaRPr lang="en-US" dirty="0">
            <a:cs typeface="B Zar" pitchFamily="2" charset="-78"/>
          </a:endParaRPr>
        </a:p>
      </dgm:t>
    </dgm:pt>
    <dgm:pt modelId="{EC0E57A6-5EB0-4DB7-9391-66ED0D3B6BFF}" type="parTrans" cxnId="{6A8800E5-746D-4ED4-8A74-995A3819EB3A}">
      <dgm:prSet/>
      <dgm:spPr/>
      <dgm:t>
        <a:bodyPr/>
        <a:lstStyle/>
        <a:p>
          <a:pPr algn="r"/>
          <a:endParaRPr lang="en-US">
            <a:cs typeface="B Zar" pitchFamily="2" charset="-78"/>
          </a:endParaRPr>
        </a:p>
      </dgm:t>
    </dgm:pt>
    <dgm:pt modelId="{61348E75-8B26-451C-9431-7DEFC2FD32AD}" type="sibTrans" cxnId="{6A8800E5-746D-4ED4-8A74-995A3819EB3A}">
      <dgm:prSet/>
      <dgm:spPr/>
      <dgm:t>
        <a:bodyPr/>
        <a:lstStyle/>
        <a:p>
          <a:pPr algn="r"/>
          <a:endParaRPr lang="en-US">
            <a:cs typeface="B Zar" pitchFamily="2" charset="-78"/>
          </a:endParaRPr>
        </a:p>
      </dgm:t>
    </dgm:pt>
    <dgm:pt modelId="{A6FB3484-43A8-42CB-8572-C32D713EF79A}">
      <dgm:prSet/>
      <dgm:spPr/>
      <dgm:t>
        <a:bodyPr/>
        <a:lstStyle/>
        <a:p>
          <a:pPr algn="r" rtl="1"/>
          <a:r>
            <a:rPr lang="fa-IR" dirty="0" smtClean="0">
              <a:cs typeface="B Zar" pitchFamily="2" charset="-78"/>
            </a:rPr>
            <a:t>تحريم‌هاي مفصل‌تر رونالد ريگان در سال 1987</a:t>
          </a:r>
          <a:endParaRPr lang="en-US" dirty="0">
            <a:cs typeface="B Zar" pitchFamily="2" charset="-78"/>
          </a:endParaRPr>
        </a:p>
      </dgm:t>
    </dgm:pt>
    <dgm:pt modelId="{448C526F-5152-4D8E-9F6D-6D55F7DDFFFE}" type="parTrans" cxnId="{40AA8ABC-2311-4A6F-B330-ABC013113EAA}">
      <dgm:prSet/>
      <dgm:spPr/>
      <dgm:t>
        <a:bodyPr/>
        <a:lstStyle/>
        <a:p>
          <a:pPr algn="r"/>
          <a:endParaRPr lang="en-US">
            <a:cs typeface="B Zar" pitchFamily="2" charset="-78"/>
          </a:endParaRPr>
        </a:p>
      </dgm:t>
    </dgm:pt>
    <dgm:pt modelId="{CE5F35D3-D552-4366-B1B0-EFFD6D95D7AB}" type="sibTrans" cxnId="{40AA8ABC-2311-4A6F-B330-ABC013113EAA}">
      <dgm:prSet/>
      <dgm:spPr/>
      <dgm:t>
        <a:bodyPr/>
        <a:lstStyle/>
        <a:p>
          <a:pPr algn="r"/>
          <a:endParaRPr lang="en-US">
            <a:cs typeface="B Zar" pitchFamily="2" charset="-78"/>
          </a:endParaRPr>
        </a:p>
      </dgm:t>
    </dgm:pt>
    <dgm:pt modelId="{AC1D69A2-E0E4-49C4-B3A7-EC80F04DF06E}">
      <dgm:prSet/>
      <dgm:spPr/>
      <dgm:t>
        <a:bodyPr/>
        <a:lstStyle/>
        <a:p>
          <a:pPr algn="r" rtl="1"/>
          <a:r>
            <a:rPr lang="fa-IR" dirty="0" smtClean="0">
              <a:cs typeface="B Zar" pitchFamily="2" charset="-78"/>
            </a:rPr>
            <a:t>تحريم کامل در سال 1995 و از جمله منع سرمايه‌گذاري شرکت‌هاب نفتي امريکايي در طرح‌هاي نفت و گاز ايران</a:t>
          </a:r>
          <a:endParaRPr lang="en-US" dirty="0">
            <a:cs typeface="B Zar" pitchFamily="2" charset="-78"/>
          </a:endParaRPr>
        </a:p>
      </dgm:t>
    </dgm:pt>
    <dgm:pt modelId="{A8556E6C-CBD3-40D8-810E-4E958F624C8C}" type="parTrans" cxnId="{1D08EB75-63A5-4BC4-894A-6DC59BFB7FDB}">
      <dgm:prSet/>
      <dgm:spPr/>
      <dgm:t>
        <a:bodyPr/>
        <a:lstStyle/>
        <a:p>
          <a:pPr algn="r"/>
          <a:endParaRPr lang="en-US">
            <a:cs typeface="B Zar" pitchFamily="2" charset="-78"/>
          </a:endParaRPr>
        </a:p>
      </dgm:t>
    </dgm:pt>
    <dgm:pt modelId="{DDB3D2AA-C066-40B1-8E16-4C50DA9567AC}" type="sibTrans" cxnId="{1D08EB75-63A5-4BC4-894A-6DC59BFB7FDB}">
      <dgm:prSet/>
      <dgm:spPr/>
      <dgm:t>
        <a:bodyPr/>
        <a:lstStyle/>
        <a:p>
          <a:pPr algn="r"/>
          <a:endParaRPr lang="en-US">
            <a:cs typeface="B Zar" pitchFamily="2" charset="-78"/>
          </a:endParaRPr>
        </a:p>
      </dgm:t>
    </dgm:pt>
    <dgm:pt modelId="{F3BE7ABF-3718-4829-94C3-310A6DF7B317}">
      <dgm:prSet/>
      <dgm:spPr/>
      <dgm:t>
        <a:bodyPr/>
        <a:lstStyle/>
        <a:p>
          <a:pPr algn="r" rtl="1"/>
          <a:r>
            <a:rPr lang="fa-IR" dirty="0" smtClean="0">
              <a:cs typeface="B Zar" pitchFamily="2" charset="-78"/>
            </a:rPr>
            <a:t>قانون ايلسا 1996، منع سرمايه‌گذاري بيش از 20 ميليون دلار در شرکت‌هاي ايراني</a:t>
          </a:r>
          <a:endParaRPr lang="en-US" dirty="0">
            <a:cs typeface="B Zar" pitchFamily="2" charset="-78"/>
          </a:endParaRPr>
        </a:p>
      </dgm:t>
    </dgm:pt>
    <dgm:pt modelId="{E832B0E3-2BB5-463E-9064-01CDCD530704}" type="parTrans" cxnId="{3DAB33FD-AAAD-47AF-BB84-5A855FBF2089}">
      <dgm:prSet/>
      <dgm:spPr/>
      <dgm:t>
        <a:bodyPr/>
        <a:lstStyle/>
        <a:p>
          <a:pPr algn="r"/>
          <a:endParaRPr lang="en-US">
            <a:cs typeface="B Zar" pitchFamily="2" charset="-78"/>
          </a:endParaRPr>
        </a:p>
      </dgm:t>
    </dgm:pt>
    <dgm:pt modelId="{960DF729-4227-4E3C-8C62-0793996927F3}" type="sibTrans" cxnId="{3DAB33FD-AAAD-47AF-BB84-5A855FBF2089}">
      <dgm:prSet/>
      <dgm:spPr/>
      <dgm:t>
        <a:bodyPr/>
        <a:lstStyle/>
        <a:p>
          <a:pPr algn="r"/>
          <a:endParaRPr lang="en-US">
            <a:cs typeface="B Zar" pitchFamily="2" charset="-78"/>
          </a:endParaRPr>
        </a:p>
      </dgm:t>
    </dgm:pt>
    <dgm:pt modelId="{524577FE-6344-4F86-B693-BE9D8C6BFD39}">
      <dgm:prSet/>
      <dgm:spPr/>
      <dgm:t>
        <a:bodyPr/>
        <a:lstStyle/>
        <a:p>
          <a:pPr algn="r" rtl="1"/>
          <a:r>
            <a:rPr lang="fa-IR" dirty="0" smtClean="0">
              <a:cs typeface="B Zar" pitchFamily="2" charset="-78"/>
            </a:rPr>
            <a:t>تحريم‌هاي اخير از جمله تحريم بانک‌هاي ايراني، مقامات، نهادها و اقدام‌هاي شرکت‌هايي مايکروسافت و ياهو (2007 )</a:t>
          </a:r>
          <a:endParaRPr lang="en-US" dirty="0">
            <a:cs typeface="B Zar" pitchFamily="2" charset="-78"/>
          </a:endParaRPr>
        </a:p>
      </dgm:t>
    </dgm:pt>
    <dgm:pt modelId="{B79AC0E7-C31C-4973-9A1E-AC6DB1FC18DC}" type="parTrans" cxnId="{0EF11783-FA50-4729-9136-F5B7A4F8E582}">
      <dgm:prSet/>
      <dgm:spPr/>
      <dgm:t>
        <a:bodyPr/>
        <a:lstStyle/>
        <a:p>
          <a:pPr algn="r"/>
          <a:endParaRPr lang="en-US">
            <a:cs typeface="B Zar" pitchFamily="2" charset="-78"/>
          </a:endParaRPr>
        </a:p>
      </dgm:t>
    </dgm:pt>
    <dgm:pt modelId="{3A36E3AE-DA9C-4966-B7EA-25A2CB198768}" type="sibTrans" cxnId="{0EF11783-FA50-4729-9136-F5B7A4F8E582}">
      <dgm:prSet/>
      <dgm:spPr/>
      <dgm:t>
        <a:bodyPr/>
        <a:lstStyle/>
        <a:p>
          <a:pPr algn="r"/>
          <a:endParaRPr lang="en-US">
            <a:cs typeface="B Zar" pitchFamily="2" charset="-78"/>
          </a:endParaRPr>
        </a:p>
      </dgm:t>
    </dgm:pt>
    <dgm:pt modelId="{9F4BEEC8-43DB-4551-963D-DB74CFA9DD97}">
      <dgm:prSet/>
      <dgm:spPr/>
      <dgm:t>
        <a:bodyPr/>
        <a:lstStyle/>
        <a:p>
          <a:pPr algn="r" rtl="1"/>
          <a:r>
            <a:rPr lang="fa-IR" dirty="0" smtClean="0">
              <a:cs typeface="B Zar" pitchFamily="2" charset="-78"/>
            </a:rPr>
            <a:t>تحريم‌هاي ايالتي</a:t>
          </a:r>
          <a:endParaRPr lang="en-US" dirty="0">
            <a:cs typeface="B Zar" pitchFamily="2" charset="-78"/>
          </a:endParaRPr>
        </a:p>
      </dgm:t>
    </dgm:pt>
    <dgm:pt modelId="{FD381170-4C60-4A0B-B1BC-51EF1FD52301}" type="parTrans" cxnId="{324E05B2-8A18-415D-8687-1685B994776A}">
      <dgm:prSet/>
      <dgm:spPr/>
      <dgm:t>
        <a:bodyPr/>
        <a:lstStyle/>
        <a:p>
          <a:pPr algn="r"/>
          <a:endParaRPr lang="en-US">
            <a:cs typeface="B Zar" pitchFamily="2" charset="-78"/>
          </a:endParaRPr>
        </a:p>
      </dgm:t>
    </dgm:pt>
    <dgm:pt modelId="{B3C9C27C-B623-4A8D-8A71-AC4B2EC231F0}" type="sibTrans" cxnId="{324E05B2-8A18-415D-8687-1685B994776A}">
      <dgm:prSet/>
      <dgm:spPr/>
      <dgm:t>
        <a:bodyPr/>
        <a:lstStyle/>
        <a:p>
          <a:pPr algn="r"/>
          <a:endParaRPr lang="en-US">
            <a:cs typeface="B Zar" pitchFamily="2" charset="-78"/>
          </a:endParaRPr>
        </a:p>
      </dgm:t>
    </dgm:pt>
    <dgm:pt modelId="{F918926A-23A5-4F25-9F48-5654BD8960D1}" type="pres">
      <dgm:prSet presAssocID="{98394FC7-AAA3-4CB3-AD29-079417675FCF}" presName="linear" presStyleCnt="0">
        <dgm:presLayoutVars>
          <dgm:animLvl val="lvl"/>
          <dgm:resizeHandles val="exact"/>
        </dgm:presLayoutVars>
      </dgm:prSet>
      <dgm:spPr/>
      <dgm:t>
        <a:bodyPr/>
        <a:lstStyle/>
        <a:p>
          <a:endParaRPr lang="en-US"/>
        </a:p>
      </dgm:t>
    </dgm:pt>
    <dgm:pt modelId="{946B95D0-286F-4B8D-87DE-F9CB98EE1EAC}" type="pres">
      <dgm:prSet presAssocID="{FF304C0F-D257-4851-BF5D-A7CF3E1EAC6F}" presName="parentText" presStyleLbl="node1" presStyleIdx="0" presStyleCnt="8">
        <dgm:presLayoutVars>
          <dgm:chMax val="0"/>
          <dgm:bulletEnabled val="1"/>
        </dgm:presLayoutVars>
      </dgm:prSet>
      <dgm:spPr/>
      <dgm:t>
        <a:bodyPr/>
        <a:lstStyle/>
        <a:p>
          <a:endParaRPr lang="en-US"/>
        </a:p>
      </dgm:t>
    </dgm:pt>
    <dgm:pt modelId="{F2A42EFC-8737-4ACE-86E7-46DF7EF29355}" type="pres">
      <dgm:prSet presAssocID="{26CC9FEC-BEC9-442D-A2A8-C18D6C6293E1}" presName="spacer" presStyleCnt="0"/>
      <dgm:spPr/>
    </dgm:pt>
    <dgm:pt modelId="{F92D5340-5ED3-4481-AE93-CC1C4F0D5B9C}" type="pres">
      <dgm:prSet presAssocID="{95099890-E175-433F-906F-C2F04F3A6E38}" presName="parentText" presStyleLbl="node1" presStyleIdx="1" presStyleCnt="8">
        <dgm:presLayoutVars>
          <dgm:chMax val="0"/>
          <dgm:bulletEnabled val="1"/>
        </dgm:presLayoutVars>
      </dgm:prSet>
      <dgm:spPr/>
      <dgm:t>
        <a:bodyPr/>
        <a:lstStyle/>
        <a:p>
          <a:endParaRPr lang="en-US"/>
        </a:p>
      </dgm:t>
    </dgm:pt>
    <dgm:pt modelId="{E323C2E7-EB88-418E-B94C-7929ECA7624A}" type="pres">
      <dgm:prSet presAssocID="{3225D109-766B-4974-BE0C-E7B7996671DE}" presName="spacer" presStyleCnt="0"/>
      <dgm:spPr/>
    </dgm:pt>
    <dgm:pt modelId="{FA7A5CEA-5193-4AEF-A65A-0AF8D1051059}" type="pres">
      <dgm:prSet presAssocID="{662DAD37-01A2-4133-8A6A-C82F4EA38049}" presName="parentText" presStyleLbl="node1" presStyleIdx="2" presStyleCnt="8">
        <dgm:presLayoutVars>
          <dgm:chMax val="0"/>
          <dgm:bulletEnabled val="1"/>
        </dgm:presLayoutVars>
      </dgm:prSet>
      <dgm:spPr/>
      <dgm:t>
        <a:bodyPr/>
        <a:lstStyle/>
        <a:p>
          <a:endParaRPr lang="en-US"/>
        </a:p>
      </dgm:t>
    </dgm:pt>
    <dgm:pt modelId="{B3A4E5BF-3EAF-46C8-8213-A0BE31F1BB3A}" type="pres">
      <dgm:prSet presAssocID="{61348E75-8B26-451C-9431-7DEFC2FD32AD}" presName="spacer" presStyleCnt="0"/>
      <dgm:spPr/>
    </dgm:pt>
    <dgm:pt modelId="{8105CBD8-E43A-424A-8EEF-E9647954A6D4}" type="pres">
      <dgm:prSet presAssocID="{A6FB3484-43A8-42CB-8572-C32D713EF79A}" presName="parentText" presStyleLbl="node1" presStyleIdx="3" presStyleCnt="8">
        <dgm:presLayoutVars>
          <dgm:chMax val="0"/>
          <dgm:bulletEnabled val="1"/>
        </dgm:presLayoutVars>
      </dgm:prSet>
      <dgm:spPr/>
      <dgm:t>
        <a:bodyPr/>
        <a:lstStyle/>
        <a:p>
          <a:endParaRPr lang="en-US"/>
        </a:p>
      </dgm:t>
    </dgm:pt>
    <dgm:pt modelId="{8B412E91-E994-44BC-8E2D-22A2D96014F0}" type="pres">
      <dgm:prSet presAssocID="{CE5F35D3-D552-4366-B1B0-EFFD6D95D7AB}" presName="spacer" presStyleCnt="0"/>
      <dgm:spPr/>
    </dgm:pt>
    <dgm:pt modelId="{F3DC14A5-32E6-4680-A0C9-35A21B4CFB4C}" type="pres">
      <dgm:prSet presAssocID="{AC1D69A2-E0E4-49C4-B3A7-EC80F04DF06E}" presName="parentText" presStyleLbl="node1" presStyleIdx="4" presStyleCnt="8">
        <dgm:presLayoutVars>
          <dgm:chMax val="0"/>
          <dgm:bulletEnabled val="1"/>
        </dgm:presLayoutVars>
      </dgm:prSet>
      <dgm:spPr/>
      <dgm:t>
        <a:bodyPr/>
        <a:lstStyle/>
        <a:p>
          <a:endParaRPr lang="en-US"/>
        </a:p>
      </dgm:t>
    </dgm:pt>
    <dgm:pt modelId="{E908F286-EFB9-4A93-90DE-1A10AB9DE0B4}" type="pres">
      <dgm:prSet presAssocID="{DDB3D2AA-C066-40B1-8E16-4C50DA9567AC}" presName="spacer" presStyleCnt="0"/>
      <dgm:spPr/>
    </dgm:pt>
    <dgm:pt modelId="{758739E7-E24D-43D9-97E8-F570C4A68768}" type="pres">
      <dgm:prSet presAssocID="{F3BE7ABF-3718-4829-94C3-310A6DF7B317}" presName="parentText" presStyleLbl="node1" presStyleIdx="5" presStyleCnt="8">
        <dgm:presLayoutVars>
          <dgm:chMax val="0"/>
          <dgm:bulletEnabled val="1"/>
        </dgm:presLayoutVars>
      </dgm:prSet>
      <dgm:spPr/>
      <dgm:t>
        <a:bodyPr/>
        <a:lstStyle/>
        <a:p>
          <a:endParaRPr lang="en-US"/>
        </a:p>
      </dgm:t>
    </dgm:pt>
    <dgm:pt modelId="{C7A9DA2D-26F8-4AF7-AE2F-BBF9AB46AD4B}" type="pres">
      <dgm:prSet presAssocID="{960DF729-4227-4E3C-8C62-0793996927F3}" presName="spacer" presStyleCnt="0"/>
      <dgm:spPr/>
    </dgm:pt>
    <dgm:pt modelId="{26A7AEA6-FF2D-4DD6-AA18-B4BF4E30A772}" type="pres">
      <dgm:prSet presAssocID="{524577FE-6344-4F86-B693-BE9D8C6BFD39}" presName="parentText" presStyleLbl="node1" presStyleIdx="6" presStyleCnt="8">
        <dgm:presLayoutVars>
          <dgm:chMax val="0"/>
          <dgm:bulletEnabled val="1"/>
        </dgm:presLayoutVars>
      </dgm:prSet>
      <dgm:spPr/>
      <dgm:t>
        <a:bodyPr/>
        <a:lstStyle/>
        <a:p>
          <a:endParaRPr lang="en-US"/>
        </a:p>
      </dgm:t>
    </dgm:pt>
    <dgm:pt modelId="{0A9C9F55-5456-4178-A557-1FEBEC9E8C66}" type="pres">
      <dgm:prSet presAssocID="{3A36E3AE-DA9C-4966-B7EA-25A2CB198768}" presName="spacer" presStyleCnt="0"/>
      <dgm:spPr/>
    </dgm:pt>
    <dgm:pt modelId="{226CF125-E97F-4B16-89A7-20B0D2116126}" type="pres">
      <dgm:prSet presAssocID="{9F4BEEC8-43DB-4551-963D-DB74CFA9DD97}" presName="parentText" presStyleLbl="node1" presStyleIdx="7" presStyleCnt="8">
        <dgm:presLayoutVars>
          <dgm:chMax val="0"/>
          <dgm:bulletEnabled val="1"/>
        </dgm:presLayoutVars>
      </dgm:prSet>
      <dgm:spPr/>
      <dgm:t>
        <a:bodyPr/>
        <a:lstStyle/>
        <a:p>
          <a:endParaRPr lang="en-US"/>
        </a:p>
      </dgm:t>
    </dgm:pt>
  </dgm:ptLst>
  <dgm:cxnLst>
    <dgm:cxn modelId="{3B4FD86B-13D0-4D3D-AB6B-F6D32989EFF4}" srcId="{98394FC7-AAA3-4CB3-AD29-079417675FCF}" destId="{FF304C0F-D257-4851-BF5D-A7CF3E1EAC6F}" srcOrd="0" destOrd="0" parTransId="{850B71F9-90A7-4345-A507-82AE645BA4BA}" sibTransId="{26CC9FEC-BEC9-442D-A2A8-C18D6C6293E1}"/>
    <dgm:cxn modelId="{DC6A3F5C-E376-4B05-B608-27AC3A718809}" type="presOf" srcId="{662DAD37-01A2-4133-8A6A-C82F4EA38049}" destId="{FA7A5CEA-5193-4AEF-A65A-0AF8D1051059}" srcOrd="0" destOrd="0" presId="urn:microsoft.com/office/officeart/2005/8/layout/vList2"/>
    <dgm:cxn modelId="{1D08EB75-63A5-4BC4-894A-6DC59BFB7FDB}" srcId="{98394FC7-AAA3-4CB3-AD29-079417675FCF}" destId="{AC1D69A2-E0E4-49C4-B3A7-EC80F04DF06E}" srcOrd="4" destOrd="0" parTransId="{A8556E6C-CBD3-40D8-810E-4E958F624C8C}" sibTransId="{DDB3D2AA-C066-40B1-8E16-4C50DA9567AC}"/>
    <dgm:cxn modelId="{0EF11783-FA50-4729-9136-F5B7A4F8E582}" srcId="{98394FC7-AAA3-4CB3-AD29-079417675FCF}" destId="{524577FE-6344-4F86-B693-BE9D8C6BFD39}" srcOrd="6" destOrd="0" parTransId="{B79AC0E7-C31C-4973-9A1E-AC6DB1FC18DC}" sibTransId="{3A36E3AE-DA9C-4966-B7EA-25A2CB198768}"/>
    <dgm:cxn modelId="{601E6C05-0A8D-4251-A7DA-DC47BF07D36E}" srcId="{98394FC7-AAA3-4CB3-AD29-079417675FCF}" destId="{95099890-E175-433F-906F-C2F04F3A6E38}" srcOrd="1" destOrd="0" parTransId="{EA758171-B8E6-48EB-B6DD-6CE3E2466320}" sibTransId="{3225D109-766B-4974-BE0C-E7B7996671DE}"/>
    <dgm:cxn modelId="{63DE3861-0B7B-401F-9263-EA25B9107EAE}" type="presOf" srcId="{95099890-E175-433F-906F-C2F04F3A6E38}" destId="{F92D5340-5ED3-4481-AE93-CC1C4F0D5B9C}" srcOrd="0" destOrd="0" presId="urn:microsoft.com/office/officeart/2005/8/layout/vList2"/>
    <dgm:cxn modelId="{E747EB3E-EDC7-4CF9-983D-0C637A191504}" type="presOf" srcId="{AC1D69A2-E0E4-49C4-B3A7-EC80F04DF06E}" destId="{F3DC14A5-32E6-4680-A0C9-35A21B4CFB4C}" srcOrd="0" destOrd="0" presId="urn:microsoft.com/office/officeart/2005/8/layout/vList2"/>
    <dgm:cxn modelId="{324E05B2-8A18-415D-8687-1685B994776A}" srcId="{98394FC7-AAA3-4CB3-AD29-079417675FCF}" destId="{9F4BEEC8-43DB-4551-963D-DB74CFA9DD97}" srcOrd="7" destOrd="0" parTransId="{FD381170-4C60-4A0B-B1BC-51EF1FD52301}" sibTransId="{B3C9C27C-B623-4A8D-8A71-AC4B2EC231F0}"/>
    <dgm:cxn modelId="{F09C7E42-2620-4F5A-95AB-9F57558086BF}" type="presOf" srcId="{F3BE7ABF-3718-4829-94C3-310A6DF7B317}" destId="{758739E7-E24D-43D9-97E8-F570C4A68768}" srcOrd="0" destOrd="0" presId="urn:microsoft.com/office/officeart/2005/8/layout/vList2"/>
    <dgm:cxn modelId="{3DAB33FD-AAAD-47AF-BB84-5A855FBF2089}" srcId="{98394FC7-AAA3-4CB3-AD29-079417675FCF}" destId="{F3BE7ABF-3718-4829-94C3-310A6DF7B317}" srcOrd="5" destOrd="0" parTransId="{E832B0E3-2BB5-463E-9064-01CDCD530704}" sibTransId="{960DF729-4227-4E3C-8C62-0793996927F3}"/>
    <dgm:cxn modelId="{6A8800E5-746D-4ED4-8A74-995A3819EB3A}" srcId="{98394FC7-AAA3-4CB3-AD29-079417675FCF}" destId="{662DAD37-01A2-4133-8A6A-C82F4EA38049}" srcOrd="2" destOrd="0" parTransId="{EC0E57A6-5EB0-4DB7-9391-66ED0D3B6BFF}" sibTransId="{61348E75-8B26-451C-9431-7DEFC2FD32AD}"/>
    <dgm:cxn modelId="{578EB2D1-9509-41F1-A446-7ED2FCE75028}" type="presOf" srcId="{524577FE-6344-4F86-B693-BE9D8C6BFD39}" destId="{26A7AEA6-FF2D-4DD6-AA18-B4BF4E30A772}" srcOrd="0" destOrd="0" presId="urn:microsoft.com/office/officeart/2005/8/layout/vList2"/>
    <dgm:cxn modelId="{0C8F7C2F-6607-46FD-AD4B-5FA29DB165E4}" type="presOf" srcId="{A6FB3484-43A8-42CB-8572-C32D713EF79A}" destId="{8105CBD8-E43A-424A-8EEF-E9647954A6D4}" srcOrd="0" destOrd="0" presId="urn:microsoft.com/office/officeart/2005/8/layout/vList2"/>
    <dgm:cxn modelId="{40AA8ABC-2311-4A6F-B330-ABC013113EAA}" srcId="{98394FC7-AAA3-4CB3-AD29-079417675FCF}" destId="{A6FB3484-43A8-42CB-8572-C32D713EF79A}" srcOrd="3" destOrd="0" parTransId="{448C526F-5152-4D8E-9F6D-6D55F7DDFFFE}" sibTransId="{CE5F35D3-D552-4366-B1B0-EFFD6D95D7AB}"/>
    <dgm:cxn modelId="{DDE0434F-51DE-4510-B6B2-94A49E9FA537}" type="presOf" srcId="{9F4BEEC8-43DB-4551-963D-DB74CFA9DD97}" destId="{226CF125-E97F-4B16-89A7-20B0D2116126}" srcOrd="0" destOrd="0" presId="urn:microsoft.com/office/officeart/2005/8/layout/vList2"/>
    <dgm:cxn modelId="{C73A3789-7648-4561-A1C0-CC723781D4A2}" type="presOf" srcId="{FF304C0F-D257-4851-BF5D-A7CF3E1EAC6F}" destId="{946B95D0-286F-4B8D-87DE-F9CB98EE1EAC}" srcOrd="0" destOrd="0" presId="urn:microsoft.com/office/officeart/2005/8/layout/vList2"/>
    <dgm:cxn modelId="{2C766091-AB2E-4E3C-8FAB-E2ACD7B8E160}" type="presOf" srcId="{98394FC7-AAA3-4CB3-AD29-079417675FCF}" destId="{F918926A-23A5-4F25-9F48-5654BD8960D1}" srcOrd="0" destOrd="0" presId="urn:microsoft.com/office/officeart/2005/8/layout/vList2"/>
    <dgm:cxn modelId="{631E7F06-EED1-4F83-93E1-7A9F3CBA402A}" type="presParOf" srcId="{F918926A-23A5-4F25-9F48-5654BD8960D1}" destId="{946B95D0-286F-4B8D-87DE-F9CB98EE1EAC}" srcOrd="0" destOrd="0" presId="urn:microsoft.com/office/officeart/2005/8/layout/vList2"/>
    <dgm:cxn modelId="{974377EB-AB12-4781-8477-72CC8B566BC0}" type="presParOf" srcId="{F918926A-23A5-4F25-9F48-5654BD8960D1}" destId="{F2A42EFC-8737-4ACE-86E7-46DF7EF29355}" srcOrd="1" destOrd="0" presId="urn:microsoft.com/office/officeart/2005/8/layout/vList2"/>
    <dgm:cxn modelId="{95E21A10-9F42-42A8-9D9A-ABFCEE5A0DDC}" type="presParOf" srcId="{F918926A-23A5-4F25-9F48-5654BD8960D1}" destId="{F92D5340-5ED3-4481-AE93-CC1C4F0D5B9C}" srcOrd="2" destOrd="0" presId="urn:microsoft.com/office/officeart/2005/8/layout/vList2"/>
    <dgm:cxn modelId="{8ED71D9F-022A-4C1A-B87B-1682F5F4FF2B}" type="presParOf" srcId="{F918926A-23A5-4F25-9F48-5654BD8960D1}" destId="{E323C2E7-EB88-418E-B94C-7929ECA7624A}" srcOrd="3" destOrd="0" presId="urn:microsoft.com/office/officeart/2005/8/layout/vList2"/>
    <dgm:cxn modelId="{3E0E7CB9-BBAC-42C6-9E71-4C6DA5207D72}" type="presParOf" srcId="{F918926A-23A5-4F25-9F48-5654BD8960D1}" destId="{FA7A5CEA-5193-4AEF-A65A-0AF8D1051059}" srcOrd="4" destOrd="0" presId="urn:microsoft.com/office/officeart/2005/8/layout/vList2"/>
    <dgm:cxn modelId="{C331F976-3836-48AB-B2A4-681510B73D6F}" type="presParOf" srcId="{F918926A-23A5-4F25-9F48-5654BD8960D1}" destId="{B3A4E5BF-3EAF-46C8-8213-A0BE31F1BB3A}" srcOrd="5" destOrd="0" presId="urn:microsoft.com/office/officeart/2005/8/layout/vList2"/>
    <dgm:cxn modelId="{31899E10-7CCE-46D5-9586-26A3120A4DB3}" type="presParOf" srcId="{F918926A-23A5-4F25-9F48-5654BD8960D1}" destId="{8105CBD8-E43A-424A-8EEF-E9647954A6D4}" srcOrd="6" destOrd="0" presId="urn:microsoft.com/office/officeart/2005/8/layout/vList2"/>
    <dgm:cxn modelId="{E5AA09D2-BEF8-4548-8FA6-4F259C939363}" type="presParOf" srcId="{F918926A-23A5-4F25-9F48-5654BD8960D1}" destId="{8B412E91-E994-44BC-8E2D-22A2D96014F0}" srcOrd="7" destOrd="0" presId="urn:microsoft.com/office/officeart/2005/8/layout/vList2"/>
    <dgm:cxn modelId="{DF976A4A-7474-4399-97AC-CEFC94ACC818}" type="presParOf" srcId="{F918926A-23A5-4F25-9F48-5654BD8960D1}" destId="{F3DC14A5-32E6-4680-A0C9-35A21B4CFB4C}" srcOrd="8" destOrd="0" presId="urn:microsoft.com/office/officeart/2005/8/layout/vList2"/>
    <dgm:cxn modelId="{7EE086BC-F13D-460D-8950-C3A484B1638C}" type="presParOf" srcId="{F918926A-23A5-4F25-9F48-5654BD8960D1}" destId="{E908F286-EFB9-4A93-90DE-1A10AB9DE0B4}" srcOrd="9" destOrd="0" presId="urn:microsoft.com/office/officeart/2005/8/layout/vList2"/>
    <dgm:cxn modelId="{55DE8D1C-524A-45B6-88E6-FBA56FFE7678}" type="presParOf" srcId="{F918926A-23A5-4F25-9F48-5654BD8960D1}" destId="{758739E7-E24D-43D9-97E8-F570C4A68768}" srcOrd="10" destOrd="0" presId="urn:microsoft.com/office/officeart/2005/8/layout/vList2"/>
    <dgm:cxn modelId="{821B086F-49F3-4C2C-845F-8E9888CF8B09}" type="presParOf" srcId="{F918926A-23A5-4F25-9F48-5654BD8960D1}" destId="{C7A9DA2D-26F8-4AF7-AE2F-BBF9AB46AD4B}" srcOrd="11" destOrd="0" presId="urn:microsoft.com/office/officeart/2005/8/layout/vList2"/>
    <dgm:cxn modelId="{9FB0CFBE-5192-40F4-B3D8-9A47BEDA00A6}" type="presParOf" srcId="{F918926A-23A5-4F25-9F48-5654BD8960D1}" destId="{26A7AEA6-FF2D-4DD6-AA18-B4BF4E30A772}" srcOrd="12" destOrd="0" presId="urn:microsoft.com/office/officeart/2005/8/layout/vList2"/>
    <dgm:cxn modelId="{D753DAF9-30C5-447D-B47A-6AF306AD0FB8}" type="presParOf" srcId="{F918926A-23A5-4F25-9F48-5654BD8960D1}" destId="{0A9C9F55-5456-4178-A557-1FEBEC9E8C66}" srcOrd="13" destOrd="0" presId="urn:microsoft.com/office/officeart/2005/8/layout/vList2"/>
    <dgm:cxn modelId="{EF8380A6-FCB9-4ECA-83B9-BE91446BA79A}" type="presParOf" srcId="{F918926A-23A5-4F25-9F48-5654BD8960D1}" destId="{226CF125-E97F-4B16-89A7-20B0D2116126}"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690748-A6FE-4D5F-AD6E-4A0FB2387CEB}" type="doc">
      <dgm:prSet loTypeId="urn:microsoft.com/office/officeart/2005/8/layout/cycle6" loCatId="cycle" qsTypeId="urn:microsoft.com/office/officeart/2005/8/quickstyle/simple1" qsCatId="simple" csTypeId="urn:microsoft.com/office/officeart/2005/8/colors/colorful1#3" csCatId="colorful" phldr="1"/>
      <dgm:spPr/>
      <dgm:t>
        <a:bodyPr/>
        <a:lstStyle/>
        <a:p>
          <a:endParaRPr lang="en-US"/>
        </a:p>
      </dgm:t>
    </dgm:pt>
    <dgm:pt modelId="{93CC67DA-E460-4AA5-8BC7-F71852A9F494}">
      <dgm:prSet phldrT="[Text]" custT="1"/>
      <dgm:spPr/>
      <dgm:t>
        <a:bodyPr/>
        <a:lstStyle/>
        <a:p>
          <a:pPr rtl="1"/>
          <a:r>
            <a:rPr lang="fa-IR" sz="800" dirty="0" smtClean="0">
              <a:cs typeface="B Titr" pitchFamily="2" charset="-78"/>
            </a:rPr>
            <a:t>تحریم کامل خرید نفت ایران (در جریان بررسی توسط کنگره)</a:t>
          </a:r>
          <a:endParaRPr lang="en-US" sz="800">
            <a:cs typeface="B Titr" pitchFamily="2" charset="-78"/>
          </a:endParaRPr>
        </a:p>
      </dgm:t>
    </dgm:pt>
    <dgm:pt modelId="{C17B4431-BAC8-43FF-B1A7-5945E1DDE59D}" type="parTrans" cxnId="{942D0E2B-0795-4AA5-9F7F-329654779ABD}">
      <dgm:prSet/>
      <dgm:spPr/>
      <dgm:t>
        <a:bodyPr/>
        <a:lstStyle/>
        <a:p>
          <a:endParaRPr lang="en-US" sz="2400">
            <a:cs typeface="B Titr" pitchFamily="2" charset="-78"/>
          </a:endParaRPr>
        </a:p>
      </dgm:t>
    </dgm:pt>
    <dgm:pt modelId="{4D383CB0-01E4-4F98-9296-349317B89E08}" type="sibTrans" cxnId="{942D0E2B-0795-4AA5-9F7F-329654779ABD}">
      <dgm:prSet/>
      <dgm:spPr/>
      <dgm:t>
        <a:bodyPr/>
        <a:lstStyle/>
        <a:p>
          <a:endParaRPr lang="en-US" sz="2400">
            <a:cs typeface="B Titr" pitchFamily="2" charset="-78"/>
          </a:endParaRPr>
        </a:p>
      </dgm:t>
    </dgm:pt>
    <dgm:pt modelId="{65EDE242-DFC9-4BEA-B4E1-E129F96D73B0}">
      <dgm:prSet phldrT="[Text]" custT="1"/>
      <dgm:spPr/>
      <dgm:t>
        <a:bodyPr/>
        <a:lstStyle/>
        <a:p>
          <a:pPr rtl="1"/>
          <a:r>
            <a:rPr lang="fa-IR" sz="800" dirty="0" smtClean="0">
              <a:cs typeface="B Titr" pitchFamily="2" charset="-78"/>
            </a:rPr>
            <a:t>تحریم نگهداری ریال توسط شرکت ها و سازمان های خارجی (تیر 1392)</a:t>
          </a:r>
          <a:endParaRPr lang="en-US" sz="800">
            <a:cs typeface="B Titr" pitchFamily="2" charset="-78"/>
          </a:endParaRPr>
        </a:p>
      </dgm:t>
    </dgm:pt>
    <dgm:pt modelId="{C395165B-AC9E-42F0-9E42-9B56FD3336A2}" type="parTrans" cxnId="{61A1FFFB-F927-47DD-A03E-65BE8C743D4B}">
      <dgm:prSet/>
      <dgm:spPr/>
      <dgm:t>
        <a:bodyPr/>
        <a:lstStyle/>
        <a:p>
          <a:endParaRPr lang="en-US" sz="2400">
            <a:cs typeface="B Titr" pitchFamily="2" charset="-78"/>
          </a:endParaRPr>
        </a:p>
      </dgm:t>
    </dgm:pt>
    <dgm:pt modelId="{78B9D07A-0127-4610-BD8E-AF6387409C77}" type="sibTrans" cxnId="{61A1FFFB-F927-47DD-A03E-65BE8C743D4B}">
      <dgm:prSet/>
      <dgm:spPr/>
      <dgm:t>
        <a:bodyPr/>
        <a:lstStyle/>
        <a:p>
          <a:endParaRPr lang="en-US" sz="2400">
            <a:cs typeface="B Titr" pitchFamily="2" charset="-78"/>
          </a:endParaRPr>
        </a:p>
      </dgm:t>
    </dgm:pt>
    <dgm:pt modelId="{E8B8C90F-C8B9-4D74-8E09-49577D014873}">
      <dgm:prSet phldrT="[Text]" custT="1"/>
      <dgm:spPr/>
      <dgm:t>
        <a:bodyPr/>
        <a:lstStyle/>
        <a:p>
          <a:pPr rtl="1"/>
          <a:r>
            <a:rPr lang="fa-IR" sz="800">
              <a:cs typeface="B Titr" pitchFamily="2" charset="-78"/>
            </a:rPr>
            <a:t>تحریم 6 فوریه 2013: نفت در برابر کالا؛ اعطای پول نفت فقط به ارز محلی کشور و در ازای کالا و خدمات آن کشور امکان پذیر می باشد.</a:t>
          </a:r>
          <a:endParaRPr lang="en-US" sz="800">
            <a:cs typeface="B Titr" pitchFamily="2" charset="-78"/>
          </a:endParaRPr>
        </a:p>
      </dgm:t>
    </dgm:pt>
    <dgm:pt modelId="{3793A55A-B609-46C0-9865-8A8409E1A1F4}" type="parTrans" cxnId="{D0452AE7-3126-4E42-A7BB-E825BB36F6C0}">
      <dgm:prSet/>
      <dgm:spPr/>
      <dgm:t>
        <a:bodyPr/>
        <a:lstStyle/>
        <a:p>
          <a:endParaRPr lang="en-US" sz="2400">
            <a:cs typeface="B Titr" pitchFamily="2" charset="-78"/>
          </a:endParaRPr>
        </a:p>
      </dgm:t>
    </dgm:pt>
    <dgm:pt modelId="{8B899E74-FF52-4ED3-8303-748EDCF098A7}" type="sibTrans" cxnId="{D0452AE7-3126-4E42-A7BB-E825BB36F6C0}">
      <dgm:prSet/>
      <dgm:spPr/>
      <dgm:t>
        <a:bodyPr/>
        <a:lstStyle/>
        <a:p>
          <a:endParaRPr lang="en-US" sz="2400">
            <a:cs typeface="B Titr" pitchFamily="2" charset="-78"/>
          </a:endParaRPr>
        </a:p>
      </dgm:t>
    </dgm:pt>
    <dgm:pt modelId="{CB674AE1-CAFC-401E-AFF2-EF3D7E5E63EA}">
      <dgm:prSet phldrT="[Text]" custT="1"/>
      <dgm:spPr/>
      <dgm:t>
        <a:bodyPr/>
        <a:lstStyle/>
        <a:p>
          <a:pPr rtl="1"/>
          <a:r>
            <a:rPr lang="fa-IR" sz="800" dirty="0" smtClean="0">
              <a:cs typeface="B Titr" pitchFamily="2" charset="-78"/>
            </a:rPr>
            <a:t>تحریم فروش کالا و خدمات به صنایع خودروی  کشور (تیر 1392)</a:t>
          </a:r>
          <a:endParaRPr lang="en-US" sz="800">
            <a:cs typeface="B Titr" pitchFamily="2" charset="-78"/>
          </a:endParaRPr>
        </a:p>
      </dgm:t>
    </dgm:pt>
    <dgm:pt modelId="{9769A3E9-B647-4406-8846-7D078FF1B2A0}" type="parTrans" cxnId="{3ED91AF1-84FE-4DF4-A743-644764FFB27C}">
      <dgm:prSet/>
      <dgm:spPr/>
      <dgm:t>
        <a:bodyPr/>
        <a:lstStyle/>
        <a:p>
          <a:endParaRPr lang="en-US" sz="2400">
            <a:cs typeface="B Titr" pitchFamily="2" charset="-78"/>
          </a:endParaRPr>
        </a:p>
      </dgm:t>
    </dgm:pt>
    <dgm:pt modelId="{06D84714-B3F4-4121-99C2-AE914667280C}" type="sibTrans" cxnId="{3ED91AF1-84FE-4DF4-A743-644764FFB27C}">
      <dgm:prSet/>
      <dgm:spPr/>
      <dgm:t>
        <a:bodyPr/>
        <a:lstStyle/>
        <a:p>
          <a:endParaRPr lang="en-US" sz="2400">
            <a:cs typeface="B Titr" pitchFamily="2" charset="-78"/>
          </a:endParaRPr>
        </a:p>
      </dgm:t>
    </dgm:pt>
    <dgm:pt modelId="{3F399AAC-0769-464A-BB08-ED640D60FFC0}">
      <dgm:prSet phldrT="[Text]" custT="1"/>
      <dgm:spPr/>
      <dgm:t>
        <a:bodyPr/>
        <a:lstStyle/>
        <a:p>
          <a:pPr rtl="1"/>
          <a:r>
            <a:rPr lang="fa-IR" sz="800">
              <a:cs typeface="B Titr" pitchFamily="2" charset="-78"/>
            </a:rPr>
            <a:t>تحریم خرید محصولات پتروشیمی ایران؛ 2013</a:t>
          </a:r>
          <a:endParaRPr lang="en-US" sz="800">
            <a:cs typeface="B Titr" pitchFamily="2" charset="-78"/>
          </a:endParaRPr>
        </a:p>
      </dgm:t>
    </dgm:pt>
    <dgm:pt modelId="{1A39D96B-AF78-4E6B-95B4-40F76AFA686A}" type="parTrans" cxnId="{411E0408-C3BD-4EE3-9EC0-41A5022451D1}">
      <dgm:prSet/>
      <dgm:spPr/>
      <dgm:t>
        <a:bodyPr/>
        <a:lstStyle/>
        <a:p>
          <a:endParaRPr lang="en-US" sz="2400">
            <a:cs typeface="B Titr" pitchFamily="2" charset="-78"/>
          </a:endParaRPr>
        </a:p>
      </dgm:t>
    </dgm:pt>
    <dgm:pt modelId="{F6D3FF2E-83E9-4CC2-9DE1-8A7978552DF9}" type="sibTrans" cxnId="{411E0408-C3BD-4EE3-9EC0-41A5022451D1}">
      <dgm:prSet/>
      <dgm:spPr/>
      <dgm:t>
        <a:bodyPr/>
        <a:lstStyle/>
        <a:p>
          <a:endParaRPr lang="en-US" sz="2400">
            <a:cs typeface="B Titr" pitchFamily="2" charset="-78"/>
          </a:endParaRPr>
        </a:p>
      </dgm:t>
    </dgm:pt>
    <dgm:pt modelId="{A34C7B7C-4836-4756-AA13-B7A09348E033}">
      <dgm:prSet phldrT="[Text]" custT="1"/>
      <dgm:spPr/>
      <dgm:t>
        <a:bodyPr/>
        <a:lstStyle/>
        <a:p>
          <a:pPr rtl="1"/>
          <a:r>
            <a:rPr lang="fa-IR" sz="800">
              <a:cs typeface="B Titr" pitchFamily="2" charset="-78"/>
            </a:rPr>
            <a:t>تحریم و جریمه شرکت های خارجی فعال در ایران </a:t>
          </a:r>
          <a:r>
            <a:rPr lang="en-US" sz="800">
              <a:cs typeface="B Titr" pitchFamily="2" charset="-78"/>
            </a:rPr>
            <a:t>(</a:t>
          </a:r>
          <a:r>
            <a:rPr lang="en-US" sz="800" dirty="0" smtClean="0">
              <a:cs typeface="B Titr" pitchFamily="2" charset="-78"/>
            </a:rPr>
            <a:t>ITRSHRA) </a:t>
          </a:r>
          <a:r>
            <a:rPr lang="fa-IR" sz="800">
              <a:cs typeface="B Titr" pitchFamily="2" charset="-78"/>
            </a:rPr>
            <a:t>؛ 2012</a:t>
          </a:r>
          <a:endParaRPr lang="en-US" sz="800">
            <a:cs typeface="B Titr" pitchFamily="2" charset="-78"/>
          </a:endParaRPr>
        </a:p>
      </dgm:t>
    </dgm:pt>
    <dgm:pt modelId="{5288BD8A-5860-4BAB-A962-3FEED8B9341D}" type="parTrans" cxnId="{33692266-1497-4242-8E92-B50F0F7B5530}">
      <dgm:prSet/>
      <dgm:spPr/>
      <dgm:t>
        <a:bodyPr/>
        <a:lstStyle/>
        <a:p>
          <a:endParaRPr lang="en-US" sz="2400">
            <a:cs typeface="B Titr" pitchFamily="2" charset="-78"/>
          </a:endParaRPr>
        </a:p>
      </dgm:t>
    </dgm:pt>
    <dgm:pt modelId="{428D5C09-DA2C-4BA1-BD13-8E3060A8EAAD}" type="sibTrans" cxnId="{33692266-1497-4242-8E92-B50F0F7B5530}">
      <dgm:prSet/>
      <dgm:spPr/>
      <dgm:t>
        <a:bodyPr/>
        <a:lstStyle/>
        <a:p>
          <a:endParaRPr lang="en-US" sz="2400">
            <a:cs typeface="B Titr" pitchFamily="2" charset="-78"/>
          </a:endParaRPr>
        </a:p>
      </dgm:t>
    </dgm:pt>
    <dgm:pt modelId="{ABBF1B9A-4DE4-47E7-8854-BCE72E6CAEBF}">
      <dgm:prSet phldrT="[Text]" custT="1"/>
      <dgm:spPr/>
      <dgm:t>
        <a:bodyPr/>
        <a:lstStyle/>
        <a:p>
          <a:pPr rtl="1"/>
          <a:r>
            <a:rPr lang="fa-IR" sz="800">
              <a:cs typeface="B Titr" pitchFamily="2" charset="-78"/>
            </a:rPr>
            <a:t>جریمه صراف ها و شرکت های واسطه؛ ژانویه 2013</a:t>
          </a:r>
          <a:endParaRPr lang="en-US" sz="800">
            <a:cs typeface="B Titr" pitchFamily="2" charset="-78"/>
          </a:endParaRPr>
        </a:p>
      </dgm:t>
    </dgm:pt>
    <dgm:pt modelId="{D06D8AFF-C1B3-4037-8940-044A20884BEC}" type="parTrans" cxnId="{04DC0A34-835B-48A9-96E3-62DBB72CCEB0}">
      <dgm:prSet/>
      <dgm:spPr/>
      <dgm:t>
        <a:bodyPr/>
        <a:lstStyle/>
        <a:p>
          <a:endParaRPr lang="en-US" sz="2400">
            <a:cs typeface="B Titr" pitchFamily="2" charset="-78"/>
          </a:endParaRPr>
        </a:p>
      </dgm:t>
    </dgm:pt>
    <dgm:pt modelId="{CBA8B93E-6130-4FC5-A7AB-A201F4F43FED}" type="sibTrans" cxnId="{04DC0A34-835B-48A9-96E3-62DBB72CCEB0}">
      <dgm:prSet/>
      <dgm:spPr/>
      <dgm:t>
        <a:bodyPr/>
        <a:lstStyle/>
        <a:p>
          <a:endParaRPr lang="en-US" sz="2400">
            <a:cs typeface="B Titr" pitchFamily="2" charset="-78"/>
          </a:endParaRPr>
        </a:p>
      </dgm:t>
    </dgm:pt>
    <dgm:pt modelId="{0EEFE14E-531E-4F32-926E-06AD1CE355E9}">
      <dgm:prSet phldrT="[Text]" custT="1"/>
      <dgm:spPr/>
      <dgm:t>
        <a:bodyPr/>
        <a:lstStyle/>
        <a:p>
          <a:pPr rtl="1"/>
          <a:r>
            <a:rPr lang="fa-IR" sz="800">
              <a:cs typeface="B Titr" pitchFamily="2" charset="-78"/>
            </a:rPr>
            <a:t>تحریم خرید نفت ایران؛ 2012</a:t>
          </a:r>
          <a:endParaRPr lang="en-US" sz="800">
            <a:cs typeface="B Titr" pitchFamily="2" charset="-78"/>
          </a:endParaRPr>
        </a:p>
      </dgm:t>
    </dgm:pt>
    <dgm:pt modelId="{FA47175F-B420-4A5B-843B-1DEBEB1B1A8B}" type="parTrans" cxnId="{61E9BA08-1A10-41DF-AB54-6A48B4348FE9}">
      <dgm:prSet/>
      <dgm:spPr/>
      <dgm:t>
        <a:bodyPr/>
        <a:lstStyle/>
        <a:p>
          <a:endParaRPr lang="en-US" sz="2400">
            <a:cs typeface="B Titr" pitchFamily="2" charset="-78"/>
          </a:endParaRPr>
        </a:p>
      </dgm:t>
    </dgm:pt>
    <dgm:pt modelId="{A16E2448-920C-4997-B03F-8460A28528EA}" type="sibTrans" cxnId="{61E9BA08-1A10-41DF-AB54-6A48B4348FE9}">
      <dgm:prSet/>
      <dgm:spPr/>
      <dgm:t>
        <a:bodyPr/>
        <a:lstStyle/>
        <a:p>
          <a:endParaRPr lang="en-US" sz="2400">
            <a:cs typeface="B Titr" pitchFamily="2" charset="-78"/>
          </a:endParaRPr>
        </a:p>
      </dgm:t>
    </dgm:pt>
    <dgm:pt modelId="{BAF4B5DA-76C8-4D73-B68F-0B5E9570AA80}">
      <dgm:prSet phldrT="[Text]" custT="1"/>
      <dgm:spPr/>
      <dgm:t>
        <a:bodyPr/>
        <a:lstStyle/>
        <a:p>
          <a:pPr rtl="1"/>
          <a:r>
            <a:rPr lang="fa-IR" sz="800">
              <a:cs typeface="B Titr" pitchFamily="2" charset="-78"/>
            </a:rPr>
            <a:t>تحریم بانک مرکزی ایران</a:t>
          </a:r>
          <a:endParaRPr lang="en-US" sz="800">
            <a:cs typeface="B Titr" pitchFamily="2" charset="-78"/>
          </a:endParaRPr>
        </a:p>
      </dgm:t>
    </dgm:pt>
    <dgm:pt modelId="{7A286D9D-7E30-48C1-8D77-9AF4540B7BF9}" type="parTrans" cxnId="{20BCF51F-7C6C-4567-B9A2-5D710D7D3E3D}">
      <dgm:prSet/>
      <dgm:spPr/>
      <dgm:t>
        <a:bodyPr/>
        <a:lstStyle/>
        <a:p>
          <a:endParaRPr lang="en-US" sz="2400">
            <a:cs typeface="B Titr" pitchFamily="2" charset="-78"/>
          </a:endParaRPr>
        </a:p>
      </dgm:t>
    </dgm:pt>
    <dgm:pt modelId="{90573633-A4A8-4A82-99E2-255A1F53D2B3}" type="sibTrans" cxnId="{20BCF51F-7C6C-4567-B9A2-5D710D7D3E3D}">
      <dgm:prSet/>
      <dgm:spPr/>
      <dgm:t>
        <a:bodyPr/>
        <a:lstStyle/>
        <a:p>
          <a:endParaRPr lang="en-US" sz="2400">
            <a:cs typeface="B Titr" pitchFamily="2" charset="-78"/>
          </a:endParaRPr>
        </a:p>
      </dgm:t>
    </dgm:pt>
    <dgm:pt modelId="{1E929E70-0B79-4ED1-8F6F-0D378BDC2B31}">
      <dgm:prSet phldrT="[Text]" custT="1"/>
      <dgm:spPr/>
      <dgm:t>
        <a:bodyPr/>
        <a:lstStyle/>
        <a:p>
          <a:pPr rtl="1"/>
          <a:r>
            <a:rPr lang="fa-IR" sz="800">
              <a:cs typeface="B Titr" pitchFamily="2" charset="-78"/>
            </a:rPr>
            <a:t>تحریم سرمایه گذاری در صنعت نفت و گاز ایران (توسط کلینتون)</a:t>
          </a:r>
          <a:endParaRPr lang="en-US" sz="800">
            <a:cs typeface="B Titr" pitchFamily="2" charset="-78"/>
          </a:endParaRPr>
        </a:p>
      </dgm:t>
    </dgm:pt>
    <dgm:pt modelId="{BB66636F-E4CD-4506-AC9F-C066F11E826B}" type="parTrans" cxnId="{22334BF4-F067-46C4-BB29-44244D6263C0}">
      <dgm:prSet/>
      <dgm:spPr/>
      <dgm:t>
        <a:bodyPr/>
        <a:lstStyle/>
        <a:p>
          <a:endParaRPr lang="en-US" sz="2400">
            <a:cs typeface="B Titr" pitchFamily="2" charset="-78"/>
          </a:endParaRPr>
        </a:p>
      </dgm:t>
    </dgm:pt>
    <dgm:pt modelId="{FE13D459-BA6E-4F18-A537-21AB7D245B4A}" type="sibTrans" cxnId="{22334BF4-F067-46C4-BB29-44244D6263C0}">
      <dgm:prSet/>
      <dgm:spPr/>
      <dgm:t>
        <a:bodyPr/>
        <a:lstStyle/>
        <a:p>
          <a:endParaRPr lang="en-US" sz="2400">
            <a:cs typeface="B Titr" pitchFamily="2" charset="-78"/>
          </a:endParaRPr>
        </a:p>
      </dgm:t>
    </dgm:pt>
    <dgm:pt modelId="{DB7DA3D7-295B-45A7-A01B-1E20D786B3D3}">
      <dgm:prSet phldrT="[Text]" custT="1"/>
      <dgm:spPr/>
      <dgm:t>
        <a:bodyPr/>
        <a:lstStyle/>
        <a:p>
          <a:pPr rtl="1"/>
          <a:r>
            <a:rPr lang="fa-IR" sz="800">
              <a:cs typeface="B Titr" pitchFamily="2" charset="-78"/>
            </a:rPr>
            <a:t>تحریم جامع نظام بانکی ایران و سوئیفت؛ 2012</a:t>
          </a:r>
          <a:endParaRPr lang="en-US" sz="800">
            <a:cs typeface="B Titr" pitchFamily="2" charset="-78"/>
          </a:endParaRPr>
        </a:p>
      </dgm:t>
    </dgm:pt>
    <dgm:pt modelId="{683CF0A7-D4A6-4D5C-B7A2-42F925AE543B}" type="parTrans" cxnId="{8BAC94A9-EA26-442C-95EB-FA22BE990178}">
      <dgm:prSet/>
      <dgm:spPr/>
      <dgm:t>
        <a:bodyPr/>
        <a:lstStyle/>
        <a:p>
          <a:endParaRPr lang="en-US" sz="2400">
            <a:cs typeface="B Titr" pitchFamily="2" charset="-78"/>
          </a:endParaRPr>
        </a:p>
      </dgm:t>
    </dgm:pt>
    <dgm:pt modelId="{299A3788-6C03-4441-95CC-A55D8EB283C3}" type="sibTrans" cxnId="{8BAC94A9-EA26-442C-95EB-FA22BE990178}">
      <dgm:prSet/>
      <dgm:spPr/>
      <dgm:t>
        <a:bodyPr/>
        <a:lstStyle/>
        <a:p>
          <a:endParaRPr lang="en-US" sz="2400">
            <a:cs typeface="B Titr" pitchFamily="2" charset="-78"/>
          </a:endParaRPr>
        </a:p>
      </dgm:t>
    </dgm:pt>
    <dgm:pt modelId="{DE4CBB34-CEE8-4D2A-B6C5-29CBA7040955}">
      <dgm:prSet phldrT="[Text]" custT="1"/>
      <dgm:spPr/>
      <dgm:t>
        <a:bodyPr/>
        <a:lstStyle/>
        <a:p>
          <a:pPr rtl="1"/>
          <a:r>
            <a:rPr lang="fa-IR" sz="800">
              <a:cs typeface="B Titr" pitchFamily="2" charset="-78"/>
            </a:rPr>
            <a:t>تحریم ارائه خدمات یورویی به نظام بانکی ایران توسط اتحادیه اروپا؛ 2013</a:t>
          </a:r>
          <a:endParaRPr lang="en-US" sz="800">
            <a:cs typeface="B Titr" pitchFamily="2" charset="-78"/>
          </a:endParaRPr>
        </a:p>
      </dgm:t>
    </dgm:pt>
    <dgm:pt modelId="{8C0B9C92-E9D9-48D4-A123-C45B23A84DDF}" type="parTrans" cxnId="{FBB3965D-D0AC-4BFD-B39E-88B83D36985B}">
      <dgm:prSet/>
      <dgm:spPr/>
      <dgm:t>
        <a:bodyPr/>
        <a:lstStyle/>
        <a:p>
          <a:endParaRPr lang="en-US" sz="2400">
            <a:cs typeface="B Titr" pitchFamily="2" charset="-78"/>
          </a:endParaRPr>
        </a:p>
      </dgm:t>
    </dgm:pt>
    <dgm:pt modelId="{AB1B2CA3-F4AD-453E-A8E1-D1F9C6E2D599}" type="sibTrans" cxnId="{FBB3965D-D0AC-4BFD-B39E-88B83D36985B}">
      <dgm:prSet/>
      <dgm:spPr/>
      <dgm:t>
        <a:bodyPr/>
        <a:lstStyle/>
        <a:p>
          <a:endParaRPr lang="en-US" sz="2400">
            <a:cs typeface="B Titr" pitchFamily="2" charset="-78"/>
          </a:endParaRPr>
        </a:p>
      </dgm:t>
    </dgm:pt>
    <dgm:pt modelId="{3FBB2ED6-1374-4295-9661-B4E7CE631D67}">
      <dgm:prSet phldrT="[Text]" custT="1"/>
      <dgm:spPr/>
      <dgm:t>
        <a:bodyPr/>
        <a:lstStyle/>
        <a:p>
          <a:pPr rtl="1"/>
          <a:r>
            <a:rPr lang="fa-IR" sz="800">
              <a:cs typeface="B Titr" pitchFamily="2" charset="-78"/>
            </a:rPr>
            <a:t>تحریم های سازمان ملل (عموما بخش نظامی - هسته ای و بعضا بانکی)</a:t>
          </a:r>
          <a:endParaRPr lang="en-US" sz="800">
            <a:cs typeface="B Titr" pitchFamily="2" charset="-78"/>
          </a:endParaRPr>
        </a:p>
      </dgm:t>
    </dgm:pt>
    <dgm:pt modelId="{8E939023-3834-4F35-A809-C1C343E2480B}" type="parTrans" cxnId="{5FBB2753-F324-4418-8F42-2D0D315AB7A9}">
      <dgm:prSet/>
      <dgm:spPr/>
      <dgm:t>
        <a:bodyPr/>
        <a:lstStyle/>
        <a:p>
          <a:endParaRPr lang="en-US" sz="2400">
            <a:cs typeface="B Titr" pitchFamily="2" charset="-78"/>
          </a:endParaRPr>
        </a:p>
      </dgm:t>
    </dgm:pt>
    <dgm:pt modelId="{89A02E37-36EC-4792-9A1E-7BC5F0134F72}" type="sibTrans" cxnId="{5FBB2753-F324-4418-8F42-2D0D315AB7A9}">
      <dgm:prSet/>
      <dgm:spPr/>
      <dgm:t>
        <a:bodyPr/>
        <a:lstStyle/>
        <a:p>
          <a:endParaRPr lang="en-US" sz="2400">
            <a:cs typeface="B Titr" pitchFamily="2" charset="-78"/>
          </a:endParaRPr>
        </a:p>
      </dgm:t>
    </dgm:pt>
    <dgm:pt modelId="{2A222C55-AEA8-48BF-963F-99BF67ADC046}">
      <dgm:prSet phldrT="[Text]" custT="1"/>
      <dgm:spPr/>
      <dgm:t>
        <a:bodyPr/>
        <a:lstStyle/>
        <a:p>
          <a:pPr rtl="1"/>
          <a:r>
            <a:rPr lang="fa-IR" sz="800">
              <a:cs typeface="B Titr" pitchFamily="2" charset="-78"/>
            </a:rPr>
            <a:t>تحریم اشخاص، سازمان ها و شرکت ها به صورت موردی به بهانه های حقوق بشری، نظامی، هسته ای و کمک به ایران برای دور زدن تحریم ها</a:t>
          </a:r>
          <a:endParaRPr lang="en-US" sz="800">
            <a:cs typeface="B Titr" pitchFamily="2" charset="-78"/>
          </a:endParaRPr>
        </a:p>
      </dgm:t>
    </dgm:pt>
    <dgm:pt modelId="{C7721205-6EBF-437D-9687-F528DC5AD5D0}" type="parTrans" cxnId="{67E6FF69-3B32-4033-9B13-84D4D95C93B7}">
      <dgm:prSet/>
      <dgm:spPr/>
      <dgm:t>
        <a:bodyPr/>
        <a:lstStyle/>
        <a:p>
          <a:endParaRPr lang="en-US" sz="2400">
            <a:cs typeface="B Titr" pitchFamily="2" charset="-78"/>
          </a:endParaRPr>
        </a:p>
      </dgm:t>
    </dgm:pt>
    <dgm:pt modelId="{15CAE517-2BAB-45C1-8F04-8C05A27F3559}" type="sibTrans" cxnId="{67E6FF69-3B32-4033-9B13-84D4D95C93B7}">
      <dgm:prSet/>
      <dgm:spPr/>
      <dgm:t>
        <a:bodyPr/>
        <a:lstStyle/>
        <a:p>
          <a:endParaRPr lang="en-US" sz="2400">
            <a:cs typeface="B Titr" pitchFamily="2" charset="-78"/>
          </a:endParaRPr>
        </a:p>
      </dgm:t>
    </dgm:pt>
    <dgm:pt modelId="{72F65BDB-7C3D-48C1-962F-8DFD36D18980}">
      <dgm:prSet phldrT="[Text]" custT="1"/>
      <dgm:spPr/>
      <dgm:t>
        <a:bodyPr/>
        <a:lstStyle/>
        <a:p>
          <a:pPr rtl="1"/>
          <a:r>
            <a:rPr lang="fa-IR" sz="800">
              <a:cs typeface="B Titr" pitchFamily="2" charset="-78"/>
            </a:rPr>
            <a:t>تحریم خطوط هواپیمایی و کشتیرانی ایران</a:t>
          </a:r>
          <a:endParaRPr lang="en-US" sz="800">
            <a:cs typeface="B Titr" pitchFamily="2" charset="-78"/>
          </a:endParaRPr>
        </a:p>
      </dgm:t>
    </dgm:pt>
    <dgm:pt modelId="{2CB96E4A-59C9-4CB3-BB4A-A16321CDAB1B}" type="parTrans" cxnId="{2D65E796-E091-46F4-85C6-9FDBDE56DE2E}">
      <dgm:prSet/>
      <dgm:spPr/>
      <dgm:t>
        <a:bodyPr/>
        <a:lstStyle/>
        <a:p>
          <a:endParaRPr lang="en-US" sz="2400">
            <a:cs typeface="B Titr" pitchFamily="2" charset="-78"/>
          </a:endParaRPr>
        </a:p>
      </dgm:t>
    </dgm:pt>
    <dgm:pt modelId="{D04EC4B6-E49F-49D4-A977-D1DA25AD1174}" type="sibTrans" cxnId="{2D65E796-E091-46F4-85C6-9FDBDE56DE2E}">
      <dgm:prSet/>
      <dgm:spPr/>
      <dgm:t>
        <a:bodyPr/>
        <a:lstStyle/>
        <a:p>
          <a:endParaRPr lang="en-US" sz="2400">
            <a:cs typeface="B Titr" pitchFamily="2" charset="-78"/>
          </a:endParaRPr>
        </a:p>
      </dgm:t>
    </dgm:pt>
    <dgm:pt modelId="{5370C042-92F9-40AB-A931-26C4B22EE656}">
      <dgm:prSet phldrT="[Text]" custT="1"/>
      <dgm:spPr/>
      <dgm:t>
        <a:bodyPr/>
        <a:lstStyle/>
        <a:p>
          <a:pPr rtl="1"/>
          <a:r>
            <a:rPr lang="fa-IR" sz="800">
              <a:cs typeface="B Titr" pitchFamily="2" charset="-78"/>
            </a:rPr>
            <a:t>فروش بنزین</a:t>
          </a:r>
          <a:endParaRPr lang="en-US" sz="800">
            <a:cs typeface="B Titr" pitchFamily="2" charset="-78"/>
          </a:endParaRPr>
        </a:p>
      </dgm:t>
    </dgm:pt>
    <dgm:pt modelId="{3F8D2931-F56F-4DD6-873E-2D94EA5B1C95}" type="parTrans" cxnId="{2B974764-7A55-417B-A1A8-232F8E1EC22E}">
      <dgm:prSet/>
      <dgm:spPr/>
      <dgm:t>
        <a:bodyPr/>
        <a:lstStyle/>
        <a:p>
          <a:endParaRPr lang="en-US">
            <a:cs typeface="B Titr" pitchFamily="2" charset="-78"/>
          </a:endParaRPr>
        </a:p>
      </dgm:t>
    </dgm:pt>
    <dgm:pt modelId="{235BF615-5016-4423-ACD4-E4475E3EA4C4}" type="sibTrans" cxnId="{2B974764-7A55-417B-A1A8-232F8E1EC22E}">
      <dgm:prSet/>
      <dgm:spPr/>
      <dgm:t>
        <a:bodyPr/>
        <a:lstStyle/>
        <a:p>
          <a:endParaRPr lang="en-US">
            <a:cs typeface="B Titr" pitchFamily="2" charset="-78"/>
          </a:endParaRPr>
        </a:p>
      </dgm:t>
    </dgm:pt>
    <dgm:pt modelId="{9026C1C1-7C67-41C7-B401-F84D0C38AB07}">
      <dgm:prSet phldrT="[Text]" custT="1"/>
      <dgm:spPr/>
      <dgm:t>
        <a:bodyPr/>
        <a:lstStyle/>
        <a:p>
          <a:pPr rtl="1"/>
          <a:r>
            <a:rPr lang="fa-IR" sz="800" smtClean="0">
              <a:cs typeface="B Titr" pitchFamily="2" charset="-78"/>
            </a:rPr>
            <a:t>تحریم های 10 تیر ماه 1392 (حمل و نقل، فروش کشتی، بیمه، فلزات، فلزات گرانبها، فروش طیف گسترده ای از کالا و خدمات، خدمات بانکی، ...)؛ </a:t>
          </a:r>
          <a:r>
            <a:rPr lang="en-US" sz="800" smtClean="0">
              <a:cs typeface="B Titr" pitchFamily="2" charset="-78"/>
            </a:rPr>
            <a:t>IFCPA</a:t>
          </a:r>
          <a:endParaRPr lang="en-US" sz="800" dirty="0">
            <a:cs typeface="B Titr" pitchFamily="2" charset="-78"/>
          </a:endParaRPr>
        </a:p>
      </dgm:t>
    </dgm:pt>
    <dgm:pt modelId="{417C1B2C-AF01-44E7-9405-90E70D4A1BF4}" type="sibTrans" cxnId="{EC9A6FA4-8286-45E4-A69E-64222ABE22D2}">
      <dgm:prSet/>
      <dgm:spPr/>
      <dgm:t>
        <a:bodyPr/>
        <a:lstStyle/>
        <a:p>
          <a:endParaRPr lang="en-US" sz="2400">
            <a:cs typeface="B Titr" pitchFamily="2" charset="-78"/>
          </a:endParaRPr>
        </a:p>
      </dgm:t>
    </dgm:pt>
    <dgm:pt modelId="{D01EF84C-B593-4F34-9F2E-51EEE3317846}" type="parTrans" cxnId="{EC9A6FA4-8286-45E4-A69E-64222ABE22D2}">
      <dgm:prSet/>
      <dgm:spPr/>
      <dgm:t>
        <a:bodyPr/>
        <a:lstStyle/>
        <a:p>
          <a:endParaRPr lang="en-US" sz="2400">
            <a:cs typeface="B Titr" pitchFamily="2" charset="-78"/>
          </a:endParaRPr>
        </a:p>
      </dgm:t>
    </dgm:pt>
    <dgm:pt modelId="{0679F9E7-1128-46BA-BDD7-BBCCB9DF1206}" type="pres">
      <dgm:prSet presAssocID="{44690748-A6FE-4D5F-AD6E-4A0FB2387CEB}" presName="cycle" presStyleCnt="0">
        <dgm:presLayoutVars>
          <dgm:dir/>
          <dgm:resizeHandles val="exact"/>
        </dgm:presLayoutVars>
      </dgm:prSet>
      <dgm:spPr/>
      <dgm:t>
        <a:bodyPr/>
        <a:lstStyle/>
        <a:p>
          <a:endParaRPr lang="en-US"/>
        </a:p>
      </dgm:t>
    </dgm:pt>
    <dgm:pt modelId="{890A3661-B805-4109-9317-BFF1794DAC8D}" type="pres">
      <dgm:prSet presAssocID="{9026C1C1-7C67-41C7-B401-F84D0C38AB07}" presName="node" presStyleLbl="node1" presStyleIdx="0" presStyleCnt="17" custScaleX="697135" custScaleY="135544">
        <dgm:presLayoutVars>
          <dgm:bulletEnabled val="1"/>
        </dgm:presLayoutVars>
      </dgm:prSet>
      <dgm:spPr/>
      <dgm:t>
        <a:bodyPr/>
        <a:lstStyle/>
        <a:p>
          <a:endParaRPr lang="en-US"/>
        </a:p>
      </dgm:t>
    </dgm:pt>
    <dgm:pt modelId="{C2340F4C-5E0D-4FCD-8C50-0E72D3D0DF71}" type="pres">
      <dgm:prSet presAssocID="{9026C1C1-7C67-41C7-B401-F84D0C38AB07}" presName="spNode" presStyleCnt="0"/>
      <dgm:spPr/>
      <dgm:t>
        <a:bodyPr/>
        <a:lstStyle/>
        <a:p>
          <a:endParaRPr lang="en-US"/>
        </a:p>
      </dgm:t>
    </dgm:pt>
    <dgm:pt modelId="{C79EE771-7D4C-420A-B54A-4507CDBB8CC5}" type="pres">
      <dgm:prSet presAssocID="{417C1B2C-AF01-44E7-9405-90E70D4A1BF4}" presName="sibTrans" presStyleLbl="sibTrans1D1" presStyleIdx="0" presStyleCnt="17" custScaleX="2000000" custScaleY="2000000"/>
      <dgm:spPr/>
      <dgm:t>
        <a:bodyPr/>
        <a:lstStyle/>
        <a:p>
          <a:endParaRPr lang="en-US"/>
        </a:p>
      </dgm:t>
    </dgm:pt>
    <dgm:pt modelId="{0507CD3F-E442-4793-BA59-D4C0DB4CE1F7}" type="pres">
      <dgm:prSet presAssocID="{CB674AE1-CAFC-401E-AFF2-EF3D7E5E63EA}" presName="node" presStyleLbl="node1" presStyleIdx="1" presStyleCnt="17" custScaleX="542323" custScaleY="95948" custRadScaleRad="97178" custRadScaleInc="243558">
        <dgm:presLayoutVars>
          <dgm:bulletEnabled val="1"/>
        </dgm:presLayoutVars>
      </dgm:prSet>
      <dgm:spPr/>
      <dgm:t>
        <a:bodyPr/>
        <a:lstStyle/>
        <a:p>
          <a:endParaRPr lang="en-US"/>
        </a:p>
      </dgm:t>
    </dgm:pt>
    <dgm:pt modelId="{81EE5302-7AE0-440B-B84A-E7B1F3928A89}" type="pres">
      <dgm:prSet presAssocID="{CB674AE1-CAFC-401E-AFF2-EF3D7E5E63EA}" presName="spNode" presStyleCnt="0"/>
      <dgm:spPr/>
      <dgm:t>
        <a:bodyPr/>
        <a:lstStyle/>
        <a:p>
          <a:endParaRPr lang="en-US"/>
        </a:p>
      </dgm:t>
    </dgm:pt>
    <dgm:pt modelId="{D0F9DC9C-6B16-4A78-A25C-00310437EEE4}" type="pres">
      <dgm:prSet presAssocID="{06D84714-B3F4-4121-99C2-AE914667280C}" presName="sibTrans" presStyleLbl="sibTrans1D1" presStyleIdx="1" presStyleCnt="17" custScaleX="2000000" custScaleY="2000000"/>
      <dgm:spPr/>
      <dgm:t>
        <a:bodyPr/>
        <a:lstStyle/>
        <a:p>
          <a:endParaRPr lang="en-US"/>
        </a:p>
      </dgm:t>
    </dgm:pt>
    <dgm:pt modelId="{09029B99-F8EC-42E8-8135-1E26F159C6F1}" type="pres">
      <dgm:prSet presAssocID="{93CC67DA-E460-4AA5-8BC7-F71852A9F494}" presName="node" presStyleLbl="node1" presStyleIdx="2" presStyleCnt="17" custScaleX="350957" custScaleY="114095" custRadScaleRad="99921" custRadScaleInc="210916">
        <dgm:presLayoutVars>
          <dgm:bulletEnabled val="1"/>
        </dgm:presLayoutVars>
      </dgm:prSet>
      <dgm:spPr/>
      <dgm:t>
        <a:bodyPr/>
        <a:lstStyle/>
        <a:p>
          <a:endParaRPr lang="en-US"/>
        </a:p>
      </dgm:t>
    </dgm:pt>
    <dgm:pt modelId="{EA8023B5-9F95-4BBE-890F-5BF39D1ABD85}" type="pres">
      <dgm:prSet presAssocID="{93CC67DA-E460-4AA5-8BC7-F71852A9F494}" presName="spNode" presStyleCnt="0"/>
      <dgm:spPr/>
      <dgm:t>
        <a:bodyPr/>
        <a:lstStyle/>
        <a:p>
          <a:endParaRPr lang="en-US"/>
        </a:p>
      </dgm:t>
    </dgm:pt>
    <dgm:pt modelId="{5CCCD718-2FD3-4046-AA0F-8D159DAB00EF}" type="pres">
      <dgm:prSet presAssocID="{4D383CB0-01E4-4F98-9296-349317B89E08}" presName="sibTrans" presStyleLbl="sibTrans1D1" presStyleIdx="2" presStyleCnt="17" custScaleX="2000000" custScaleY="2000000"/>
      <dgm:spPr/>
      <dgm:t>
        <a:bodyPr/>
        <a:lstStyle/>
        <a:p>
          <a:endParaRPr lang="en-US"/>
        </a:p>
      </dgm:t>
    </dgm:pt>
    <dgm:pt modelId="{A0CFF691-F709-4B30-A432-0B6169187845}" type="pres">
      <dgm:prSet presAssocID="{65EDE242-DFC9-4BEA-B4E1-E129F96D73B0}" presName="node" presStyleLbl="node1" presStyleIdx="3" presStyleCnt="17" custScaleX="333819" custScaleY="135544" custRadScaleRad="102313" custRadScaleInc="134297">
        <dgm:presLayoutVars>
          <dgm:bulletEnabled val="1"/>
        </dgm:presLayoutVars>
      </dgm:prSet>
      <dgm:spPr/>
      <dgm:t>
        <a:bodyPr/>
        <a:lstStyle/>
        <a:p>
          <a:endParaRPr lang="en-US"/>
        </a:p>
      </dgm:t>
    </dgm:pt>
    <dgm:pt modelId="{9FC3BC39-B620-448F-B23F-A9165F31E46A}" type="pres">
      <dgm:prSet presAssocID="{65EDE242-DFC9-4BEA-B4E1-E129F96D73B0}" presName="spNode" presStyleCnt="0"/>
      <dgm:spPr/>
      <dgm:t>
        <a:bodyPr/>
        <a:lstStyle/>
        <a:p>
          <a:endParaRPr lang="en-US"/>
        </a:p>
      </dgm:t>
    </dgm:pt>
    <dgm:pt modelId="{BDD70E81-8B16-46C3-B776-47907BA3B2F6}" type="pres">
      <dgm:prSet presAssocID="{78B9D07A-0127-4610-BD8E-AF6387409C77}" presName="sibTrans" presStyleLbl="sibTrans1D1" presStyleIdx="3" presStyleCnt="17" custScaleX="2000000" custScaleY="2000000"/>
      <dgm:spPr/>
      <dgm:t>
        <a:bodyPr/>
        <a:lstStyle/>
        <a:p>
          <a:endParaRPr lang="en-US"/>
        </a:p>
      </dgm:t>
    </dgm:pt>
    <dgm:pt modelId="{A6288ADA-31E2-46D6-976C-D95B224946F3}" type="pres">
      <dgm:prSet presAssocID="{E8B8C90F-C8B9-4D74-8E09-49577D014873}" presName="node" presStyleLbl="node1" presStyleIdx="4" presStyleCnt="17" custScaleX="435898" custScaleY="153942" custRadScaleRad="103149" custRadScaleInc="83549">
        <dgm:presLayoutVars>
          <dgm:bulletEnabled val="1"/>
        </dgm:presLayoutVars>
      </dgm:prSet>
      <dgm:spPr/>
      <dgm:t>
        <a:bodyPr/>
        <a:lstStyle/>
        <a:p>
          <a:endParaRPr lang="en-US"/>
        </a:p>
      </dgm:t>
    </dgm:pt>
    <dgm:pt modelId="{4E411C9A-C510-4D6F-84CA-16FAE9946146}" type="pres">
      <dgm:prSet presAssocID="{E8B8C90F-C8B9-4D74-8E09-49577D014873}" presName="spNode" presStyleCnt="0"/>
      <dgm:spPr/>
      <dgm:t>
        <a:bodyPr/>
        <a:lstStyle/>
        <a:p>
          <a:endParaRPr lang="en-US"/>
        </a:p>
      </dgm:t>
    </dgm:pt>
    <dgm:pt modelId="{D95052FC-6029-43B9-80F4-DE64B0FE9728}" type="pres">
      <dgm:prSet presAssocID="{8B899E74-FF52-4ED3-8303-748EDCF098A7}" presName="sibTrans" presStyleLbl="sibTrans1D1" presStyleIdx="4" presStyleCnt="17" custScaleX="2000000" custScaleY="2000000"/>
      <dgm:spPr/>
      <dgm:t>
        <a:bodyPr/>
        <a:lstStyle/>
        <a:p>
          <a:endParaRPr lang="en-US"/>
        </a:p>
      </dgm:t>
    </dgm:pt>
    <dgm:pt modelId="{4B0F6755-8DCB-4598-8AB2-C86B5C1FF40D}" type="pres">
      <dgm:prSet presAssocID="{3F399AAC-0769-464A-BB08-ED640D60FFC0}" presName="node" presStyleLbl="node1" presStyleIdx="5" presStyleCnt="17" custScaleX="434004" custScaleY="90576" custRadScaleRad="99681" custRadScaleInc="-9320">
        <dgm:presLayoutVars>
          <dgm:bulletEnabled val="1"/>
        </dgm:presLayoutVars>
      </dgm:prSet>
      <dgm:spPr/>
      <dgm:t>
        <a:bodyPr/>
        <a:lstStyle/>
        <a:p>
          <a:endParaRPr lang="en-US"/>
        </a:p>
      </dgm:t>
    </dgm:pt>
    <dgm:pt modelId="{49BC6F2E-D892-477E-A2EB-4F8DE3EB850B}" type="pres">
      <dgm:prSet presAssocID="{3F399AAC-0769-464A-BB08-ED640D60FFC0}" presName="spNode" presStyleCnt="0"/>
      <dgm:spPr/>
      <dgm:t>
        <a:bodyPr/>
        <a:lstStyle/>
        <a:p>
          <a:endParaRPr lang="en-US"/>
        </a:p>
      </dgm:t>
    </dgm:pt>
    <dgm:pt modelId="{4B3E0FC5-4426-4A4C-9F2D-393358EAF5B3}" type="pres">
      <dgm:prSet presAssocID="{F6D3FF2E-83E9-4CC2-9DE1-8A7978552DF9}" presName="sibTrans" presStyleLbl="sibTrans1D1" presStyleIdx="5" presStyleCnt="17" custScaleX="2000000" custScaleY="2000000"/>
      <dgm:spPr/>
      <dgm:t>
        <a:bodyPr/>
        <a:lstStyle/>
        <a:p>
          <a:endParaRPr lang="en-US"/>
        </a:p>
      </dgm:t>
    </dgm:pt>
    <dgm:pt modelId="{12B78915-BCD5-4DAC-B70A-E9752C5AC9E6}" type="pres">
      <dgm:prSet presAssocID="{A34C7B7C-4836-4756-AA13-B7A09348E033}" presName="node" presStyleLbl="node1" presStyleIdx="6" presStyleCnt="17" custScaleX="325076" custScaleY="135544" custRadScaleRad="99336" custRadScaleInc="-108538">
        <dgm:presLayoutVars>
          <dgm:bulletEnabled val="1"/>
        </dgm:presLayoutVars>
      </dgm:prSet>
      <dgm:spPr/>
      <dgm:t>
        <a:bodyPr/>
        <a:lstStyle/>
        <a:p>
          <a:endParaRPr lang="en-US"/>
        </a:p>
      </dgm:t>
    </dgm:pt>
    <dgm:pt modelId="{17E2507C-1D9C-483A-BDAE-680F9F4866B6}" type="pres">
      <dgm:prSet presAssocID="{A34C7B7C-4836-4756-AA13-B7A09348E033}" presName="spNode" presStyleCnt="0"/>
      <dgm:spPr/>
      <dgm:t>
        <a:bodyPr/>
        <a:lstStyle/>
        <a:p>
          <a:endParaRPr lang="en-US"/>
        </a:p>
      </dgm:t>
    </dgm:pt>
    <dgm:pt modelId="{AE49DC37-A009-498D-8905-1BAC4A060CE3}" type="pres">
      <dgm:prSet presAssocID="{428D5C09-DA2C-4BA1-BD13-8E3060A8EAAD}" presName="sibTrans" presStyleLbl="sibTrans1D1" presStyleIdx="6" presStyleCnt="17" custScaleX="2000000" custScaleY="2000000"/>
      <dgm:spPr/>
      <dgm:t>
        <a:bodyPr/>
        <a:lstStyle/>
        <a:p>
          <a:endParaRPr lang="en-US"/>
        </a:p>
      </dgm:t>
    </dgm:pt>
    <dgm:pt modelId="{85AAC601-3614-464E-A4D5-ECD9AAE72E91}" type="pres">
      <dgm:prSet presAssocID="{ABBF1B9A-4DE4-47E7-8854-BCE72E6CAEBF}" presName="node" presStyleLbl="node1" presStyleIdx="7" presStyleCnt="17" custScaleX="265518" custScaleY="135544" custRadScaleRad="99392" custRadScaleInc="-153984">
        <dgm:presLayoutVars>
          <dgm:bulletEnabled val="1"/>
        </dgm:presLayoutVars>
      </dgm:prSet>
      <dgm:spPr/>
      <dgm:t>
        <a:bodyPr/>
        <a:lstStyle/>
        <a:p>
          <a:endParaRPr lang="en-US"/>
        </a:p>
      </dgm:t>
    </dgm:pt>
    <dgm:pt modelId="{0FF6D0D5-39F2-4E17-B6FC-8C4CE6D127BD}" type="pres">
      <dgm:prSet presAssocID="{ABBF1B9A-4DE4-47E7-8854-BCE72E6CAEBF}" presName="spNode" presStyleCnt="0"/>
      <dgm:spPr/>
      <dgm:t>
        <a:bodyPr/>
        <a:lstStyle/>
        <a:p>
          <a:endParaRPr lang="en-US"/>
        </a:p>
      </dgm:t>
    </dgm:pt>
    <dgm:pt modelId="{BD3A6C8B-9E5B-42DB-9DED-3C1FBEE54A5E}" type="pres">
      <dgm:prSet presAssocID="{CBA8B93E-6130-4FC5-A7AB-A201F4F43FED}" presName="sibTrans" presStyleLbl="sibTrans1D1" presStyleIdx="7" presStyleCnt="17" custScaleX="2000000" custScaleY="2000000"/>
      <dgm:spPr/>
      <dgm:t>
        <a:bodyPr/>
        <a:lstStyle/>
        <a:p>
          <a:endParaRPr lang="en-US"/>
        </a:p>
      </dgm:t>
    </dgm:pt>
    <dgm:pt modelId="{D0CEECA0-2758-43FE-8F15-85C5F4113828}" type="pres">
      <dgm:prSet presAssocID="{0EEFE14E-531E-4F32-926E-06AD1CE355E9}" presName="node" presStyleLbl="node1" presStyleIdx="8" presStyleCnt="17" custScaleX="265518" custScaleY="135544" custRadScaleRad="100079" custRadScaleInc="-85986">
        <dgm:presLayoutVars>
          <dgm:bulletEnabled val="1"/>
        </dgm:presLayoutVars>
      </dgm:prSet>
      <dgm:spPr/>
      <dgm:t>
        <a:bodyPr/>
        <a:lstStyle/>
        <a:p>
          <a:endParaRPr lang="en-US"/>
        </a:p>
      </dgm:t>
    </dgm:pt>
    <dgm:pt modelId="{49D36FFD-3378-4B75-8695-59A381833976}" type="pres">
      <dgm:prSet presAssocID="{0EEFE14E-531E-4F32-926E-06AD1CE355E9}" presName="spNode" presStyleCnt="0"/>
      <dgm:spPr/>
      <dgm:t>
        <a:bodyPr/>
        <a:lstStyle/>
        <a:p>
          <a:endParaRPr lang="en-US"/>
        </a:p>
      </dgm:t>
    </dgm:pt>
    <dgm:pt modelId="{81BEFD40-D5F2-4CB7-87ED-1A3041855F7F}" type="pres">
      <dgm:prSet presAssocID="{A16E2448-920C-4997-B03F-8460A28528EA}" presName="sibTrans" presStyleLbl="sibTrans1D1" presStyleIdx="8" presStyleCnt="17" custScaleX="2000000" custScaleY="2000000"/>
      <dgm:spPr/>
      <dgm:t>
        <a:bodyPr/>
        <a:lstStyle/>
        <a:p>
          <a:endParaRPr lang="en-US"/>
        </a:p>
      </dgm:t>
    </dgm:pt>
    <dgm:pt modelId="{A53A73E7-D7AA-4507-BD8E-705A6E730043}" type="pres">
      <dgm:prSet presAssocID="{BAF4B5DA-76C8-4D73-B68F-0B5E9570AA80}" presName="node" presStyleLbl="node1" presStyleIdx="9" presStyleCnt="17" custScaleX="265518" custScaleY="135544" custRadScaleRad="100193" custRadScaleInc="89064">
        <dgm:presLayoutVars>
          <dgm:bulletEnabled val="1"/>
        </dgm:presLayoutVars>
      </dgm:prSet>
      <dgm:spPr/>
      <dgm:t>
        <a:bodyPr/>
        <a:lstStyle/>
        <a:p>
          <a:endParaRPr lang="en-US"/>
        </a:p>
      </dgm:t>
    </dgm:pt>
    <dgm:pt modelId="{272DC686-BE96-422C-B4C3-5FBC03297E09}" type="pres">
      <dgm:prSet presAssocID="{BAF4B5DA-76C8-4D73-B68F-0B5E9570AA80}" presName="spNode" presStyleCnt="0"/>
      <dgm:spPr/>
      <dgm:t>
        <a:bodyPr/>
        <a:lstStyle/>
        <a:p>
          <a:endParaRPr lang="en-US"/>
        </a:p>
      </dgm:t>
    </dgm:pt>
    <dgm:pt modelId="{CB15125D-BC05-40BB-A7E8-BB70E4A05851}" type="pres">
      <dgm:prSet presAssocID="{90573633-A4A8-4A82-99E2-255A1F53D2B3}" presName="sibTrans" presStyleLbl="sibTrans1D1" presStyleIdx="9" presStyleCnt="17" custScaleX="2000000" custScaleY="2000000"/>
      <dgm:spPr/>
      <dgm:t>
        <a:bodyPr/>
        <a:lstStyle/>
        <a:p>
          <a:endParaRPr lang="en-US"/>
        </a:p>
      </dgm:t>
    </dgm:pt>
    <dgm:pt modelId="{B7C3F751-7295-450F-9DCF-AEE77EC17404}" type="pres">
      <dgm:prSet presAssocID="{1E929E70-0B79-4ED1-8F6F-0D378BDC2B31}" presName="node" presStyleLbl="node1" presStyleIdx="10" presStyleCnt="17" custScaleX="265518" custScaleY="135544" custRadScaleRad="104638" custRadScaleInc="192663">
        <dgm:presLayoutVars>
          <dgm:bulletEnabled val="1"/>
        </dgm:presLayoutVars>
      </dgm:prSet>
      <dgm:spPr/>
      <dgm:t>
        <a:bodyPr/>
        <a:lstStyle/>
        <a:p>
          <a:endParaRPr lang="en-US"/>
        </a:p>
      </dgm:t>
    </dgm:pt>
    <dgm:pt modelId="{C4C13A17-AC52-405C-A170-9EFC561E3347}" type="pres">
      <dgm:prSet presAssocID="{1E929E70-0B79-4ED1-8F6F-0D378BDC2B31}" presName="spNode" presStyleCnt="0"/>
      <dgm:spPr/>
      <dgm:t>
        <a:bodyPr/>
        <a:lstStyle/>
        <a:p>
          <a:endParaRPr lang="en-US"/>
        </a:p>
      </dgm:t>
    </dgm:pt>
    <dgm:pt modelId="{69E598D9-7B1C-4267-AAD1-81E3FF25B2EF}" type="pres">
      <dgm:prSet presAssocID="{FE13D459-BA6E-4F18-A537-21AB7D245B4A}" presName="sibTrans" presStyleLbl="sibTrans1D1" presStyleIdx="10" presStyleCnt="17" custScaleX="2000000" custScaleY="2000000"/>
      <dgm:spPr/>
      <dgm:t>
        <a:bodyPr/>
        <a:lstStyle/>
        <a:p>
          <a:endParaRPr lang="en-US"/>
        </a:p>
      </dgm:t>
    </dgm:pt>
    <dgm:pt modelId="{9DBA3BFD-2E54-443D-ACC6-B15B62C90DDC}" type="pres">
      <dgm:prSet presAssocID="{DB7DA3D7-295B-45A7-A01B-1E20D786B3D3}" presName="node" presStyleLbl="node1" presStyleIdx="11" presStyleCnt="17" custScaleX="381205" custScaleY="78283" custRadScaleRad="102512" custRadScaleInc="71758">
        <dgm:presLayoutVars>
          <dgm:bulletEnabled val="1"/>
        </dgm:presLayoutVars>
      </dgm:prSet>
      <dgm:spPr/>
      <dgm:t>
        <a:bodyPr/>
        <a:lstStyle/>
        <a:p>
          <a:endParaRPr lang="en-US"/>
        </a:p>
      </dgm:t>
    </dgm:pt>
    <dgm:pt modelId="{5A1C3A29-60EC-4D62-BDC9-7F523AE99F59}" type="pres">
      <dgm:prSet presAssocID="{DB7DA3D7-295B-45A7-A01B-1E20D786B3D3}" presName="spNode" presStyleCnt="0"/>
      <dgm:spPr/>
      <dgm:t>
        <a:bodyPr/>
        <a:lstStyle/>
        <a:p>
          <a:endParaRPr lang="en-US"/>
        </a:p>
      </dgm:t>
    </dgm:pt>
    <dgm:pt modelId="{135F0A2E-564C-4D51-9D3B-2574336ED168}" type="pres">
      <dgm:prSet presAssocID="{299A3788-6C03-4441-95CC-A55D8EB283C3}" presName="sibTrans" presStyleLbl="sibTrans1D1" presStyleIdx="11" presStyleCnt="17" custScaleX="2000000" custScaleY="2000000"/>
      <dgm:spPr/>
      <dgm:t>
        <a:bodyPr/>
        <a:lstStyle/>
        <a:p>
          <a:endParaRPr lang="en-US"/>
        </a:p>
      </dgm:t>
    </dgm:pt>
    <dgm:pt modelId="{C10D0693-B8DC-4E89-B12C-D215FD7BDC13}" type="pres">
      <dgm:prSet presAssocID="{DE4CBB34-CEE8-4D2A-B6C5-29CBA7040955}" presName="node" presStyleLbl="node1" presStyleIdx="12" presStyleCnt="17" custScaleX="346057" custScaleY="135544">
        <dgm:presLayoutVars>
          <dgm:bulletEnabled val="1"/>
        </dgm:presLayoutVars>
      </dgm:prSet>
      <dgm:spPr/>
      <dgm:t>
        <a:bodyPr/>
        <a:lstStyle/>
        <a:p>
          <a:endParaRPr lang="en-US"/>
        </a:p>
      </dgm:t>
    </dgm:pt>
    <dgm:pt modelId="{504A0B28-B178-4777-BDBC-463C73EF095E}" type="pres">
      <dgm:prSet presAssocID="{DE4CBB34-CEE8-4D2A-B6C5-29CBA7040955}" presName="spNode" presStyleCnt="0"/>
      <dgm:spPr/>
      <dgm:t>
        <a:bodyPr/>
        <a:lstStyle/>
        <a:p>
          <a:endParaRPr lang="en-US"/>
        </a:p>
      </dgm:t>
    </dgm:pt>
    <dgm:pt modelId="{7A50E979-D65E-4707-B804-F21AE24AE1AD}" type="pres">
      <dgm:prSet presAssocID="{AB1B2CA3-F4AD-453E-A8E1-D1F9C6E2D599}" presName="sibTrans" presStyleLbl="sibTrans1D1" presStyleIdx="12" presStyleCnt="17" custScaleX="2000000" custScaleY="2000000"/>
      <dgm:spPr/>
      <dgm:t>
        <a:bodyPr/>
        <a:lstStyle/>
        <a:p>
          <a:endParaRPr lang="en-US"/>
        </a:p>
      </dgm:t>
    </dgm:pt>
    <dgm:pt modelId="{956C9076-0DA0-467D-8002-69F2A07B13C3}" type="pres">
      <dgm:prSet presAssocID="{3FBB2ED6-1374-4295-9661-B4E7CE631D67}" presName="node" presStyleLbl="node1" presStyleIdx="13" presStyleCnt="17" custScaleX="337003" custScaleY="135544" custRadScaleRad="100397" custRadScaleInc="-54919">
        <dgm:presLayoutVars>
          <dgm:bulletEnabled val="1"/>
        </dgm:presLayoutVars>
      </dgm:prSet>
      <dgm:spPr/>
      <dgm:t>
        <a:bodyPr/>
        <a:lstStyle/>
        <a:p>
          <a:endParaRPr lang="en-US"/>
        </a:p>
      </dgm:t>
    </dgm:pt>
    <dgm:pt modelId="{A71696D4-117C-46E4-8225-6924B4F33652}" type="pres">
      <dgm:prSet presAssocID="{3FBB2ED6-1374-4295-9661-B4E7CE631D67}" presName="spNode" presStyleCnt="0"/>
      <dgm:spPr/>
      <dgm:t>
        <a:bodyPr/>
        <a:lstStyle/>
        <a:p>
          <a:endParaRPr lang="en-US"/>
        </a:p>
      </dgm:t>
    </dgm:pt>
    <dgm:pt modelId="{B79950DC-95DE-49D5-814D-1ACE841911BA}" type="pres">
      <dgm:prSet presAssocID="{89A02E37-36EC-4792-9A1E-7BC5F0134F72}" presName="sibTrans" presStyleLbl="sibTrans1D1" presStyleIdx="13" presStyleCnt="17" custScaleX="2000000" custScaleY="2000000"/>
      <dgm:spPr/>
      <dgm:t>
        <a:bodyPr/>
        <a:lstStyle/>
        <a:p>
          <a:endParaRPr lang="en-US"/>
        </a:p>
      </dgm:t>
    </dgm:pt>
    <dgm:pt modelId="{4444D3D7-0D45-4877-9E5E-14B64C2156B2}" type="pres">
      <dgm:prSet presAssocID="{5370C042-92F9-40AB-A931-26C4B22EE656}" presName="node" presStyleLbl="node1" presStyleIdx="14" presStyleCnt="17" custScaleX="168097" custRadScaleRad="100934" custRadScaleInc="-154168">
        <dgm:presLayoutVars>
          <dgm:bulletEnabled val="1"/>
        </dgm:presLayoutVars>
      </dgm:prSet>
      <dgm:spPr/>
      <dgm:t>
        <a:bodyPr/>
        <a:lstStyle/>
        <a:p>
          <a:endParaRPr lang="en-US"/>
        </a:p>
      </dgm:t>
    </dgm:pt>
    <dgm:pt modelId="{CAFD551E-A7EE-49DB-8993-390B5971D223}" type="pres">
      <dgm:prSet presAssocID="{5370C042-92F9-40AB-A931-26C4B22EE656}" presName="spNode" presStyleCnt="0"/>
      <dgm:spPr/>
      <dgm:t>
        <a:bodyPr/>
        <a:lstStyle/>
        <a:p>
          <a:endParaRPr lang="en-US"/>
        </a:p>
      </dgm:t>
    </dgm:pt>
    <dgm:pt modelId="{22DFE94B-8AD1-47AF-AAD1-DF94DB31E425}" type="pres">
      <dgm:prSet presAssocID="{235BF615-5016-4423-ACD4-E4475E3EA4C4}" presName="sibTrans" presStyleLbl="sibTrans1D1" presStyleIdx="14" presStyleCnt="17"/>
      <dgm:spPr/>
      <dgm:t>
        <a:bodyPr/>
        <a:lstStyle/>
        <a:p>
          <a:endParaRPr lang="en-US"/>
        </a:p>
      </dgm:t>
    </dgm:pt>
    <dgm:pt modelId="{CB587F1E-3C8C-4924-85A8-80ECE1AA5754}" type="pres">
      <dgm:prSet presAssocID="{2A222C55-AEA8-48BF-963F-99BF67ADC046}" presName="node" presStyleLbl="node1" presStyleIdx="15" presStyleCnt="17" custScaleX="441907" custScaleY="170515" custRadScaleRad="100735" custRadScaleInc="-221533">
        <dgm:presLayoutVars>
          <dgm:bulletEnabled val="1"/>
        </dgm:presLayoutVars>
      </dgm:prSet>
      <dgm:spPr/>
      <dgm:t>
        <a:bodyPr/>
        <a:lstStyle/>
        <a:p>
          <a:endParaRPr lang="en-US"/>
        </a:p>
      </dgm:t>
    </dgm:pt>
    <dgm:pt modelId="{6BE7EC00-EA2A-4C29-A8E0-6962B03C4028}" type="pres">
      <dgm:prSet presAssocID="{2A222C55-AEA8-48BF-963F-99BF67ADC046}" presName="spNode" presStyleCnt="0"/>
      <dgm:spPr/>
      <dgm:t>
        <a:bodyPr/>
        <a:lstStyle/>
        <a:p>
          <a:endParaRPr lang="en-US"/>
        </a:p>
      </dgm:t>
    </dgm:pt>
    <dgm:pt modelId="{46311AF2-D857-4680-B7DD-01A2DC250B19}" type="pres">
      <dgm:prSet presAssocID="{15CAE517-2BAB-45C1-8F04-8C05A27F3559}" presName="sibTrans" presStyleLbl="sibTrans1D1" presStyleIdx="15" presStyleCnt="17"/>
      <dgm:spPr/>
      <dgm:t>
        <a:bodyPr/>
        <a:lstStyle/>
        <a:p>
          <a:endParaRPr lang="en-US"/>
        </a:p>
      </dgm:t>
    </dgm:pt>
    <dgm:pt modelId="{2E6945C7-E51B-484A-B716-1FB8CCC79F2F}" type="pres">
      <dgm:prSet presAssocID="{72F65BDB-7C3D-48C1-962F-8DFD36D18980}" presName="node" presStyleLbl="node1" presStyleIdx="16" presStyleCnt="17" custScaleX="356909" custRadScaleRad="99784" custRadScaleInc="-239175">
        <dgm:presLayoutVars>
          <dgm:bulletEnabled val="1"/>
        </dgm:presLayoutVars>
      </dgm:prSet>
      <dgm:spPr/>
      <dgm:t>
        <a:bodyPr/>
        <a:lstStyle/>
        <a:p>
          <a:endParaRPr lang="en-US"/>
        </a:p>
      </dgm:t>
    </dgm:pt>
    <dgm:pt modelId="{A52C2D15-9895-449B-BF84-F3760391EF3F}" type="pres">
      <dgm:prSet presAssocID="{72F65BDB-7C3D-48C1-962F-8DFD36D18980}" presName="spNode" presStyleCnt="0"/>
      <dgm:spPr/>
      <dgm:t>
        <a:bodyPr/>
        <a:lstStyle/>
        <a:p>
          <a:endParaRPr lang="en-US"/>
        </a:p>
      </dgm:t>
    </dgm:pt>
    <dgm:pt modelId="{59D4230C-7717-4ABA-882A-565ADBE62084}" type="pres">
      <dgm:prSet presAssocID="{D04EC4B6-E49F-49D4-A977-D1DA25AD1174}" presName="sibTrans" presStyleLbl="sibTrans1D1" presStyleIdx="16" presStyleCnt="17"/>
      <dgm:spPr/>
      <dgm:t>
        <a:bodyPr/>
        <a:lstStyle/>
        <a:p>
          <a:endParaRPr lang="en-US"/>
        </a:p>
      </dgm:t>
    </dgm:pt>
  </dgm:ptLst>
  <dgm:cxnLst>
    <dgm:cxn modelId="{A9961B33-0B73-47B1-8178-73BA714F4BD5}" type="presOf" srcId="{06D84714-B3F4-4121-99C2-AE914667280C}" destId="{D0F9DC9C-6B16-4A78-A25C-00310437EEE4}" srcOrd="0" destOrd="0" presId="urn:microsoft.com/office/officeart/2005/8/layout/cycle6"/>
    <dgm:cxn modelId="{0A9738D4-27A5-4A0C-9A3F-D75B74186A26}" type="presOf" srcId="{A16E2448-920C-4997-B03F-8460A28528EA}" destId="{81BEFD40-D5F2-4CB7-87ED-1A3041855F7F}" srcOrd="0" destOrd="0" presId="urn:microsoft.com/office/officeart/2005/8/layout/cycle6"/>
    <dgm:cxn modelId="{4C5EF594-9174-41D7-959F-C4411204F433}" type="presOf" srcId="{235BF615-5016-4423-ACD4-E4475E3EA4C4}" destId="{22DFE94B-8AD1-47AF-AAD1-DF94DB31E425}" srcOrd="0" destOrd="0" presId="urn:microsoft.com/office/officeart/2005/8/layout/cycle6"/>
    <dgm:cxn modelId="{146132BF-1C2C-4419-9BD5-56992266BC34}" type="presOf" srcId="{2A222C55-AEA8-48BF-963F-99BF67ADC046}" destId="{CB587F1E-3C8C-4924-85A8-80ECE1AA5754}" srcOrd="0" destOrd="0" presId="urn:microsoft.com/office/officeart/2005/8/layout/cycle6"/>
    <dgm:cxn modelId="{6366774B-C2F5-44A5-AF7F-573CC611B212}" type="presOf" srcId="{93CC67DA-E460-4AA5-8BC7-F71852A9F494}" destId="{09029B99-F8EC-42E8-8135-1E26F159C6F1}" srcOrd="0" destOrd="0" presId="urn:microsoft.com/office/officeart/2005/8/layout/cycle6"/>
    <dgm:cxn modelId="{D0452AE7-3126-4E42-A7BB-E825BB36F6C0}" srcId="{44690748-A6FE-4D5F-AD6E-4A0FB2387CEB}" destId="{E8B8C90F-C8B9-4D74-8E09-49577D014873}" srcOrd="4" destOrd="0" parTransId="{3793A55A-B609-46C0-9865-8A8409E1A1F4}" sibTransId="{8B899E74-FF52-4ED3-8303-748EDCF098A7}"/>
    <dgm:cxn modelId="{33692266-1497-4242-8E92-B50F0F7B5530}" srcId="{44690748-A6FE-4D5F-AD6E-4A0FB2387CEB}" destId="{A34C7B7C-4836-4756-AA13-B7A09348E033}" srcOrd="6" destOrd="0" parTransId="{5288BD8A-5860-4BAB-A962-3FEED8B9341D}" sibTransId="{428D5C09-DA2C-4BA1-BD13-8E3060A8EAAD}"/>
    <dgm:cxn modelId="{50BA6905-90F4-4727-A2FB-CD53AB234977}" type="presOf" srcId="{3FBB2ED6-1374-4295-9661-B4E7CE631D67}" destId="{956C9076-0DA0-467D-8002-69F2A07B13C3}" srcOrd="0" destOrd="0" presId="urn:microsoft.com/office/officeart/2005/8/layout/cycle6"/>
    <dgm:cxn modelId="{2D65E796-E091-46F4-85C6-9FDBDE56DE2E}" srcId="{44690748-A6FE-4D5F-AD6E-4A0FB2387CEB}" destId="{72F65BDB-7C3D-48C1-962F-8DFD36D18980}" srcOrd="16" destOrd="0" parTransId="{2CB96E4A-59C9-4CB3-BB4A-A16321CDAB1B}" sibTransId="{D04EC4B6-E49F-49D4-A977-D1DA25AD1174}"/>
    <dgm:cxn modelId="{60A2D070-7A21-4707-816A-AF70C8929988}" type="presOf" srcId="{15CAE517-2BAB-45C1-8F04-8C05A27F3559}" destId="{46311AF2-D857-4680-B7DD-01A2DC250B19}" srcOrd="0" destOrd="0" presId="urn:microsoft.com/office/officeart/2005/8/layout/cycle6"/>
    <dgm:cxn modelId="{E294B38E-BCEF-4347-8D3A-DC6EF00175A0}" type="presOf" srcId="{FE13D459-BA6E-4F18-A537-21AB7D245B4A}" destId="{69E598D9-7B1C-4267-AAD1-81E3FF25B2EF}" srcOrd="0" destOrd="0" presId="urn:microsoft.com/office/officeart/2005/8/layout/cycle6"/>
    <dgm:cxn modelId="{D9174E4F-C65E-49A6-8987-037F3A8415F4}" type="presOf" srcId="{ABBF1B9A-4DE4-47E7-8854-BCE72E6CAEBF}" destId="{85AAC601-3614-464E-A4D5-ECD9AAE72E91}" srcOrd="0" destOrd="0" presId="urn:microsoft.com/office/officeart/2005/8/layout/cycle6"/>
    <dgm:cxn modelId="{0F3CE0FE-C18C-49AD-83D6-056C62E62536}" type="presOf" srcId="{72F65BDB-7C3D-48C1-962F-8DFD36D18980}" destId="{2E6945C7-E51B-484A-B716-1FB8CCC79F2F}" srcOrd="0" destOrd="0" presId="urn:microsoft.com/office/officeart/2005/8/layout/cycle6"/>
    <dgm:cxn modelId="{5FBB2753-F324-4418-8F42-2D0D315AB7A9}" srcId="{44690748-A6FE-4D5F-AD6E-4A0FB2387CEB}" destId="{3FBB2ED6-1374-4295-9661-B4E7CE631D67}" srcOrd="13" destOrd="0" parTransId="{8E939023-3834-4F35-A809-C1C343E2480B}" sibTransId="{89A02E37-36EC-4792-9A1E-7BC5F0134F72}"/>
    <dgm:cxn modelId="{88EB85AD-537B-419B-B645-63A4A0D6F977}" type="presOf" srcId="{D04EC4B6-E49F-49D4-A977-D1DA25AD1174}" destId="{59D4230C-7717-4ABA-882A-565ADBE62084}" srcOrd="0" destOrd="0" presId="urn:microsoft.com/office/officeart/2005/8/layout/cycle6"/>
    <dgm:cxn modelId="{298083AF-189A-443E-B759-FAF68C14A1F9}" type="presOf" srcId="{E8B8C90F-C8B9-4D74-8E09-49577D014873}" destId="{A6288ADA-31E2-46D6-976C-D95B224946F3}" srcOrd="0" destOrd="0" presId="urn:microsoft.com/office/officeart/2005/8/layout/cycle6"/>
    <dgm:cxn modelId="{B396223C-3A96-430E-923B-6BD02B4CC877}" type="presOf" srcId="{417C1B2C-AF01-44E7-9405-90E70D4A1BF4}" destId="{C79EE771-7D4C-420A-B54A-4507CDBB8CC5}" srcOrd="0" destOrd="0" presId="urn:microsoft.com/office/officeart/2005/8/layout/cycle6"/>
    <dgm:cxn modelId="{96E57E66-F779-4830-8A46-515E1C732ADC}" type="presOf" srcId="{428D5C09-DA2C-4BA1-BD13-8E3060A8EAAD}" destId="{AE49DC37-A009-498D-8905-1BAC4A060CE3}" srcOrd="0" destOrd="0" presId="urn:microsoft.com/office/officeart/2005/8/layout/cycle6"/>
    <dgm:cxn modelId="{F360DD32-A80E-46B1-AE5B-B2B3400E168F}" type="presOf" srcId="{0EEFE14E-531E-4F32-926E-06AD1CE355E9}" destId="{D0CEECA0-2758-43FE-8F15-85C5F4113828}" srcOrd="0" destOrd="0" presId="urn:microsoft.com/office/officeart/2005/8/layout/cycle6"/>
    <dgm:cxn modelId="{A3F25304-1652-4A4E-839A-D9A13B8B0FD8}" type="presOf" srcId="{90573633-A4A8-4A82-99E2-255A1F53D2B3}" destId="{CB15125D-BC05-40BB-A7E8-BB70E4A05851}" srcOrd="0" destOrd="0" presId="urn:microsoft.com/office/officeart/2005/8/layout/cycle6"/>
    <dgm:cxn modelId="{61E9BA08-1A10-41DF-AB54-6A48B4348FE9}" srcId="{44690748-A6FE-4D5F-AD6E-4A0FB2387CEB}" destId="{0EEFE14E-531E-4F32-926E-06AD1CE355E9}" srcOrd="8" destOrd="0" parTransId="{FA47175F-B420-4A5B-843B-1DEBEB1B1A8B}" sibTransId="{A16E2448-920C-4997-B03F-8460A28528EA}"/>
    <dgm:cxn modelId="{39042388-A152-4D4D-8FF5-132927F87BA5}" type="presOf" srcId="{CB674AE1-CAFC-401E-AFF2-EF3D7E5E63EA}" destId="{0507CD3F-E442-4793-BA59-D4C0DB4CE1F7}" srcOrd="0" destOrd="0" presId="urn:microsoft.com/office/officeart/2005/8/layout/cycle6"/>
    <dgm:cxn modelId="{10E12D31-233D-4887-A5F9-E9FD0FA13EF3}" type="presOf" srcId="{DE4CBB34-CEE8-4D2A-B6C5-29CBA7040955}" destId="{C10D0693-B8DC-4E89-B12C-D215FD7BDC13}" srcOrd="0" destOrd="0" presId="urn:microsoft.com/office/officeart/2005/8/layout/cycle6"/>
    <dgm:cxn modelId="{1AD830E3-4A4E-4875-8DAF-14D82F510A21}" type="presOf" srcId="{5370C042-92F9-40AB-A931-26C4B22EE656}" destId="{4444D3D7-0D45-4877-9E5E-14B64C2156B2}" srcOrd="0" destOrd="0" presId="urn:microsoft.com/office/officeart/2005/8/layout/cycle6"/>
    <dgm:cxn modelId="{3ED91AF1-84FE-4DF4-A743-644764FFB27C}" srcId="{44690748-A6FE-4D5F-AD6E-4A0FB2387CEB}" destId="{CB674AE1-CAFC-401E-AFF2-EF3D7E5E63EA}" srcOrd="1" destOrd="0" parTransId="{9769A3E9-B647-4406-8846-7D078FF1B2A0}" sibTransId="{06D84714-B3F4-4121-99C2-AE914667280C}"/>
    <dgm:cxn modelId="{62F73F46-FC43-46E5-BB62-DF088F3C7731}" type="presOf" srcId="{8B899E74-FF52-4ED3-8303-748EDCF098A7}" destId="{D95052FC-6029-43B9-80F4-DE64B0FE9728}" srcOrd="0" destOrd="0" presId="urn:microsoft.com/office/officeart/2005/8/layout/cycle6"/>
    <dgm:cxn modelId="{942D0E2B-0795-4AA5-9F7F-329654779ABD}" srcId="{44690748-A6FE-4D5F-AD6E-4A0FB2387CEB}" destId="{93CC67DA-E460-4AA5-8BC7-F71852A9F494}" srcOrd="2" destOrd="0" parTransId="{C17B4431-BAC8-43FF-B1A7-5945E1DDE59D}" sibTransId="{4D383CB0-01E4-4F98-9296-349317B89E08}"/>
    <dgm:cxn modelId="{2C897523-DC3A-4007-88A6-DAB99E3F4076}" type="presOf" srcId="{9026C1C1-7C67-41C7-B401-F84D0C38AB07}" destId="{890A3661-B805-4109-9317-BFF1794DAC8D}" srcOrd="0" destOrd="0" presId="urn:microsoft.com/office/officeart/2005/8/layout/cycle6"/>
    <dgm:cxn modelId="{3CA0C28A-E358-49E6-91A3-CAFF5FF6C7FC}" type="presOf" srcId="{299A3788-6C03-4441-95CC-A55D8EB283C3}" destId="{135F0A2E-564C-4D51-9D3B-2574336ED168}" srcOrd="0" destOrd="0" presId="urn:microsoft.com/office/officeart/2005/8/layout/cycle6"/>
    <dgm:cxn modelId="{FC3402A3-4957-4192-B473-D9D8F6203C2C}" type="presOf" srcId="{AB1B2CA3-F4AD-453E-A8E1-D1F9C6E2D599}" destId="{7A50E979-D65E-4707-B804-F21AE24AE1AD}" srcOrd="0" destOrd="0" presId="urn:microsoft.com/office/officeart/2005/8/layout/cycle6"/>
    <dgm:cxn modelId="{12C50E2E-727F-4713-A729-B27106386122}" type="presOf" srcId="{F6D3FF2E-83E9-4CC2-9DE1-8A7978552DF9}" destId="{4B3E0FC5-4426-4A4C-9F2D-393358EAF5B3}" srcOrd="0" destOrd="0" presId="urn:microsoft.com/office/officeart/2005/8/layout/cycle6"/>
    <dgm:cxn modelId="{FBB3965D-D0AC-4BFD-B39E-88B83D36985B}" srcId="{44690748-A6FE-4D5F-AD6E-4A0FB2387CEB}" destId="{DE4CBB34-CEE8-4D2A-B6C5-29CBA7040955}" srcOrd="12" destOrd="0" parTransId="{8C0B9C92-E9D9-48D4-A123-C45B23A84DDF}" sibTransId="{AB1B2CA3-F4AD-453E-A8E1-D1F9C6E2D599}"/>
    <dgm:cxn modelId="{8BAC94A9-EA26-442C-95EB-FA22BE990178}" srcId="{44690748-A6FE-4D5F-AD6E-4A0FB2387CEB}" destId="{DB7DA3D7-295B-45A7-A01B-1E20D786B3D3}" srcOrd="11" destOrd="0" parTransId="{683CF0A7-D4A6-4D5C-B7A2-42F925AE543B}" sibTransId="{299A3788-6C03-4441-95CC-A55D8EB283C3}"/>
    <dgm:cxn modelId="{9DFABE8B-BFAC-4287-9346-029BDD28BCE7}" type="presOf" srcId="{3F399AAC-0769-464A-BB08-ED640D60FFC0}" destId="{4B0F6755-8DCB-4598-8AB2-C86B5C1FF40D}" srcOrd="0" destOrd="0" presId="urn:microsoft.com/office/officeart/2005/8/layout/cycle6"/>
    <dgm:cxn modelId="{149B5894-4B8B-40D3-B551-9F78F0ECC64D}" type="presOf" srcId="{1E929E70-0B79-4ED1-8F6F-0D378BDC2B31}" destId="{B7C3F751-7295-450F-9DCF-AEE77EC17404}" srcOrd="0" destOrd="0" presId="urn:microsoft.com/office/officeart/2005/8/layout/cycle6"/>
    <dgm:cxn modelId="{411E0408-C3BD-4EE3-9EC0-41A5022451D1}" srcId="{44690748-A6FE-4D5F-AD6E-4A0FB2387CEB}" destId="{3F399AAC-0769-464A-BB08-ED640D60FFC0}" srcOrd="5" destOrd="0" parTransId="{1A39D96B-AF78-4E6B-95B4-40F76AFA686A}" sibTransId="{F6D3FF2E-83E9-4CC2-9DE1-8A7978552DF9}"/>
    <dgm:cxn modelId="{22334BF4-F067-46C4-BB29-44244D6263C0}" srcId="{44690748-A6FE-4D5F-AD6E-4A0FB2387CEB}" destId="{1E929E70-0B79-4ED1-8F6F-0D378BDC2B31}" srcOrd="10" destOrd="0" parTransId="{BB66636F-E4CD-4506-AC9F-C066F11E826B}" sibTransId="{FE13D459-BA6E-4F18-A537-21AB7D245B4A}"/>
    <dgm:cxn modelId="{2B974764-7A55-417B-A1A8-232F8E1EC22E}" srcId="{44690748-A6FE-4D5F-AD6E-4A0FB2387CEB}" destId="{5370C042-92F9-40AB-A931-26C4B22EE656}" srcOrd="14" destOrd="0" parTransId="{3F8D2931-F56F-4DD6-873E-2D94EA5B1C95}" sibTransId="{235BF615-5016-4423-ACD4-E4475E3EA4C4}"/>
    <dgm:cxn modelId="{5843AE5B-EE58-4BD7-9997-A106F2B17131}" type="presOf" srcId="{44690748-A6FE-4D5F-AD6E-4A0FB2387CEB}" destId="{0679F9E7-1128-46BA-BDD7-BBCCB9DF1206}" srcOrd="0" destOrd="0" presId="urn:microsoft.com/office/officeart/2005/8/layout/cycle6"/>
    <dgm:cxn modelId="{20BCF51F-7C6C-4567-B9A2-5D710D7D3E3D}" srcId="{44690748-A6FE-4D5F-AD6E-4A0FB2387CEB}" destId="{BAF4B5DA-76C8-4D73-B68F-0B5E9570AA80}" srcOrd="9" destOrd="0" parTransId="{7A286D9D-7E30-48C1-8D77-9AF4540B7BF9}" sibTransId="{90573633-A4A8-4A82-99E2-255A1F53D2B3}"/>
    <dgm:cxn modelId="{04DC0A34-835B-48A9-96E3-62DBB72CCEB0}" srcId="{44690748-A6FE-4D5F-AD6E-4A0FB2387CEB}" destId="{ABBF1B9A-4DE4-47E7-8854-BCE72E6CAEBF}" srcOrd="7" destOrd="0" parTransId="{D06D8AFF-C1B3-4037-8940-044A20884BEC}" sibTransId="{CBA8B93E-6130-4FC5-A7AB-A201F4F43FED}"/>
    <dgm:cxn modelId="{CDCC9F57-EFBA-4880-8A62-DF06DCBB580A}" type="presOf" srcId="{BAF4B5DA-76C8-4D73-B68F-0B5E9570AA80}" destId="{A53A73E7-D7AA-4507-BD8E-705A6E730043}" srcOrd="0" destOrd="0" presId="urn:microsoft.com/office/officeart/2005/8/layout/cycle6"/>
    <dgm:cxn modelId="{B9509259-3C2A-4735-9B45-31D9D6CE4092}" type="presOf" srcId="{65EDE242-DFC9-4BEA-B4E1-E129F96D73B0}" destId="{A0CFF691-F709-4B30-A432-0B6169187845}" srcOrd="0" destOrd="0" presId="urn:microsoft.com/office/officeart/2005/8/layout/cycle6"/>
    <dgm:cxn modelId="{EC9A6FA4-8286-45E4-A69E-64222ABE22D2}" srcId="{44690748-A6FE-4D5F-AD6E-4A0FB2387CEB}" destId="{9026C1C1-7C67-41C7-B401-F84D0C38AB07}" srcOrd="0" destOrd="0" parTransId="{D01EF84C-B593-4F34-9F2E-51EEE3317846}" sibTransId="{417C1B2C-AF01-44E7-9405-90E70D4A1BF4}"/>
    <dgm:cxn modelId="{F338EAC1-86D6-4E51-B166-99076486BDEA}" type="presOf" srcId="{CBA8B93E-6130-4FC5-A7AB-A201F4F43FED}" destId="{BD3A6C8B-9E5B-42DB-9DED-3C1FBEE54A5E}" srcOrd="0" destOrd="0" presId="urn:microsoft.com/office/officeart/2005/8/layout/cycle6"/>
    <dgm:cxn modelId="{A5E2B5CB-4141-4489-AE9F-7EF8F38DB07B}" type="presOf" srcId="{A34C7B7C-4836-4756-AA13-B7A09348E033}" destId="{12B78915-BCD5-4DAC-B70A-E9752C5AC9E6}" srcOrd="0" destOrd="0" presId="urn:microsoft.com/office/officeart/2005/8/layout/cycle6"/>
    <dgm:cxn modelId="{67E6FF69-3B32-4033-9B13-84D4D95C93B7}" srcId="{44690748-A6FE-4D5F-AD6E-4A0FB2387CEB}" destId="{2A222C55-AEA8-48BF-963F-99BF67ADC046}" srcOrd="15" destOrd="0" parTransId="{C7721205-6EBF-437D-9687-F528DC5AD5D0}" sibTransId="{15CAE517-2BAB-45C1-8F04-8C05A27F3559}"/>
    <dgm:cxn modelId="{6241DD7D-75FB-44EB-A803-0C3BD9DD4A89}" type="presOf" srcId="{DB7DA3D7-295B-45A7-A01B-1E20D786B3D3}" destId="{9DBA3BFD-2E54-443D-ACC6-B15B62C90DDC}" srcOrd="0" destOrd="0" presId="urn:microsoft.com/office/officeart/2005/8/layout/cycle6"/>
    <dgm:cxn modelId="{0D27979B-B172-4CFD-989A-EB2AE308426F}" type="presOf" srcId="{4D383CB0-01E4-4F98-9296-349317B89E08}" destId="{5CCCD718-2FD3-4046-AA0F-8D159DAB00EF}" srcOrd="0" destOrd="0" presId="urn:microsoft.com/office/officeart/2005/8/layout/cycle6"/>
    <dgm:cxn modelId="{61A1FFFB-F927-47DD-A03E-65BE8C743D4B}" srcId="{44690748-A6FE-4D5F-AD6E-4A0FB2387CEB}" destId="{65EDE242-DFC9-4BEA-B4E1-E129F96D73B0}" srcOrd="3" destOrd="0" parTransId="{C395165B-AC9E-42F0-9E42-9B56FD3336A2}" sibTransId="{78B9D07A-0127-4610-BD8E-AF6387409C77}"/>
    <dgm:cxn modelId="{91377780-B6C4-48A4-BC8B-B4CA1ED29B92}" type="presOf" srcId="{78B9D07A-0127-4610-BD8E-AF6387409C77}" destId="{BDD70E81-8B16-46C3-B776-47907BA3B2F6}" srcOrd="0" destOrd="0" presId="urn:microsoft.com/office/officeart/2005/8/layout/cycle6"/>
    <dgm:cxn modelId="{E11AD25D-FB61-4AE0-B7B4-D08E407D86B2}" type="presOf" srcId="{89A02E37-36EC-4792-9A1E-7BC5F0134F72}" destId="{B79950DC-95DE-49D5-814D-1ACE841911BA}" srcOrd="0" destOrd="0" presId="urn:microsoft.com/office/officeart/2005/8/layout/cycle6"/>
    <dgm:cxn modelId="{E026FD0D-E909-4FD1-95EA-FE22AD38C3E3}" type="presParOf" srcId="{0679F9E7-1128-46BA-BDD7-BBCCB9DF1206}" destId="{890A3661-B805-4109-9317-BFF1794DAC8D}" srcOrd="0" destOrd="0" presId="urn:microsoft.com/office/officeart/2005/8/layout/cycle6"/>
    <dgm:cxn modelId="{3C684ED7-B287-4A21-A008-B0D2446756EA}" type="presParOf" srcId="{0679F9E7-1128-46BA-BDD7-BBCCB9DF1206}" destId="{C2340F4C-5E0D-4FCD-8C50-0E72D3D0DF71}" srcOrd="1" destOrd="0" presId="urn:microsoft.com/office/officeart/2005/8/layout/cycle6"/>
    <dgm:cxn modelId="{D7C8FC6D-DB36-4F24-8B51-C5470EF0F935}" type="presParOf" srcId="{0679F9E7-1128-46BA-BDD7-BBCCB9DF1206}" destId="{C79EE771-7D4C-420A-B54A-4507CDBB8CC5}" srcOrd="2" destOrd="0" presId="urn:microsoft.com/office/officeart/2005/8/layout/cycle6"/>
    <dgm:cxn modelId="{B874A239-BDD1-42DE-937C-FE4D47DDB3F6}" type="presParOf" srcId="{0679F9E7-1128-46BA-BDD7-BBCCB9DF1206}" destId="{0507CD3F-E442-4793-BA59-D4C0DB4CE1F7}" srcOrd="3" destOrd="0" presId="urn:microsoft.com/office/officeart/2005/8/layout/cycle6"/>
    <dgm:cxn modelId="{C2360A10-29A7-4D11-9BA2-FAB5BAD3A28C}" type="presParOf" srcId="{0679F9E7-1128-46BA-BDD7-BBCCB9DF1206}" destId="{81EE5302-7AE0-440B-B84A-E7B1F3928A89}" srcOrd="4" destOrd="0" presId="urn:microsoft.com/office/officeart/2005/8/layout/cycle6"/>
    <dgm:cxn modelId="{28CB44D4-DE6B-4846-9B84-9D4C1C03319D}" type="presParOf" srcId="{0679F9E7-1128-46BA-BDD7-BBCCB9DF1206}" destId="{D0F9DC9C-6B16-4A78-A25C-00310437EEE4}" srcOrd="5" destOrd="0" presId="urn:microsoft.com/office/officeart/2005/8/layout/cycle6"/>
    <dgm:cxn modelId="{19CDF1FA-192A-49F5-90EA-AAC3FEC683AE}" type="presParOf" srcId="{0679F9E7-1128-46BA-BDD7-BBCCB9DF1206}" destId="{09029B99-F8EC-42E8-8135-1E26F159C6F1}" srcOrd="6" destOrd="0" presId="urn:microsoft.com/office/officeart/2005/8/layout/cycle6"/>
    <dgm:cxn modelId="{19B7B2D8-4079-4D33-8E32-2D914F85D6BE}" type="presParOf" srcId="{0679F9E7-1128-46BA-BDD7-BBCCB9DF1206}" destId="{EA8023B5-9F95-4BBE-890F-5BF39D1ABD85}" srcOrd="7" destOrd="0" presId="urn:microsoft.com/office/officeart/2005/8/layout/cycle6"/>
    <dgm:cxn modelId="{D6A12434-5EF5-4FC8-82BE-54556E818B96}" type="presParOf" srcId="{0679F9E7-1128-46BA-BDD7-BBCCB9DF1206}" destId="{5CCCD718-2FD3-4046-AA0F-8D159DAB00EF}" srcOrd="8" destOrd="0" presId="urn:microsoft.com/office/officeart/2005/8/layout/cycle6"/>
    <dgm:cxn modelId="{265EA30E-13BB-4BAD-86C2-F0D873ED6239}" type="presParOf" srcId="{0679F9E7-1128-46BA-BDD7-BBCCB9DF1206}" destId="{A0CFF691-F709-4B30-A432-0B6169187845}" srcOrd="9" destOrd="0" presId="urn:microsoft.com/office/officeart/2005/8/layout/cycle6"/>
    <dgm:cxn modelId="{DC7758B0-EBC0-4F3D-AA73-FBC23AD05D0A}" type="presParOf" srcId="{0679F9E7-1128-46BA-BDD7-BBCCB9DF1206}" destId="{9FC3BC39-B620-448F-B23F-A9165F31E46A}" srcOrd="10" destOrd="0" presId="urn:microsoft.com/office/officeart/2005/8/layout/cycle6"/>
    <dgm:cxn modelId="{4F610324-A83D-4C6B-B337-46D8D112379B}" type="presParOf" srcId="{0679F9E7-1128-46BA-BDD7-BBCCB9DF1206}" destId="{BDD70E81-8B16-46C3-B776-47907BA3B2F6}" srcOrd="11" destOrd="0" presId="urn:microsoft.com/office/officeart/2005/8/layout/cycle6"/>
    <dgm:cxn modelId="{5E48E933-E7A9-40C6-9595-EA8F813B2D90}" type="presParOf" srcId="{0679F9E7-1128-46BA-BDD7-BBCCB9DF1206}" destId="{A6288ADA-31E2-46D6-976C-D95B224946F3}" srcOrd="12" destOrd="0" presId="urn:microsoft.com/office/officeart/2005/8/layout/cycle6"/>
    <dgm:cxn modelId="{1F2624DA-248F-4BB5-913D-F4AAB009DD51}" type="presParOf" srcId="{0679F9E7-1128-46BA-BDD7-BBCCB9DF1206}" destId="{4E411C9A-C510-4D6F-84CA-16FAE9946146}" srcOrd="13" destOrd="0" presId="urn:microsoft.com/office/officeart/2005/8/layout/cycle6"/>
    <dgm:cxn modelId="{65EEA59B-F25C-4911-AFFA-B06DABBB5774}" type="presParOf" srcId="{0679F9E7-1128-46BA-BDD7-BBCCB9DF1206}" destId="{D95052FC-6029-43B9-80F4-DE64B0FE9728}" srcOrd="14" destOrd="0" presId="urn:microsoft.com/office/officeart/2005/8/layout/cycle6"/>
    <dgm:cxn modelId="{F13792C0-F955-40C0-82D3-44849B9B92C4}" type="presParOf" srcId="{0679F9E7-1128-46BA-BDD7-BBCCB9DF1206}" destId="{4B0F6755-8DCB-4598-8AB2-C86B5C1FF40D}" srcOrd="15" destOrd="0" presId="urn:microsoft.com/office/officeart/2005/8/layout/cycle6"/>
    <dgm:cxn modelId="{A30DF96A-C47B-4A72-987C-642013C67F93}" type="presParOf" srcId="{0679F9E7-1128-46BA-BDD7-BBCCB9DF1206}" destId="{49BC6F2E-D892-477E-A2EB-4F8DE3EB850B}" srcOrd="16" destOrd="0" presId="urn:microsoft.com/office/officeart/2005/8/layout/cycle6"/>
    <dgm:cxn modelId="{E3923210-4296-401F-A0EF-93E3CE515626}" type="presParOf" srcId="{0679F9E7-1128-46BA-BDD7-BBCCB9DF1206}" destId="{4B3E0FC5-4426-4A4C-9F2D-393358EAF5B3}" srcOrd="17" destOrd="0" presId="urn:microsoft.com/office/officeart/2005/8/layout/cycle6"/>
    <dgm:cxn modelId="{E4002577-8DF9-4895-8B7E-B5CCF252942F}" type="presParOf" srcId="{0679F9E7-1128-46BA-BDD7-BBCCB9DF1206}" destId="{12B78915-BCD5-4DAC-B70A-E9752C5AC9E6}" srcOrd="18" destOrd="0" presId="urn:microsoft.com/office/officeart/2005/8/layout/cycle6"/>
    <dgm:cxn modelId="{E8925DE0-2B1E-4FC4-AED5-7602D5134355}" type="presParOf" srcId="{0679F9E7-1128-46BA-BDD7-BBCCB9DF1206}" destId="{17E2507C-1D9C-483A-BDAE-680F9F4866B6}" srcOrd="19" destOrd="0" presId="urn:microsoft.com/office/officeart/2005/8/layout/cycle6"/>
    <dgm:cxn modelId="{E1E91F00-995A-4980-B6FC-58232CD91A7E}" type="presParOf" srcId="{0679F9E7-1128-46BA-BDD7-BBCCB9DF1206}" destId="{AE49DC37-A009-498D-8905-1BAC4A060CE3}" srcOrd="20" destOrd="0" presId="urn:microsoft.com/office/officeart/2005/8/layout/cycle6"/>
    <dgm:cxn modelId="{7D2CEC65-6D1D-46ED-BE7A-7A81E45DDED3}" type="presParOf" srcId="{0679F9E7-1128-46BA-BDD7-BBCCB9DF1206}" destId="{85AAC601-3614-464E-A4D5-ECD9AAE72E91}" srcOrd="21" destOrd="0" presId="urn:microsoft.com/office/officeart/2005/8/layout/cycle6"/>
    <dgm:cxn modelId="{967A6FE3-48FA-4E1A-B25B-CAE285AB46B6}" type="presParOf" srcId="{0679F9E7-1128-46BA-BDD7-BBCCB9DF1206}" destId="{0FF6D0D5-39F2-4E17-B6FC-8C4CE6D127BD}" srcOrd="22" destOrd="0" presId="urn:microsoft.com/office/officeart/2005/8/layout/cycle6"/>
    <dgm:cxn modelId="{1B26D49E-95B4-49F1-A026-01633F760CCF}" type="presParOf" srcId="{0679F9E7-1128-46BA-BDD7-BBCCB9DF1206}" destId="{BD3A6C8B-9E5B-42DB-9DED-3C1FBEE54A5E}" srcOrd="23" destOrd="0" presId="urn:microsoft.com/office/officeart/2005/8/layout/cycle6"/>
    <dgm:cxn modelId="{5F220DF0-331E-408E-B3D8-CBDEFF957061}" type="presParOf" srcId="{0679F9E7-1128-46BA-BDD7-BBCCB9DF1206}" destId="{D0CEECA0-2758-43FE-8F15-85C5F4113828}" srcOrd="24" destOrd="0" presId="urn:microsoft.com/office/officeart/2005/8/layout/cycle6"/>
    <dgm:cxn modelId="{3D26D911-7852-40FE-9EE1-C089BA53B8CA}" type="presParOf" srcId="{0679F9E7-1128-46BA-BDD7-BBCCB9DF1206}" destId="{49D36FFD-3378-4B75-8695-59A381833976}" srcOrd="25" destOrd="0" presId="urn:microsoft.com/office/officeart/2005/8/layout/cycle6"/>
    <dgm:cxn modelId="{B0CC1DE4-5675-4FCF-A20B-67EF5B06A0DE}" type="presParOf" srcId="{0679F9E7-1128-46BA-BDD7-BBCCB9DF1206}" destId="{81BEFD40-D5F2-4CB7-87ED-1A3041855F7F}" srcOrd="26" destOrd="0" presId="urn:microsoft.com/office/officeart/2005/8/layout/cycle6"/>
    <dgm:cxn modelId="{0A7ED1C7-8BD2-40C3-B85B-06EA5E3A9C90}" type="presParOf" srcId="{0679F9E7-1128-46BA-BDD7-BBCCB9DF1206}" destId="{A53A73E7-D7AA-4507-BD8E-705A6E730043}" srcOrd="27" destOrd="0" presId="urn:microsoft.com/office/officeart/2005/8/layout/cycle6"/>
    <dgm:cxn modelId="{48ED860A-A73D-428F-9B1F-BB9DB22BA563}" type="presParOf" srcId="{0679F9E7-1128-46BA-BDD7-BBCCB9DF1206}" destId="{272DC686-BE96-422C-B4C3-5FBC03297E09}" srcOrd="28" destOrd="0" presId="urn:microsoft.com/office/officeart/2005/8/layout/cycle6"/>
    <dgm:cxn modelId="{D9845275-1E2F-4EB4-9464-0EA0B7B11C42}" type="presParOf" srcId="{0679F9E7-1128-46BA-BDD7-BBCCB9DF1206}" destId="{CB15125D-BC05-40BB-A7E8-BB70E4A05851}" srcOrd="29" destOrd="0" presId="urn:microsoft.com/office/officeart/2005/8/layout/cycle6"/>
    <dgm:cxn modelId="{48813B57-E39F-4103-B0D4-FB3C747BDA5D}" type="presParOf" srcId="{0679F9E7-1128-46BA-BDD7-BBCCB9DF1206}" destId="{B7C3F751-7295-450F-9DCF-AEE77EC17404}" srcOrd="30" destOrd="0" presId="urn:microsoft.com/office/officeart/2005/8/layout/cycle6"/>
    <dgm:cxn modelId="{54DDC27E-4BE3-4DCD-BBD4-A9FAF4440E6C}" type="presParOf" srcId="{0679F9E7-1128-46BA-BDD7-BBCCB9DF1206}" destId="{C4C13A17-AC52-405C-A170-9EFC561E3347}" srcOrd="31" destOrd="0" presId="urn:microsoft.com/office/officeart/2005/8/layout/cycle6"/>
    <dgm:cxn modelId="{6372FEC0-D3E0-4520-97C7-0FB0A8F27ED8}" type="presParOf" srcId="{0679F9E7-1128-46BA-BDD7-BBCCB9DF1206}" destId="{69E598D9-7B1C-4267-AAD1-81E3FF25B2EF}" srcOrd="32" destOrd="0" presId="urn:microsoft.com/office/officeart/2005/8/layout/cycle6"/>
    <dgm:cxn modelId="{185D8092-DE27-4DD9-86E6-6BFFA8DB085C}" type="presParOf" srcId="{0679F9E7-1128-46BA-BDD7-BBCCB9DF1206}" destId="{9DBA3BFD-2E54-443D-ACC6-B15B62C90DDC}" srcOrd="33" destOrd="0" presId="urn:microsoft.com/office/officeart/2005/8/layout/cycle6"/>
    <dgm:cxn modelId="{413B4702-DBF0-47CE-A2AD-25EF741037B9}" type="presParOf" srcId="{0679F9E7-1128-46BA-BDD7-BBCCB9DF1206}" destId="{5A1C3A29-60EC-4D62-BDC9-7F523AE99F59}" srcOrd="34" destOrd="0" presId="urn:microsoft.com/office/officeart/2005/8/layout/cycle6"/>
    <dgm:cxn modelId="{A7D9D30C-CEB3-48D8-BFFC-0B3605919C98}" type="presParOf" srcId="{0679F9E7-1128-46BA-BDD7-BBCCB9DF1206}" destId="{135F0A2E-564C-4D51-9D3B-2574336ED168}" srcOrd="35" destOrd="0" presId="urn:microsoft.com/office/officeart/2005/8/layout/cycle6"/>
    <dgm:cxn modelId="{859EF715-7B15-4BF3-A8BD-060E7F4BA824}" type="presParOf" srcId="{0679F9E7-1128-46BA-BDD7-BBCCB9DF1206}" destId="{C10D0693-B8DC-4E89-B12C-D215FD7BDC13}" srcOrd="36" destOrd="0" presId="urn:microsoft.com/office/officeart/2005/8/layout/cycle6"/>
    <dgm:cxn modelId="{13BF466E-E0EC-42C6-AC31-00932A19415B}" type="presParOf" srcId="{0679F9E7-1128-46BA-BDD7-BBCCB9DF1206}" destId="{504A0B28-B178-4777-BDBC-463C73EF095E}" srcOrd="37" destOrd="0" presId="urn:microsoft.com/office/officeart/2005/8/layout/cycle6"/>
    <dgm:cxn modelId="{5C7E34D5-6E5A-4EBC-8761-4F458042BF76}" type="presParOf" srcId="{0679F9E7-1128-46BA-BDD7-BBCCB9DF1206}" destId="{7A50E979-D65E-4707-B804-F21AE24AE1AD}" srcOrd="38" destOrd="0" presId="urn:microsoft.com/office/officeart/2005/8/layout/cycle6"/>
    <dgm:cxn modelId="{EC3A239E-1AC2-44FE-ABC7-63ADF7B098E6}" type="presParOf" srcId="{0679F9E7-1128-46BA-BDD7-BBCCB9DF1206}" destId="{956C9076-0DA0-467D-8002-69F2A07B13C3}" srcOrd="39" destOrd="0" presId="urn:microsoft.com/office/officeart/2005/8/layout/cycle6"/>
    <dgm:cxn modelId="{3CE08853-0FFB-4D51-9E5D-389B49C5A019}" type="presParOf" srcId="{0679F9E7-1128-46BA-BDD7-BBCCB9DF1206}" destId="{A71696D4-117C-46E4-8225-6924B4F33652}" srcOrd="40" destOrd="0" presId="urn:microsoft.com/office/officeart/2005/8/layout/cycle6"/>
    <dgm:cxn modelId="{D283B535-7B4B-44B7-8F5B-EED3726B5D2C}" type="presParOf" srcId="{0679F9E7-1128-46BA-BDD7-BBCCB9DF1206}" destId="{B79950DC-95DE-49D5-814D-1ACE841911BA}" srcOrd="41" destOrd="0" presId="urn:microsoft.com/office/officeart/2005/8/layout/cycle6"/>
    <dgm:cxn modelId="{6C4BC5C2-8EA3-4B1A-AB44-EEAF43010FD8}" type="presParOf" srcId="{0679F9E7-1128-46BA-BDD7-BBCCB9DF1206}" destId="{4444D3D7-0D45-4877-9E5E-14B64C2156B2}" srcOrd="42" destOrd="0" presId="urn:microsoft.com/office/officeart/2005/8/layout/cycle6"/>
    <dgm:cxn modelId="{2D032213-C1C4-428C-9DD0-4A5022B9E4FE}" type="presParOf" srcId="{0679F9E7-1128-46BA-BDD7-BBCCB9DF1206}" destId="{CAFD551E-A7EE-49DB-8993-390B5971D223}" srcOrd="43" destOrd="0" presId="urn:microsoft.com/office/officeart/2005/8/layout/cycle6"/>
    <dgm:cxn modelId="{7316ADE1-DB60-48B7-8912-E128E77F8358}" type="presParOf" srcId="{0679F9E7-1128-46BA-BDD7-BBCCB9DF1206}" destId="{22DFE94B-8AD1-47AF-AAD1-DF94DB31E425}" srcOrd="44" destOrd="0" presId="urn:microsoft.com/office/officeart/2005/8/layout/cycle6"/>
    <dgm:cxn modelId="{D61935CA-3E06-4DBC-B5A3-3415522784AB}" type="presParOf" srcId="{0679F9E7-1128-46BA-BDD7-BBCCB9DF1206}" destId="{CB587F1E-3C8C-4924-85A8-80ECE1AA5754}" srcOrd="45" destOrd="0" presId="urn:microsoft.com/office/officeart/2005/8/layout/cycle6"/>
    <dgm:cxn modelId="{4CF2DAF4-7EA3-4DB7-9901-712B4D544961}" type="presParOf" srcId="{0679F9E7-1128-46BA-BDD7-BBCCB9DF1206}" destId="{6BE7EC00-EA2A-4C29-A8E0-6962B03C4028}" srcOrd="46" destOrd="0" presId="urn:microsoft.com/office/officeart/2005/8/layout/cycle6"/>
    <dgm:cxn modelId="{C0ECED8E-E803-4272-BF09-517730300478}" type="presParOf" srcId="{0679F9E7-1128-46BA-BDD7-BBCCB9DF1206}" destId="{46311AF2-D857-4680-B7DD-01A2DC250B19}" srcOrd="47" destOrd="0" presId="urn:microsoft.com/office/officeart/2005/8/layout/cycle6"/>
    <dgm:cxn modelId="{346A196C-6559-4482-8059-007B40AA94C5}" type="presParOf" srcId="{0679F9E7-1128-46BA-BDD7-BBCCB9DF1206}" destId="{2E6945C7-E51B-484A-B716-1FB8CCC79F2F}" srcOrd="48" destOrd="0" presId="urn:microsoft.com/office/officeart/2005/8/layout/cycle6"/>
    <dgm:cxn modelId="{D118E152-5918-4971-898A-9EA4DCCF9A42}" type="presParOf" srcId="{0679F9E7-1128-46BA-BDD7-BBCCB9DF1206}" destId="{A52C2D15-9895-449B-BF84-F3760391EF3F}" srcOrd="49" destOrd="0" presId="urn:microsoft.com/office/officeart/2005/8/layout/cycle6"/>
    <dgm:cxn modelId="{0933EAD5-6AFB-4F77-BF62-B203620524DB}" type="presParOf" srcId="{0679F9E7-1128-46BA-BDD7-BBCCB9DF1206}" destId="{59D4230C-7717-4ABA-882A-565ADBE62084}" srcOrd="50"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6ADEB0-B3CD-478A-AB09-7B4256491387}"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85A42E4-6C51-48EA-9A27-3294BC8DCE80}">
      <dgm:prSet/>
      <dgm:spPr/>
      <dgm:t>
        <a:bodyPr/>
        <a:lstStyle/>
        <a:p>
          <a:pPr rtl="1"/>
          <a:r>
            <a:rPr lang="fa-IR" dirty="0" smtClean="0">
              <a:latin typeface="Vb zar"/>
              <a:cs typeface="B Zar" pitchFamily="2" charset="-78"/>
            </a:rPr>
            <a:t>تحريم کالاها</a:t>
          </a:r>
          <a:endParaRPr lang="en-US" dirty="0">
            <a:latin typeface="Vb zar"/>
            <a:cs typeface="B Zar" pitchFamily="2" charset="-78"/>
          </a:endParaRPr>
        </a:p>
      </dgm:t>
    </dgm:pt>
    <dgm:pt modelId="{A5E94BA9-4F85-4FD6-AB34-679134DFF987}" type="parTrans" cxnId="{B4F4AEBD-BA9E-4806-A9BA-9BD6E245C30F}">
      <dgm:prSet/>
      <dgm:spPr/>
      <dgm:t>
        <a:bodyPr/>
        <a:lstStyle/>
        <a:p>
          <a:endParaRPr lang="en-US">
            <a:latin typeface="Vb zar"/>
            <a:cs typeface="B Zar" pitchFamily="2" charset="-78"/>
          </a:endParaRPr>
        </a:p>
      </dgm:t>
    </dgm:pt>
    <dgm:pt modelId="{D3D4CD76-0795-439C-AADA-9713246735E0}" type="sibTrans" cxnId="{B4F4AEBD-BA9E-4806-A9BA-9BD6E245C30F}">
      <dgm:prSet/>
      <dgm:spPr/>
      <dgm:t>
        <a:bodyPr/>
        <a:lstStyle/>
        <a:p>
          <a:endParaRPr lang="en-US">
            <a:latin typeface="Vb zar"/>
            <a:cs typeface="B Zar" pitchFamily="2" charset="-78"/>
          </a:endParaRPr>
        </a:p>
      </dgm:t>
    </dgm:pt>
    <dgm:pt modelId="{7191C64A-448F-47CE-B88C-42816E64BFB5}">
      <dgm:prSet/>
      <dgm:spPr/>
      <dgm:t>
        <a:bodyPr/>
        <a:lstStyle/>
        <a:p>
          <a:pPr rtl="1"/>
          <a:r>
            <a:rPr lang="fa-IR" dirty="0" smtClean="0">
              <a:latin typeface="Vb zar"/>
              <a:cs typeface="B Zar" pitchFamily="2" charset="-78"/>
            </a:rPr>
            <a:t>تحريم خريداران</a:t>
          </a:r>
          <a:endParaRPr lang="en-US" dirty="0">
            <a:latin typeface="Vb zar"/>
            <a:cs typeface="B Zar" pitchFamily="2" charset="-78"/>
          </a:endParaRPr>
        </a:p>
      </dgm:t>
    </dgm:pt>
    <dgm:pt modelId="{F7D258D3-6037-4124-AFAB-3CE3FDCB3441}" type="parTrans" cxnId="{DC4E1F55-7513-41F7-A3C7-A8887EF60885}">
      <dgm:prSet/>
      <dgm:spPr/>
      <dgm:t>
        <a:bodyPr/>
        <a:lstStyle/>
        <a:p>
          <a:endParaRPr lang="en-US">
            <a:latin typeface="Vb zar"/>
            <a:cs typeface="B Zar" pitchFamily="2" charset="-78"/>
          </a:endParaRPr>
        </a:p>
      </dgm:t>
    </dgm:pt>
    <dgm:pt modelId="{C7429060-9F65-4CF5-AAD7-1BCF2C91D76C}" type="sibTrans" cxnId="{DC4E1F55-7513-41F7-A3C7-A8887EF60885}">
      <dgm:prSet/>
      <dgm:spPr/>
      <dgm:t>
        <a:bodyPr/>
        <a:lstStyle/>
        <a:p>
          <a:endParaRPr lang="en-US">
            <a:latin typeface="Vb zar"/>
            <a:cs typeface="B Zar" pitchFamily="2" charset="-78"/>
          </a:endParaRPr>
        </a:p>
      </dgm:t>
    </dgm:pt>
    <dgm:pt modelId="{EF4D88F6-84B2-446F-953E-47764A2BFBAD}">
      <dgm:prSet/>
      <dgm:spPr/>
      <dgm:t>
        <a:bodyPr/>
        <a:lstStyle/>
        <a:p>
          <a:pPr rtl="1"/>
          <a:r>
            <a:rPr lang="fa-IR" dirty="0" smtClean="0">
              <a:latin typeface="Vb zar"/>
              <a:cs typeface="B Zar" pitchFamily="2" charset="-78"/>
            </a:rPr>
            <a:t>تحريم فروشندگان</a:t>
          </a:r>
          <a:endParaRPr lang="en-US" dirty="0">
            <a:latin typeface="Vb zar"/>
            <a:cs typeface="B Zar" pitchFamily="2" charset="-78"/>
          </a:endParaRPr>
        </a:p>
      </dgm:t>
    </dgm:pt>
    <dgm:pt modelId="{46383582-D0CA-497D-9148-E02404AEB6DA}" type="parTrans" cxnId="{C470628E-9204-469B-8A7D-F049028C8235}">
      <dgm:prSet/>
      <dgm:spPr/>
      <dgm:t>
        <a:bodyPr/>
        <a:lstStyle/>
        <a:p>
          <a:endParaRPr lang="en-US">
            <a:latin typeface="Vb zar"/>
            <a:cs typeface="B Zar" pitchFamily="2" charset="-78"/>
          </a:endParaRPr>
        </a:p>
      </dgm:t>
    </dgm:pt>
    <dgm:pt modelId="{7444C6A3-86AB-4C64-924F-CA5C958D72A7}" type="sibTrans" cxnId="{C470628E-9204-469B-8A7D-F049028C8235}">
      <dgm:prSet/>
      <dgm:spPr/>
      <dgm:t>
        <a:bodyPr/>
        <a:lstStyle/>
        <a:p>
          <a:endParaRPr lang="en-US">
            <a:latin typeface="Vb zar"/>
            <a:cs typeface="B Zar" pitchFamily="2" charset="-78"/>
          </a:endParaRPr>
        </a:p>
      </dgm:t>
    </dgm:pt>
    <dgm:pt modelId="{2CF42C85-9D8D-4E91-9B0C-9AD8C5936496}">
      <dgm:prSet/>
      <dgm:spPr/>
      <dgm:t>
        <a:bodyPr/>
        <a:lstStyle/>
        <a:p>
          <a:pPr rtl="1"/>
          <a:r>
            <a:rPr lang="fa-IR" dirty="0" smtClean="0">
              <a:latin typeface="Vb zar"/>
              <a:cs typeface="B Zar" pitchFamily="2" charset="-78"/>
            </a:rPr>
            <a:t>تحريم بانک‌ها (واسطه‌هاي مالي)</a:t>
          </a:r>
          <a:endParaRPr lang="en-US" dirty="0">
            <a:latin typeface="Vb zar"/>
            <a:cs typeface="B Zar" pitchFamily="2" charset="-78"/>
          </a:endParaRPr>
        </a:p>
      </dgm:t>
    </dgm:pt>
    <dgm:pt modelId="{DCE3136D-0ED8-4C76-ACF1-A03B1E55C9B1}" type="parTrans" cxnId="{6F1F117F-2055-411B-88C8-81D4B5265BC4}">
      <dgm:prSet/>
      <dgm:spPr/>
      <dgm:t>
        <a:bodyPr/>
        <a:lstStyle/>
        <a:p>
          <a:endParaRPr lang="en-US">
            <a:latin typeface="Vb zar"/>
            <a:cs typeface="B Zar" pitchFamily="2" charset="-78"/>
          </a:endParaRPr>
        </a:p>
      </dgm:t>
    </dgm:pt>
    <dgm:pt modelId="{8166BE7C-DF5C-4DB9-B1BF-7DA4F9CEA26A}" type="sibTrans" cxnId="{6F1F117F-2055-411B-88C8-81D4B5265BC4}">
      <dgm:prSet/>
      <dgm:spPr/>
      <dgm:t>
        <a:bodyPr/>
        <a:lstStyle/>
        <a:p>
          <a:endParaRPr lang="en-US">
            <a:latin typeface="Vb zar"/>
            <a:cs typeface="B Zar" pitchFamily="2" charset="-78"/>
          </a:endParaRPr>
        </a:p>
      </dgm:t>
    </dgm:pt>
    <dgm:pt modelId="{F19BB2B5-E617-4504-9204-1BA7C857F4E0}" type="pres">
      <dgm:prSet presAssocID="{7C6ADEB0-B3CD-478A-AB09-7B4256491387}" presName="compositeShape" presStyleCnt="0">
        <dgm:presLayoutVars>
          <dgm:dir/>
          <dgm:resizeHandles/>
        </dgm:presLayoutVars>
      </dgm:prSet>
      <dgm:spPr/>
      <dgm:t>
        <a:bodyPr/>
        <a:lstStyle/>
        <a:p>
          <a:endParaRPr lang="en-US"/>
        </a:p>
      </dgm:t>
    </dgm:pt>
    <dgm:pt modelId="{19413C21-2231-49D9-8282-BAC2B50E1D23}" type="pres">
      <dgm:prSet presAssocID="{7C6ADEB0-B3CD-478A-AB09-7B4256491387}" presName="pyramid" presStyleLbl="node1" presStyleIdx="0" presStyleCnt="1"/>
      <dgm:spPr/>
    </dgm:pt>
    <dgm:pt modelId="{F352B990-CB19-42F3-B5CA-41C32EEDCC57}" type="pres">
      <dgm:prSet presAssocID="{7C6ADEB0-B3CD-478A-AB09-7B4256491387}" presName="theList" presStyleCnt="0"/>
      <dgm:spPr/>
    </dgm:pt>
    <dgm:pt modelId="{FAD53D04-70C5-4685-927E-95FF4E1D2DFB}" type="pres">
      <dgm:prSet presAssocID="{885A42E4-6C51-48EA-9A27-3294BC8DCE80}" presName="aNode" presStyleLbl="fgAcc1" presStyleIdx="0" presStyleCnt="4">
        <dgm:presLayoutVars>
          <dgm:bulletEnabled val="1"/>
        </dgm:presLayoutVars>
      </dgm:prSet>
      <dgm:spPr/>
      <dgm:t>
        <a:bodyPr/>
        <a:lstStyle/>
        <a:p>
          <a:endParaRPr lang="en-US"/>
        </a:p>
      </dgm:t>
    </dgm:pt>
    <dgm:pt modelId="{CE33A9D9-BB76-418B-8A08-E280068A27AE}" type="pres">
      <dgm:prSet presAssocID="{885A42E4-6C51-48EA-9A27-3294BC8DCE80}" presName="aSpace" presStyleCnt="0"/>
      <dgm:spPr/>
    </dgm:pt>
    <dgm:pt modelId="{B2CF3C67-F34E-4A4A-976B-461B84ABA883}" type="pres">
      <dgm:prSet presAssocID="{7191C64A-448F-47CE-B88C-42816E64BFB5}" presName="aNode" presStyleLbl="fgAcc1" presStyleIdx="1" presStyleCnt="4">
        <dgm:presLayoutVars>
          <dgm:bulletEnabled val="1"/>
        </dgm:presLayoutVars>
      </dgm:prSet>
      <dgm:spPr/>
      <dgm:t>
        <a:bodyPr/>
        <a:lstStyle/>
        <a:p>
          <a:endParaRPr lang="en-US"/>
        </a:p>
      </dgm:t>
    </dgm:pt>
    <dgm:pt modelId="{28C758AB-2C0F-4AFD-88C7-F35130526C46}" type="pres">
      <dgm:prSet presAssocID="{7191C64A-448F-47CE-B88C-42816E64BFB5}" presName="aSpace" presStyleCnt="0"/>
      <dgm:spPr/>
    </dgm:pt>
    <dgm:pt modelId="{6975AE94-CC9B-45AE-AE3D-2FE591B3B15E}" type="pres">
      <dgm:prSet presAssocID="{EF4D88F6-84B2-446F-953E-47764A2BFBAD}" presName="aNode" presStyleLbl="fgAcc1" presStyleIdx="2" presStyleCnt="4">
        <dgm:presLayoutVars>
          <dgm:bulletEnabled val="1"/>
        </dgm:presLayoutVars>
      </dgm:prSet>
      <dgm:spPr/>
      <dgm:t>
        <a:bodyPr/>
        <a:lstStyle/>
        <a:p>
          <a:endParaRPr lang="en-US"/>
        </a:p>
      </dgm:t>
    </dgm:pt>
    <dgm:pt modelId="{74B281D8-3608-4943-819B-A5948560C4AF}" type="pres">
      <dgm:prSet presAssocID="{EF4D88F6-84B2-446F-953E-47764A2BFBAD}" presName="aSpace" presStyleCnt="0"/>
      <dgm:spPr/>
    </dgm:pt>
    <dgm:pt modelId="{2DB4021B-0C52-45B1-B2AE-541A1A60DDE3}" type="pres">
      <dgm:prSet presAssocID="{2CF42C85-9D8D-4E91-9B0C-9AD8C5936496}" presName="aNode" presStyleLbl="fgAcc1" presStyleIdx="3" presStyleCnt="4">
        <dgm:presLayoutVars>
          <dgm:bulletEnabled val="1"/>
        </dgm:presLayoutVars>
      </dgm:prSet>
      <dgm:spPr/>
      <dgm:t>
        <a:bodyPr/>
        <a:lstStyle/>
        <a:p>
          <a:endParaRPr lang="en-US"/>
        </a:p>
      </dgm:t>
    </dgm:pt>
    <dgm:pt modelId="{781E9E6B-CFF3-47C0-961B-29DA62188F31}" type="pres">
      <dgm:prSet presAssocID="{2CF42C85-9D8D-4E91-9B0C-9AD8C5936496}" presName="aSpace" presStyleCnt="0"/>
      <dgm:spPr/>
    </dgm:pt>
  </dgm:ptLst>
  <dgm:cxnLst>
    <dgm:cxn modelId="{6F1F117F-2055-411B-88C8-81D4B5265BC4}" srcId="{7C6ADEB0-B3CD-478A-AB09-7B4256491387}" destId="{2CF42C85-9D8D-4E91-9B0C-9AD8C5936496}" srcOrd="3" destOrd="0" parTransId="{DCE3136D-0ED8-4C76-ACF1-A03B1E55C9B1}" sibTransId="{8166BE7C-DF5C-4DB9-B1BF-7DA4F9CEA26A}"/>
    <dgm:cxn modelId="{3431C8A6-3F74-4FC2-97B2-CF2163EECD22}" type="presOf" srcId="{885A42E4-6C51-48EA-9A27-3294BC8DCE80}" destId="{FAD53D04-70C5-4685-927E-95FF4E1D2DFB}" srcOrd="0" destOrd="0" presId="urn:microsoft.com/office/officeart/2005/8/layout/pyramid2"/>
    <dgm:cxn modelId="{DC4E1F55-7513-41F7-A3C7-A8887EF60885}" srcId="{7C6ADEB0-B3CD-478A-AB09-7B4256491387}" destId="{7191C64A-448F-47CE-B88C-42816E64BFB5}" srcOrd="1" destOrd="0" parTransId="{F7D258D3-6037-4124-AFAB-3CE3FDCB3441}" sibTransId="{C7429060-9F65-4CF5-AAD7-1BCF2C91D76C}"/>
    <dgm:cxn modelId="{B4F4AEBD-BA9E-4806-A9BA-9BD6E245C30F}" srcId="{7C6ADEB0-B3CD-478A-AB09-7B4256491387}" destId="{885A42E4-6C51-48EA-9A27-3294BC8DCE80}" srcOrd="0" destOrd="0" parTransId="{A5E94BA9-4F85-4FD6-AB34-679134DFF987}" sibTransId="{D3D4CD76-0795-439C-AADA-9713246735E0}"/>
    <dgm:cxn modelId="{AF55CFD2-6D43-46CE-ABC6-EE2E0E39F229}" type="presOf" srcId="{2CF42C85-9D8D-4E91-9B0C-9AD8C5936496}" destId="{2DB4021B-0C52-45B1-B2AE-541A1A60DDE3}" srcOrd="0" destOrd="0" presId="urn:microsoft.com/office/officeart/2005/8/layout/pyramid2"/>
    <dgm:cxn modelId="{3A0BD7C1-5D63-4DB2-84FB-B56B8878F3C6}" type="presOf" srcId="{7191C64A-448F-47CE-B88C-42816E64BFB5}" destId="{B2CF3C67-F34E-4A4A-976B-461B84ABA883}" srcOrd="0" destOrd="0" presId="urn:microsoft.com/office/officeart/2005/8/layout/pyramid2"/>
    <dgm:cxn modelId="{243F02DF-ABAA-4047-B38F-DBD1B09136F1}" type="presOf" srcId="{EF4D88F6-84B2-446F-953E-47764A2BFBAD}" destId="{6975AE94-CC9B-45AE-AE3D-2FE591B3B15E}" srcOrd="0" destOrd="0" presId="urn:microsoft.com/office/officeart/2005/8/layout/pyramid2"/>
    <dgm:cxn modelId="{C470628E-9204-469B-8A7D-F049028C8235}" srcId="{7C6ADEB0-B3CD-478A-AB09-7B4256491387}" destId="{EF4D88F6-84B2-446F-953E-47764A2BFBAD}" srcOrd="2" destOrd="0" parTransId="{46383582-D0CA-497D-9148-E02404AEB6DA}" sibTransId="{7444C6A3-86AB-4C64-924F-CA5C958D72A7}"/>
    <dgm:cxn modelId="{53F3D95D-E52E-4FBD-A4ED-7C4F2C8686BC}" type="presOf" srcId="{7C6ADEB0-B3CD-478A-AB09-7B4256491387}" destId="{F19BB2B5-E617-4504-9204-1BA7C857F4E0}" srcOrd="0" destOrd="0" presId="urn:microsoft.com/office/officeart/2005/8/layout/pyramid2"/>
    <dgm:cxn modelId="{0678CA64-D380-46BE-BC0E-6C801104765E}" type="presParOf" srcId="{F19BB2B5-E617-4504-9204-1BA7C857F4E0}" destId="{19413C21-2231-49D9-8282-BAC2B50E1D23}" srcOrd="0" destOrd="0" presId="urn:microsoft.com/office/officeart/2005/8/layout/pyramid2"/>
    <dgm:cxn modelId="{38C8FC97-E37D-4C9F-80B1-F17B10B83055}" type="presParOf" srcId="{F19BB2B5-E617-4504-9204-1BA7C857F4E0}" destId="{F352B990-CB19-42F3-B5CA-41C32EEDCC57}" srcOrd="1" destOrd="0" presId="urn:microsoft.com/office/officeart/2005/8/layout/pyramid2"/>
    <dgm:cxn modelId="{9CE64FA2-755E-4797-8D9E-512E012CA47B}" type="presParOf" srcId="{F352B990-CB19-42F3-B5CA-41C32EEDCC57}" destId="{FAD53D04-70C5-4685-927E-95FF4E1D2DFB}" srcOrd="0" destOrd="0" presId="urn:microsoft.com/office/officeart/2005/8/layout/pyramid2"/>
    <dgm:cxn modelId="{0F7B293F-FC9C-4B9B-8AC9-6C9E22EE2E7D}" type="presParOf" srcId="{F352B990-CB19-42F3-B5CA-41C32EEDCC57}" destId="{CE33A9D9-BB76-418B-8A08-E280068A27AE}" srcOrd="1" destOrd="0" presId="urn:microsoft.com/office/officeart/2005/8/layout/pyramid2"/>
    <dgm:cxn modelId="{AC6F30AA-F7E6-4307-B8EB-993B8B5CA370}" type="presParOf" srcId="{F352B990-CB19-42F3-B5CA-41C32EEDCC57}" destId="{B2CF3C67-F34E-4A4A-976B-461B84ABA883}" srcOrd="2" destOrd="0" presId="urn:microsoft.com/office/officeart/2005/8/layout/pyramid2"/>
    <dgm:cxn modelId="{94876B6D-6EAB-4EC7-B78A-79DDF0238C13}" type="presParOf" srcId="{F352B990-CB19-42F3-B5CA-41C32EEDCC57}" destId="{28C758AB-2C0F-4AFD-88C7-F35130526C46}" srcOrd="3" destOrd="0" presId="urn:microsoft.com/office/officeart/2005/8/layout/pyramid2"/>
    <dgm:cxn modelId="{DA2926C0-B6BA-4753-A4EC-C744DD45AA7F}" type="presParOf" srcId="{F352B990-CB19-42F3-B5CA-41C32EEDCC57}" destId="{6975AE94-CC9B-45AE-AE3D-2FE591B3B15E}" srcOrd="4" destOrd="0" presId="urn:microsoft.com/office/officeart/2005/8/layout/pyramid2"/>
    <dgm:cxn modelId="{09389D0D-1EB0-4A8A-9B81-DE7E3C479822}" type="presParOf" srcId="{F352B990-CB19-42F3-B5CA-41C32EEDCC57}" destId="{74B281D8-3608-4943-819B-A5948560C4AF}" srcOrd="5" destOrd="0" presId="urn:microsoft.com/office/officeart/2005/8/layout/pyramid2"/>
    <dgm:cxn modelId="{C560069D-698B-4424-ACDA-197B7E307176}" type="presParOf" srcId="{F352B990-CB19-42F3-B5CA-41C32EEDCC57}" destId="{2DB4021B-0C52-45B1-B2AE-541A1A60DDE3}" srcOrd="6" destOrd="0" presId="urn:microsoft.com/office/officeart/2005/8/layout/pyramid2"/>
    <dgm:cxn modelId="{E2E12B5D-EC8E-4D52-ABBE-1CA7E84CC887}" type="presParOf" srcId="{F352B990-CB19-42F3-B5CA-41C32EEDCC57}" destId="{781E9E6B-CFF3-47C0-961B-29DA62188F31}"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A5BA1E-16C6-4C0B-A87A-BBC758E188D1}"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en-US"/>
        </a:p>
      </dgm:t>
    </dgm:pt>
    <dgm:pt modelId="{84F331E3-E487-4BD3-9C61-1AA5EA6CD4D6}">
      <dgm:prSet/>
      <dgm:spPr/>
      <dgm:t>
        <a:bodyPr/>
        <a:lstStyle/>
        <a:p>
          <a:pPr algn="ctr" rtl="1"/>
          <a:r>
            <a:rPr lang="fa-IR" dirty="0" smtClean="0">
              <a:cs typeface="B Titr" pitchFamily="2" charset="-78"/>
            </a:rPr>
            <a:t>تحريم کالايي</a:t>
          </a:r>
          <a:endParaRPr lang="en-US" dirty="0">
            <a:cs typeface="B Titr" pitchFamily="2" charset="-78"/>
          </a:endParaRPr>
        </a:p>
      </dgm:t>
    </dgm:pt>
    <dgm:pt modelId="{5A4A5AA3-00B4-49B5-8831-7E18B2B117B3}" type="parTrans" cxnId="{26DB3595-160A-44CE-BD9D-A9BDE1ABD652}">
      <dgm:prSet/>
      <dgm:spPr/>
      <dgm:t>
        <a:bodyPr/>
        <a:lstStyle/>
        <a:p>
          <a:endParaRPr lang="en-US">
            <a:cs typeface="B Zar" pitchFamily="2" charset="-78"/>
          </a:endParaRPr>
        </a:p>
      </dgm:t>
    </dgm:pt>
    <dgm:pt modelId="{9C4E738C-AFB0-4608-899F-B21977DF45AD}" type="sibTrans" cxnId="{26DB3595-160A-44CE-BD9D-A9BDE1ABD652}">
      <dgm:prSet/>
      <dgm:spPr/>
      <dgm:t>
        <a:bodyPr/>
        <a:lstStyle/>
        <a:p>
          <a:endParaRPr lang="en-US">
            <a:cs typeface="B Zar" pitchFamily="2" charset="-78"/>
          </a:endParaRPr>
        </a:p>
      </dgm:t>
    </dgm:pt>
    <dgm:pt modelId="{C36015AF-4E0D-41DA-87ED-F4D4EB04B022}">
      <dgm:prSet/>
      <dgm:spPr/>
      <dgm:t>
        <a:bodyPr/>
        <a:lstStyle/>
        <a:p>
          <a:pPr rtl="1"/>
          <a:r>
            <a:rPr lang="fa-IR" dirty="0" smtClean="0">
              <a:cs typeface="B Zar" pitchFamily="2" charset="-78"/>
            </a:rPr>
            <a:t>تحريم نوع کالاي موردمعامله</a:t>
          </a:r>
          <a:endParaRPr lang="en-US" dirty="0">
            <a:cs typeface="B Zar" pitchFamily="2" charset="-78"/>
          </a:endParaRPr>
        </a:p>
      </dgm:t>
    </dgm:pt>
    <dgm:pt modelId="{B6FC6AE6-658A-47D8-96C5-92238834F679}" type="parTrans" cxnId="{D96AF1A8-EC4F-45E5-8F5B-62D0A9BA1F37}">
      <dgm:prSet/>
      <dgm:spPr/>
      <dgm:t>
        <a:bodyPr/>
        <a:lstStyle/>
        <a:p>
          <a:endParaRPr lang="en-US">
            <a:cs typeface="B Zar" pitchFamily="2" charset="-78"/>
          </a:endParaRPr>
        </a:p>
      </dgm:t>
    </dgm:pt>
    <dgm:pt modelId="{52CDF46C-D59F-40FB-A5E2-6300E16FE11D}" type="sibTrans" cxnId="{D96AF1A8-EC4F-45E5-8F5B-62D0A9BA1F37}">
      <dgm:prSet/>
      <dgm:spPr/>
      <dgm:t>
        <a:bodyPr/>
        <a:lstStyle/>
        <a:p>
          <a:endParaRPr lang="en-US">
            <a:cs typeface="B Zar" pitchFamily="2" charset="-78"/>
          </a:endParaRPr>
        </a:p>
      </dgm:t>
    </dgm:pt>
    <dgm:pt modelId="{5E950B40-63EE-4BA5-955A-FCF3459FD054}">
      <dgm:prSet/>
      <dgm:spPr/>
      <dgm:t>
        <a:bodyPr/>
        <a:lstStyle/>
        <a:p>
          <a:pPr algn="ctr" rtl="1"/>
          <a:r>
            <a:rPr lang="fa-IR" dirty="0" smtClean="0">
              <a:cs typeface="B Titr" pitchFamily="2" charset="-78"/>
            </a:rPr>
            <a:t>تحريم  بيمه و حمل و نقل</a:t>
          </a:r>
          <a:endParaRPr lang="en-US" dirty="0">
            <a:cs typeface="B Titr" pitchFamily="2" charset="-78"/>
          </a:endParaRPr>
        </a:p>
      </dgm:t>
    </dgm:pt>
    <dgm:pt modelId="{C80560CF-454D-4DE4-9D67-165E2BADABF1}" type="parTrans" cxnId="{707376F2-E8B1-4F92-9F5A-C1DC76C6639D}">
      <dgm:prSet/>
      <dgm:spPr/>
      <dgm:t>
        <a:bodyPr/>
        <a:lstStyle/>
        <a:p>
          <a:endParaRPr lang="en-US">
            <a:cs typeface="B Zar" pitchFamily="2" charset="-78"/>
          </a:endParaRPr>
        </a:p>
      </dgm:t>
    </dgm:pt>
    <dgm:pt modelId="{29F63E86-5776-4DE0-AFE9-B283E15142E3}" type="sibTrans" cxnId="{707376F2-E8B1-4F92-9F5A-C1DC76C6639D}">
      <dgm:prSet/>
      <dgm:spPr/>
      <dgm:t>
        <a:bodyPr/>
        <a:lstStyle/>
        <a:p>
          <a:endParaRPr lang="en-US">
            <a:cs typeface="B Zar" pitchFamily="2" charset="-78"/>
          </a:endParaRPr>
        </a:p>
      </dgm:t>
    </dgm:pt>
    <dgm:pt modelId="{ECF0DD24-83E6-4EC2-8D47-3F3CD4F66453}">
      <dgm:prSet/>
      <dgm:spPr/>
      <dgm:t>
        <a:bodyPr/>
        <a:lstStyle/>
        <a:p>
          <a:pPr rtl="1"/>
          <a:r>
            <a:rPr lang="fa-IR" dirty="0" smtClean="0">
              <a:cs typeface="B Zar" pitchFamily="2" charset="-78"/>
            </a:rPr>
            <a:t>عدم‌امکان انعقاد قرارداد بيمه و حمل و نقل</a:t>
          </a:r>
          <a:endParaRPr lang="en-US" dirty="0">
            <a:cs typeface="B Zar" pitchFamily="2" charset="-78"/>
          </a:endParaRPr>
        </a:p>
      </dgm:t>
    </dgm:pt>
    <dgm:pt modelId="{767132B1-43B5-451D-BADA-AD28A736174E}" type="parTrans" cxnId="{0FEE42A3-0D74-4123-91F0-39ADC7C4E2AB}">
      <dgm:prSet/>
      <dgm:spPr/>
      <dgm:t>
        <a:bodyPr/>
        <a:lstStyle/>
        <a:p>
          <a:endParaRPr lang="en-US">
            <a:cs typeface="B Zar" pitchFamily="2" charset="-78"/>
          </a:endParaRPr>
        </a:p>
      </dgm:t>
    </dgm:pt>
    <dgm:pt modelId="{0009FCAE-FFDF-4C34-8814-CBD0F0CB6874}" type="sibTrans" cxnId="{0FEE42A3-0D74-4123-91F0-39ADC7C4E2AB}">
      <dgm:prSet/>
      <dgm:spPr/>
      <dgm:t>
        <a:bodyPr/>
        <a:lstStyle/>
        <a:p>
          <a:endParaRPr lang="en-US">
            <a:cs typeface="B Zar" pitchFamily="2" charset="-78"/>
          </a:endParaRPr>
        </a:p>
      </dgm:t>
    </dgm:pt>
    <dgm:pt modelId="{ED371A9D-2801-4AE3-B931-D781E145FBBD}">
      <dgm:prSet/>
      <dgm:spPr/>
      <dgm:t>
        <a:bodyPr/>
        <a:lstStyle/>
        <a:p>
          <a:pPr algn="ctr" rtl="1"/>
          <a:r>
            <a:rPr lang="fa-IR" dirty="0" smtClean="0">
              <a:cs typeface="B Titr" pitchFamily="2" charset="-78"/>
            </a:rPr>
            <a:t>تحريم بانکي</a:t>
          </a:r>
          <a:endParaRPr lang="en-US" dirty="0">
            <a:cs typeface="B Titr" pitchFamily="2" charset="-78"/>
          </a:endParaRPr>
        </a:p>
      </dgm:t>
    </dgm:pt>
    <dgm:pt modelId="{8F740D95-4F4C-494F-B20B-04E6F508723F}" type="parTrans" cxnId="{C2341738-2C4F-40FA-B8FF-34D1EAFDBC7F}">
      <dgm:prSet/>
      <dgm:spPr/>
      <dgm:t>
        <a:bodyPr/>
        <a:lstStyle/>
        <a:p>
          <a:endParaRPr lang="en-US">
            <a:cs typeface="B Zar" pitchFamily="2" charset="-78"/>
          </a:endParaRPr>
        </a:p>
      </dgm:t>
    </dgm:pt>
    <dgm:pt modelId="{36241794-FCCA-437E-85B6-0FA3EFC4298D}" type="sibTrans" cxnId="{C2341738-2C4F-40FA-B8FF-34D1EAFDBC7F}">
      <dgm:prSet/>
      <dgm:spPr/>
      <dgm:t>
        <a:bodyPr/>
        <a:lstStyle/>
        <a:p>
          <a:endParaRPr lang="en-US">
            <a:cs typeface="B Zar" pitchFamily="2" charset="-78"/>
          </a:endParaRPr>
        </a:p>
      </dgm:t>
    </dgm:pt>
    <dgm:pt modelId="{413D305F-8857-4557-96F1-CEA0A8F43EB5}">
      <dgm:prSet/>
      <dgm:spPr/>
      <dgm:t>
        <a:bodyPr/>
        <a:lstStyle/>
        <a:p>
          <a:pPr rtl="1"/>
          <a:r>
            <a:rPr lang="fa-IR" dirty="0" smtClean="0">
              <a:cs typeface="B Zar" pitchFamily="2" charset="-78"/>
            </a:rPr>
            <a:t>عدم‌امکان انتقال پول</a:t>
          </a:r>
          <a:endParaRPr lang="en-US" dirty="0">
            <a:cs typeface="B Zar" pitchFamily="2" charset="-78"/>
          </a:endParaRPr>
        </a:p>
      </dgm:t>
    </dgm:pt>
    <dgm:pt modelId="{322405D9-1F16-4361-9416-2D3992BC73FE}" type="parTrans" cxnId="{0AEC6D06-9FF6-4485-AD28-79B5D98FCD9C}">
      <dgm:prSet/>
      <dgm:spPr/>
      <dgm:t>
        <a:bodyPr/>
        <a:lstStyle/>
        <a:p>
          <a:endParaRPr lang="en-US">
            <a:cs typeface="B Zar" pitchFamily="2" charset="-78"/>
          </a:endParaRPr>
        </a:p>
      </dgm:t>
    </dgm:pt>
    <dgm:pt modelId="{BFC98885-9DC5-4430-AE3A-78819B3B180A}" type="sibTrans" cxnId="{0AEC6D06-9FF6-4485-AD28-79B5D98FCD9C}">
      <dgm:prSet/>
      <dgm:spPr/>
      <dgm:t>
        <a:bodyPr/>
        <a:lstStyle/>
        <a:p>
          <a:endParaRPr lang="en-US">
            <a:cs typeface="B Zar" pitchFamily="2" charset="-78"/>
          </a:endParaRPr>
        </a:p>
      </dgm:t>
    </dgm:pt>
    <dgm:pt modelId="{136B0D26-5D99-4A86-9FC5-F5AD9AD46AC7}">
      <dgm:prSet/>
      <dgm:spPr/>
      <dgm:t>
        <a:bodyPr/>
        <a:lstStyle/>
        <a:p>
          <a:pPr algn="ctr" rtl="1"/>
          <a:r>
            <a:rPr lang="fa-IR" dirty="0" smtClean="0">
              <a:cs typeface="B Titr" pitchFamily="2" charset="-78"/>
            </a:rPr>
            <a:t>تحريم خودجوش</a:t>
          </a:r>
          <a:endParaRPr lang="en-US" dirty="0">
            <a:cs typeface="B Titr" pitchFamily="2" charset="-78"/>
          </a:endParaRPr>
        </a:p>
      </dgm:t>
    </dgm:pt>
    <dgm:pt modelId="{B2D42BBB-0FFF-43C1-B1BD-095631919069}" type="parTrans" cxnId="{4AF1FD06-2EFF-4079-A2FD-6A4A3087BF07}">
      <dgm:prSet/>
      <dgm:spPr/>
      <dgm:t>
        <a:bodyPr/>
        <a:lstStyle/>
        <a:p>
          <a:endParaRPr lang="en-US">
            <a:cs typeface="B Zar" pitchFamily="2" charset="-78"/>
          </a:endParaRPr>
        </a:p>
      </dgm:t>
    </dgm:pt>
    <dgm:pt modelId="{51386868-7B46-450C-943A-4D53D94E72BD}" type="sibTrans" cxnId="{4AF1FD06-2EFF-4079-A2FD-6A4A3087BF07}">
      <dgm:prSet/>
      <dgm:spPr/>
      <dgm:t>
        <a:bodyPr/>
        <a:lstStyle/>
        <a:p>
          <a:endParaRPr lang="en-US">
            <a:cs typeface="B Zar" pitchFamily="2" charset="-78"/>
          </a:endParaRPr>
        </a:p>
      </dgm:t>
    </dgm:pt>
    <dgm:pt modelId="{CF80FBDF-5FBB-413F-BDED-1C47F545FD59}">
      <dgm:prSet/>
      <dgm:spPr/>
      <dgm:t>
        <a:bodyPr/>
        <a:lstStyle/>
        <a:p>
          <a:pPr rtl="1"/>
          <a:r>
            <a:rPr lang="fa-IR" dirty="0" smtClean="0">
              <a:cs typeface="B Zar" pitchFamily="2" charset="-78"/>
            </a:rPr>
            <a:t>عدم‌تمايل شرکت‌هاي طرف قرارداد</a:t>
          </a:r>
          <a:endParaRPr lang="en-US" dirty="0">
            <a:cs typeface="B Zar" pitchFamily="2" charset="-78"/>
          </a:endParaRPr>
        </a:p>
      </dgm:t>
    </dgm:pt>
    <dgm:pt modelId="{B7D73953-D664-4A6A-AE7F-5234CCA4AF81}" type="parTrans" cxnId="{56BC5049-C532-4FDD-AB48-88D1F2F67F7E}">
      <dgm:prSet/>
      <dgm:spPr/>
      <dgm:t>
        <a:bodyPr/>
        <a:lstStyle/>
        <a:p>
          <a:endParaRPr lang="en-US">
            <a:cs typeface="B Zar" pitchFamily="2" charset="-78"/>
          </a:endParaRPr>
        </a:p>
      </dgm:t>
    </dgm:pt>
    <dgm:pt modelId="{746B8E30-8D68-48FC-954C-676D4DEBC391}" type="sibTrans" cxnId="{56BC5049-C532-4FDD-AB48-88D1F2F67F7E}">
      <dgm:prSet/>
      <dgm:spPr/>
      <dgm:t>
        <a:bodyPr/>
        <a:lstStyle/>
        <a:p>
          <a:endParaRPr lang="en-US">
            <a:cs typeface="B Zar" pitchFamily="2" charset="-78"/>
          </a:endParaRPr>
        </a:p>
      </dgm:t>
    </dgm:pt>
    <dgm:pt modelId="{04E2BFFC-F4D1-4943-9F20-D505678DBD60}" type="pres">
      <dgm:prSet presAssocID="{E2A5BA1E-16C6-4C0B-A87A-BBC758E188D1}" presName="linear" presStyleCnt="0">
        <dgm:presLayoutVars>
          <dgm:dir val="rev"/>
          <dgm:animLvl val="lvl"/>
          <dgm:resizeHandles val="exact"/>
        </dgm:presLayoutVars>
      </dgm:prSet>
      <dgm:spPr/>
      <dgm:t>
        <a:bodyPr/>
        <a:lstStyle/>
        <a:p>
          <a:endParaRPr lang="en-US"/>
        </a:p>
      </dgm:t>
    </dgm:pt>
    <dgm:pt modelId="{186BEFF8-D127-4788-BA0D-DA89638B753E}" type="pres">
      <dgm:prSet presAssocID="{84F331E3-E487-4BD3-9C61-1AA5EA6CD4D6}" presName="parentLin" presStyleCnt="0"/>
      <dgm:spPr/>
    </dgm:pt>
    <dgm:pt modelId="{3A4B0A25-078A-4779-A836-4B7D5EF91752}" type="pres">
      <dgm:prSet presAssocID="{84F331E3-E487-4BD3-9C61-1AA5EA6CD4D6}" presName="parentLeftMargin" presStyleLbl="node1" presStyleIdx="0" presStyleCnt="4"/>
      <dgm:spPr/>
      <dgm:t>
        <a:bodyPr/>
        <a:lstStyle/>
        <a:p>
          <a:endParaRPr lang="en-US"/>
        </a:p>
      </dgm:t>
    </dgm:pt>
    <dgm:pt modelId="{405FBB9C-B538-4242-9F77-199C84B5C152}" type="pres">
      <dgm:prSet presAssocID="{84F331E3-E487-4BD3-9C61-1AA5EA6CD4D6}" presName="parentText" presStyleLbl="node1" presStyleIdx="0" presStyleCnt="4">
        <dgm:presLayoutVars>
          <dgm:chMax val="0"/>
          <dgm:bulletEnabled val="1"/>
        </dgm:presLayoutVars>
      </dgm:prSet>
      <dgm:spPr/>
      <dgm:t>
        <a:bodyPr/>
        <a:lstStyle/>
        <a:p>
          <a:endParaRPr lang="en-US"/>
        </a:p>
      </dgm:t>
    </dgm:pt>
    <dgm:pt modelId="{B7672C0B-C67E-4435-A8CD-D8421C18EDB3}" type="pres">
      <dgm:prSet presAssocID="{84F331E3-E487-4BD3-9C61-1AA5EA6CD4D6}" presName="negativeSpace" presStyleCnt="0"/>
      <dgm:spPr/>
    </dgm:pt>
    <dgm:pt modelId="{17AC4D4A-2720-43F7-99B9-0F7D407B434F}" type="pres">
      <dgm:prSet presAssocID="{84F331E3-E487-4BD3-9C61-1AA5EA6CD4D6}" presName="childText" presStyleLbl="conFgAcc1" presStyleIdx="0" presStyleCnt="4">
        <dgm:presLayoutVars>
          <dgm:bulletEnabled val="1"/>
        </dgm:presLayoutVars>
      </dgm:prSet>
      <dgm:spPr/>
      <dgm:t>
        <a:bodyPr/>
        <a:lstStyle/>
        <a:p>
          <a:endParaRPr lang="en-US"/>
        </a:p>
      </dgm:t>
    </dgm:pt>
    <dgm:pt modelId="{B240A20A-DD4E-47BB-8C66-4FCE933200A5}" type="pres">
      <dgm:prSet presAssocID="{9C4E738C-AFB0-4608-899F-B21977DF45AD}" presName="spaceBetweenRectangles" presStyleCnt="0"/>
      <dgm:spPr/>
    </dgm:pt>
    <dgm:pt modelId="{D8B9D55B-B9BD-4C96-A6F7-DC278BE989A9}" type="pres">
      <dgm:prSet presAssocID="{5E950B40-63EE-4BA5-955A-FCF3459FD054}" presName="parentLin" presStyleCnt="0"/>
      <dgm:spPr/>
    </dgm:pt>
    <dgm:pt modelId="{38115603-3708-40DF-B0DC-A2D393EBB1D9}" type="pres">
      <dgm:prSet presAssocID="{5E950B40-63EE-4BA5-955A-FCF3459FD054}" presName="parentLeftMargin" presStyleLbl="node1" presStyleIdx="0" presStyleCnt="4"/>
      <dgm:spPr/>
      <dgm:t>
        <a:bodyPr/>
        <a:lstStyle/>
        <a:p>
          <a:endParaRPr lang="en-US"/>
        </a:p>
      </dgm:t>
    </dgm:pt>
    <dgm:pt modelId="{78CFC111-6CA9-4B13-8623-230BF05CBCFE}" type="pres">
      <dgm:prSet presAssocID="{5E950B40-63EE-4BA5-955A-FCF3459FD054}" presName="parentText" presStyleLbl="node1" presStyleIdx="1" presStyleCnt="4">
        <dgm:presLayoutVars>
          <dgm:chMax val="0"/>
          <dgm:bulletEnabled val="1"/>
        </dgm:presLayoutVars>
      </dgm:prSet>
      <dgm:spPr/>
      <dgm:t>
        <a:bodyPr/>
        <a:lstStyle/>
        <a:p>
          <a:endParaRPr lang="en-US"/>
        </a:p>
      </dgm:t>
    </dgm:pt>
    <dgm:pt modelId="{AA9109DF-2829-4941-967C-C5D66BF5C9EB}" type="pres">
      <dgm:prSet presAssocID="{5E950B40-63EE-4BA5-955A-FCF3459FD054}" presName="negativeSpace" presStyleCnt="0"/>
      <dgm:spPr/>
    </dgm:pt>
    <dgm:pt modelId="{9D642170-7A60-4CCE-976A-A37D6D6C375D}" type="pres">
      <dgm:prSet presAssocID="{5E950B40-63EE-4BA5-955A-FCF3459FD054}" presName="childText" presStyleLbl="conFgAcc1" presStyleIdx="1" presStyleCnt="4">
        <dgm:presLayoutVars>
          <dgm:bulletEnabled val="1"/>
        </dgm:presLayoutVars>
      </dgm:prSet>
      <dgm:spPr/>
      <dgm:t>
        <a:bodyPr/>
        <a:lstStyle/>
        <a:p>
          <a:endParaRPr lang="en-US"/>
        </a:p>
      </dgm:t>
    </dgm:pt>
    <dgm:pt modelId="{07206A20-A003-4110-9B85-C9B7C256B2AF}" type="pres">
      <dgm:prSet presAssocID="{29F63E86-5776-4DE0-AFE9-B283E15142E3}" presName="spaceBetweenRectangles" presStyleCnt="0"/>
      <dgm:spPr/>
    </dgm:pt>
    <dgm:pt modelId="{19628976-A371-4816-839F-571725FC8DCD}" type="pres">
      <dgm:prSet presAssocID="{ED371A9D-2801-4AE3-B931-D781E145FBBD}" presName="parentLin" presStyleCnt="0"/>
      <dgm:spPr/>
    </dgm:pt>
    <dgm:pt modelId="{0CCD6468-BBFE-48C1-969E-13650407FC12}" type="pres">
      <dgm:prSet presAssocID="{ED371A9D-2801-4AE3-B931-D781E145FBBD}" presName="parentLeftMargin" presStyleLbl="node1" presStyleIdx="1" presStyleCnt="4"/>
      <dgm:spPr/>
      <dgm:t>
        <a:bodyPr/>
        <a:lstStyle/>
        <a:p>
          <a:endParaRPr lang="en-US"/>
        </a:p>
      </dgm:t>
    </dgm:pt>
    <dgm:pt modelId="{AC9C6699-257A-4843-8133-72A28B6DBA24}" type="pres">
      <dgm:prSet presAssocID="{ED371A9D-2801-4AE3-B931-D781E145FBBD}" presName="parentText" presStyleLbl="node1" presStyleIdx="2" presStyleCnt="4">
        <dgm:presLayoutVars>
          <dgm:chMax val="0"/>
          <dgm:bulletEnabled val="1"/>
        </dgm:presLayoutVars>
      </dgm:prSet>
      <dgm:spPr/>
      <dgm:t>
        <a:bodyPr/>
        <a:lstStyle/>
        <a:p>
          <a:endParaRPr lang="en-US"/>
        </a:p>
      </dgm:t>
    </dgm:pt>
    <dgm:pt modelId="{033CC27B-6FF8-48A8-9DC7-8429ED03612E}" type="pres">
      <dgm:prSet presAssocID="{ED371A9D-2801-4AE3-B931-D781E145FBBD}" presName="negativeSpace" presStyleCnt="0"/>
      <dgm:spPr/>
    </dgm:pt>
    <dgm:pt modelId="{EE370A6F-9B82-43FA-8BE4-F0CFA28A20D6}" type="pres">
      <dgm:prSet presAssocID="{ED371A9D-2801-4AE3-B931-D781E145FBBD}" presName="childText" presStyleLbl="conFgAcc1" presStyleIdx="2" presStyleCnt="4">
        <dgm:presLayoutVars>
          <dgm:bulletEnabled val="1"/>
        </dgm:presLayoutVars>
      </dgm:prSet>
      <dgm:spPr/>
      <dgm:t>
        <a:bodyPr/>
        <a:lstStyle/>
        <a:p>
          <a:endParaRPr lang="en-US"/>
        </a:p>
      </dgm:t>
    </dgm:pt>
    <dgm:pt modelId="{00885EEE-3C19-4000-BCB3-DABF54525D1C}" type="pres">
      <dgm:prSet presAssocID="{36241794-FCCA-437E-85B6-0FA3EFC4298D}" presName="spaceBetweenRectangles" presStyleCnt="0"/>
      <dgm:spPr/>
    </dgm:pt>
    <dgm:pt modelId="{F8439126-A9A4-4368-8D2A-BDCF66B57D94}" type="pres">
      <dgm:prSet presAssocID="{136B0D26-5D99-4A86-9FC5-F5AD9AD46AC7}" presName="parentLin" presStyleCnt="0"/>
      <dgm:spPr/>
    </dgm:pt>
    <dgm:pt modelId="{0F60CDFD-BAE6-4E99-93BE-C5723EDE01A3}" type="pres">
      <dgm:prSet presAssocID="{136B0D26-5D99-4A86-9FC5-F5AD9AD46AC7}" presName="parentLeftMargin" presStyleLbl="node1" presStyleIdx="2" presStyleCnt="4"/>
      <dgm:spPr/>
      <dgm:t>
        <a:bodyPr/>
        <a:lstStyle/>
        <a:p>
          <a:endParaRPr lang="en-US"/>
        </a:p>
      </dgm:t>
    </dgm:pt>
    <dgm:pt modelId="{9C1F4C89-9983-4B9A-A508-B953850BDC1D}" type="pres">
      <dgm:prSet presAssocID="{136B0D26-5D99-4A86-9FC5-F5AD9AD46AC7}" presName="parentText" presStyleLbl="node1" presStyleIdx="3" presStyleCnt="4">
        <dgm:presLayoutVars>
          <dgm:chMax val="0"/>
          <dgm:bulletEnabled val="1"/>
        </dgm:presLayoutVars>
      </dgm:prSet>
      <dgm:spPr/>
      <dgm:t>
        <a:bodyPr/>
        <a:lstStyle/>
        <a:p>
          <a:endParaRPr lang="en-US"/>
        </a:p>
      </dgm:t>
    </dgm:pt>
    <dgm:pt modelId="{9C3D74BD-4B2B-4E7F-AE8E-0D258A549E0A}" type="pres">
      <dgm:prSet presAssocID="{136B0D26-5D99-4A86-9FC5-F5AD9AD46AC7}" presName="negativeSpace" presStyleCnt="0"/>
      <dgm:spPr/>
    </dgm:pt>
    <dgm:pt modelId="{1978118C-C5FB-44FB-A175-6F61564BC542}" type="pres">
      <dgm:prSet presAssocID="{136B0D26-5D99-4A86-9FC5-F5AD9AD46AC7}" presName="childText" presStyleLbl="conFgAcc1" presStyleIdx="3" presStyleCnt="4">
        <dgm:presLayoutVars>
          <dgm:bulletEnabled val="1"/>
        </dgm:presLayoutVars>
      </dgm:prSet>
      <dgm:spPr/>
      <dgm:t>
        <a:bodyPr/>
        <a:lstStyle/>
        <a:p>
          <a:endParaRPr lang="en-US"/>
        </a:p>
      </dgm:t>
    </dgm:pt>
  </dgm:ptLst>
  <dgm:cxnLst>
    <dgm:cxn modelId="{D96AF1A8-EC4F-45E5-8F5B-62D0A9BA1F37}" srcId="{84F331E3-E487-4BD3-9C61-1AA5EA6CD4D6}" destId="{C36015AF-4E0D-41DA-87ED-F4D4EB04B022}" srcOrd="0" destOrd="0" parTransId="{B6FC6AE6-658A-47D8-96C5-92238834F679}" sibTransId="{52CDF46C-D59F-40FB-A5E2-6300E16FE11D}"/>
    <dgm:cxn modelId="{EF8C39E1-6BA9-4929-BD43-6097632B2257}" type="presOf" srcId="{5E950B40-63EE-4BA5-955A-FCF3459FD054}" destId="{78CFC111-6CA9-4B13-8623-230BF05CBCFE}" srcOrd="1" destOrd="0" presId="urn:microsoft.com/office/officeart/2005/8/layout/list1"/>
    <dgm:cxn modelId="{4D5401CD-6C5D-4E6F-A7D0-D1B83050CE5A}" type="presOf" srcId="{136B0D26-5D99-4A86-9FC5-F5AD9AD46AC7}" destId="{0F60CDFD-BAE6-4E99-93BE-C5723EDE01A3}" srcOrd="0" destOrd="0" presId="urn:microsoft.com/office/officeart/2005/8/layout/list1"/>
    <dgm:cxn modelId="{7EDC7978-80BF-4788-A9B6-9B09E90D53ED}" type="presOf" srcId="{ED371A9D-2801-4AE3-B931-D781E145FBBD}" destId="{0CCD6468-BBFE-48C1-969E-13650407FC12}" srcOrd="0" destOrd="0" presId="urn:microsoft.com/office/officeart/2005/8/layout/list1"/>
    <dgm:cxn modelId="{5B0BD763-1D73-4D84-807C-16D716C9C71B}" type="presOf" srcId="{CF80FBDF-5FBB-413F-BDED-1C47F545FD59}" destId="{1978118C-C5FB-44FB-A175-6F61564BC542}" srcOrd="0" destOrd="0" presId="urn:microsoft.com/office/officeart/2005/8/layout/list1"/>
    <dgm:cxn modelId="{0AEC6D06-9FF6-4485-AD28-79B5D98FCD9C}" srcId="{ED371A9D-2801-4AE3-B931-D781E145FBBD}" destId="{413D305F-8857-4557-96F1-CEA0A8F43EB5}" srcOrd="0" destOrd="0" parTransId="{322405D9-1F16-4361-9416-2D3992BC73FE}" sibTransId="{BFC98885-9DC5-4430-AE3A-78819B3B180A}"/>
    <dgm:cxn modelId="{E70251B8-6C1E-4273-9543-C0281E828204}" type="presOf" srcId="{ED371A9D-2801-4AE3-B931-D781E145FBBD}" destId="{AC9C6699-257A-4843-8133-72A28B6DBA24}" srcOrd="1" destOrd="0" presId="urn:microsoft.com/office/officeart/2005/8/layout/list1"/>
    <dgm:cxn modelId="{E0FA1837-FDAD-45FF-94BC-613465D958E2}" type="presOf" srcId="{ECF0DD24-83E6-4EC2-8D47-3F3CD4F66453}" destId="{9D642170-7A60-4CCE-976A-A37D6D6C375D}" srcOrd="0" destOrd="0" presId="urn:microsoft.com/office/officeart/2005/8/layout/list1"/>
    <dgm:cxn modelId="{56BC5049-C532-4FDD-AB48-88D1F2F67F7E}" srcId="{136B0D26-5D99-4A86-9FC5-F5AD9AD46AC7}" destId="{CF80FBDF-5FBB-413F-BDED-1C47F545FD59}" srcOrd="0" destOrd="0" parTransId="{B7D73953-D664-4A6A-AE7F-5234CCA4AF81}" sibTransId="{746B8E30-8D68-48FC-954C-676D4DEBC391}"/>
    <dgm:cxn modelId="{0FEE42A3-0D74-4123-91F0-39ADC7C4E2AB}" srcId="{5E950B40-63EE-4BA5-955A-FCF3459FD054}" destId="{ECF0DD24-83E6-4EC2-8D47-3F3CD4F66453}" srcOrd="0" destOrd="0" parTransId="{767132B1-43B5-451D-BADA-AD28A736174E}" sibTransId="{0009FCAE-FFDF-4C34-8814-CBD0F0CB6874}"/>
    <dgm:cxn modelId="{43FD91CA-3819-4AFD-962B-49A18E257E5A}" type="presOf" srcId="{413D305F-8857-4557-96F1-CEA0A8F43EB5}" destId="{EE370A6F-9B82-43FA-8BE4-F0CFA28A20D6}" srcOrd="0" destOrd="0" presId="urn:microsoft.com/office/officeart/2005/8/layout/list1"/>
    <dgm:cxn modelId="{C2341738-2C4F-40FA-B8FF-34D1EAFDBC7F}" srcId="{E2A5BA1E-16C6-4C0B-A87A-BBC758E188D1}" destId="{ED371A9D-2801-4AE3-B931-D781E145FBBD}" srcOrd="2" destOrd="0" parTransId="{8F740D95-4F4C-494F-B20B-04E6F508723F}" sibTransId="{36241794-FCCA-437E-85B6-0FA3EFC4298D}"/>
    <dgm:cxn modelId="{0FE1F1A8-6C1A-4457-B357-C3DE9B666152}" type="presOf" srcId="{136B0D26-5D99-4A86-9FC5-F5AD9AD46AC7}" destId="{9C1F4C89-9983-4B9A-A508-B953850BDC1D}" srcOrd="1" destOrd="0" presId="urn:microsoft.com/office/officeart/2005/8/layout/list1"/>
    <dgm:cxn modelId="{4AF1FD06-2EFF-4079-A2FD-6A4A3087BF07}" srcId="{E2A5BA1E-16C6-4C0B-A87A-BBC758E188D1}" destId="{136B0D26-5D99-4A86-9FC5-F5AD9AD46AC7}" srcOrd="3" destOrd="0" parTransId="{B2D42BBB-0FFF-43C1-B1BD-095631919069}" sibTransId="{51386868-7B46-450C-943A-4D53D94E72BD}"/>
    <dgm:cxn modelId="{26DB3595-160A-44CE-BD9D-A9BDE1ABD652}" srcId="{E2A5BA1E-16C6-4C0B-A87A-BBC758E188D1}" destId="{84F331E3-E487-4BD3-9C61-1AA5EA6CD4D6}" srcOrd="0" destOrd="0" parTransId="{5A4A5AA3-00B4-49B5-8831-7E18B2B117B3}" sibTransId="{9C4E738C-AFB0-4608-899F-B21977DF45AD}"/>
    <dgm:cxn modelId="{9EC3B03C-82AC-49E7-A0EE-CF8F54E49D3B}" type="presOf" srcId="{5E950B40-63EE-4BA5-955A-FCF3459FD054}" destId="{38115603-3708-40DF-B0DC-A2D393EBB1D9}" srcOrd="0" destOrd="0" presId="urn:microsoft.com/office/officeart/2005/8/layout/list1"/>
    <dgm:cxn modelId="{F1446CB5-6BEB-495B-AFCE-F63552E68A8D}" type="presOf" srcId="{84F331E3-E487-4BD3-9C61-1AA5EA6CD4D6}" destId="{405FBB9C-B538-4242-9F77-199C84B5C152}" srcOrd="1" destOrd="0" presId="urn:microsoft.com/office/officeart/2005/8/layout/list1"/>
    <dgm:cxn modelId="{BCF695A4-CF8F-49B5-A293-71A85254A831}" type="presOf" srcId="{C36015AF-4E0D-41DA-87ED-F4D4EB04B022}" destId="{17AC4D4A-2720-43F7-99B9-0F7D407B434F}" srcOrd="0" destOrd="0" presId="urn:microsoft.com/office/officeart/2005/8/layout/list1"/>
    <dgm:cxn modelId="{B4D79573-A480-4264-A112-B7E5957BDF96}" type="presOf" srcId="{84F331E3-E487-4BD3-9C61-1AA5EA6CD4D6}" destId="{3A4B0A25-078A-4779-A836-4B7D5EF91752}" srcOrd="0" destOrd="0" presId="urn:microsoft.com/office/officeart/2005/8/layout/list1"/>
    <dgm:cxn modelId="{707376F2-E8B1-4F92-9F5A-C1DC76C6639D}" srcId="{E2A5BA1E-16C6-4C0B-A87A-BBC758E188D1}" destId="{5E950B40-63EE-4BA5-955A-FCF3459FD054}" srcOrd="1" destOrd="0" parTransId="{C80560CF-454D-4DE4-9D67-165E2BADABF1}" sibTransId="{29F63E86-5776-4DE0-AFE9-B283E15142E3}"/>
    <dgm:cxn modelId="{F3D9F9D2-D720-4091-9756-4DAC262115AA}" type="presOf" srcId="{E2A5BA1E-16C6-4C0B-A87A-BBC758E188D1}" destId="{04E2BFFC-F4D1-4943-9F20-D505678DBD60}" srcOrd="0" destOrd="0" presId="urn:microsoft.com/office/officeart/2005/8/layout/list1"/>
    <dgm:cxn modelId="{BBA04EA2-1D8D-4374-A1A3-88EDA5998DF9}" type="presParOf" srcId="{04E2BFFC-F4D1-4943-9F20-D505678DBD60}" destId="{186BEFF8-D127-4788-BA0D-DA89638B753E}" srcOrd="0" destOrd="0" presId="urn:microsoft.com/office/officeart/2005/8/layout/list1"/>
    <dgm:cxn modelId="{C74B1806-448C-4503-BDF9-DBE10AB0AA8E}" type="presParOf" srcId="{186BEFF8-D127-4788-BA0D-DA89638B753E}" destId="{3A4B0A25-078A-4779-A836-4B7D5EF91752}" srcOrd="0" destOrd="0" presId="urn:microsoft.com/office/officeart/2005/8/layout/list1"/>
    <dgm:cxn modelId="{6B7524AA-9F52-4FB3-88C3-9198A52284CE}" type="presParOf" srcId="{186BEFF8-D127-4788-BA0D-DA89638B753E}" destId="{405FBB9C-B538-4242-9F77-199C84B5C152}" srcOrd="1" destOrd="0" presId="urn:microsoft.com/office/officeart/2005/8/layout/list1"/>
    <dgm:cxn modelId="{45824CA3-687C-4643-9718-B6A285145FA4}" type="presParOf" srcId="{04E2BFFC-F4D1-4943-9F20-D505678DBD60}" destId="{B7672C0B-C67E-4435-A8CD-D8421C18EDB3}" srcOrd="1" destOrd="0" presId="urn:microsoft.com/office/officeart/2005/8/layout/list1"/>
    <dgm:cxn modelId="{35093C40-3B41-4635-A4FD-4C1D92339A8D}" type="presParOf" srcId="{04E2BFFC-F4D1-4943-9F20-D505678DBD60}" destId="{17AC4D4A-2720-43F7-99B9-0F7D407B434F}" srcOrd="2" destOrd="0" presId="urn:microsoft.com/office/officeart/2005/8/layout/list1"/>
    <dgm:cxn modelId="{4885FEF7-399D-4497-ACCA-FB43B9F9B504}" type="presParOf" srcId="{04E2BFFC-F4D1-4943-9F20-D505678DBD60}" destId="{B240A20A-DD4E-47BB-8C66-4FCE933200A5}" srcOrd="3" destOrd="0" presId="urn:microsoft.com/office/officeart/2005/8/layout/list1"/>
    <dgm:cxn modelId="{78C45F4C-6402-4DB3-B011-D42DB7299B2A}" type="presParOf" srcId="{04E2BFFC-F4D1-4943-9F20-D505678DBD60}" destId="{D8B9D55B-B9BD-4C96-A6F7-DC278BE989A9}" srcOrd="4" destOrd="0" presId="urn:microsoft.com/office/officeart/2005/8/layout/list1"/>
    <dgm:cxn modelId="{19662834-0B3F-4B98-B024-17FE4BF786F6}" type="presParOf" srcId="{D8B9D55B-B9BD-4C96-A6F7-DC278BE989A9}" destId="{38115603-3708-40DF-B0DC-A2D393EBB1D9}" srcOrd="0" destOrd="0" presId="urn:microsoft.com/office/officeart/2005/8/layout/list1"/>
    <dgm:cxn modelId="{8D53273E-FD61-40C2-A595-AC54CFFB7A64}" type="presParOf" srcId="{D8B9D55B-B9BD-4C96-A6F7-DC278BE989A9}" destId="{78CFC111-6CA9-4B13-8623-230BF05CBCFE}" srcOrd="1" destOrd="0" presId="urn:microsoft.com/office/officeart/2005/8/layout/list1"/>
    <dgm:cxn modelId="{A216C249-6642-407A-8AD7-518F33850C23}" type="presParOf" srcId="{04E2BFFC-F4D1-4943-9F20-D505678DBD60}" destId="{AA9109DF-2829-4941-967C-C5D66BF5C9EB}" srcOrd="5" destOrd="0" presId="urn:microsoft.com/office/officeart/2005/8/layout/list1"/>
    <dgm:cxn modelId="{34BF6D45-00A1-4C9D-9E06-85ED2824E56E}" type="presParOf" srcId="{04E2BFFC-F4D1-4943-9F20-D505678DBD60}" destId="{9D642170-7A60-4CCE-976A-A37D6D6C375D}" srcOrd="6" destOrd="0" presId="urn:microsoft.com/office/officeart/2005/8/layout/list1"/>
    <dgm:cxn modelId="{520714B6-E1F2-4031-868D-2E39BB96A77F}" type="presParOf" srcId="{04E2BFFC-F4D1-4943-9F20-D505678DBD60}" destId="{07206A20-A003-4110-9B85-C9B7C256B2AF}" srcOrd="7" destOrd="0" presId="urn:microsoft.com/office/officeart/2005/8/layout/list1"/>
    <dgm:cxn modelId="{0C3636BE-923E-49BB-BF8E-9C172C381039}" type="presParOf" srcId="{04E2BFFC-F4D1-4943-9F20-D505678DBD60}" destId="{19628976-A371-4816-839F-571725FC8DCD}" srcOrd="8" destOrd="0" presId="urn:microsoft.com/office/officeart/2005/8/layout/list1"/>
    <dgm:cxn modelId="{B5ADE901-B8FC-4FB7-9FC3-6246770F24D2}" type="presParOf" srcId="{19628976-A371-4816-839F-571725FC8DCD}" destId="{0CCD6468-BBFE-48C1-969E-13650407FC12}" srcOrd="0" destOrd="0" presId="urn:microsoft.com/office/officeart/2005/8/layout/list1"/>
    <dgm:cxn modelId="{120C4C47-5E8C-427B-BD96-65356C9101D4}" type="presParOf" srcId="{19628976-A371-4816-839F-571725FC8DCD}" destId="{AC9C6699-257A-4843-8133-72A28B6DBA24}" srcOrd="1" destOrd="0" presId="urn:microsoft.com/office/officeart/2005/8/layout/list1"/>
    <dgm:cxn modelId="{1DA14F60-341C-4E26-9654-774D2609429D}" type="presParOf" srcId="{04E2BFFC-F4D1-4943-9F20-D505678DBD60}" destId="{033CC27B-6FF8-48A8-9DC7-8429ED03612E}" srcOrd="9" destOrd="0" presId="urn:microsoft.com/office/officeart/2005/8/layout/list1"/>
    <dgm:cxn modelId="{4BBE19F9-442B-488E-ACC4-8F6744932FE6}" type="presParOf" srcId="{04E2BFFC-F4D1-4943-9F20-D505678DBD60}" destId="{EE370A6F-9B82-43FA-8BE4-F0CFA28A20D6}" srcOrd="10" destOrd="0" presId="urn:microsoft.com/office/officeart/2005/8/layout/list1"/>
    <dgm:cxn modelId="{D01BEBD6-A67A-4BDA-9A6E-B1487E8DDED9}" type="presParOf" srcId="{04E2BFFC-F4D1-4943-9F20-D505678DBD60}" destId="{00885EEE-3C19-4000-BCB3-DABF54525D1C}" srcOrd="11" destOrd="0" presId="urn:microsoft.com/office/officeart/2005/8/layout/list1"/>
    <dgm:cxn modelId="{D5136EDA-B3D5-4F01-9ECD-9EC5CA58D7E3}" type="presParOf" srcId="{04E2BFFC-F4D1-4943-9F20-D505678DBD60}" destId="{F8439126-A9A4-4368-8D2A-BDCF66B57D94}" srcOrd="12" destOrd="0" presId="urn:microsoft.com/office/officeart/2005/8/layout/list1"/>
    <dgm:cxn modelId="{3E02FA0C-4F7D-4EA4-90A3-C5930A953812}" type="presParOf" srcId="{F8439126-A9A4-4368-8D2A-BDCF66B57D94}" destId="{0F60CDFD-BAE6-4E99-93BE-C5723EDE01A3}" srcOrd="0" destOrd="0" presId="urn:microsoft.com/office/officeart/2005/8/layout/list1"/>
    <dgm:cxn modelId="{456D77B3-C9BE-45B2-AD65-E7B33D7B1CFC}" type="presParOf" srcId="{F8439126-A9A4-4368-8D2A-BDCF66B57D94}" destId="{9C1F4C89-9983-4B9A-A508-B953850BDC1D}" srcOrd="1" destOrd="0" presId="urn:microsoft.com/office/officeart/2005/8/layout/list1"/>
    <dgm:cxn modelId="{C3B6E5BC-9501-48CC-A10C-4105DC2BC18C}" type="presParOf" srcId="{04E2BFFC-F4D1-4943-9F20-D505678DBD60}" destId="{9C3D74BD-4B2B-4E7F-AE8E-0D258A549E0A}" srcOrd="13" destOrd="0" presId="urn:microsoft.com/office/officeart/2005/8/layout/list1"/>
    <dgm:cxn modelId="{4F38B648-DA84-42C9-9A41-D3898B2F52F9}" type="presParOf" srcId="{04E2BFFC-F4D1-4943-9F20-D505678DBD60}" destId="{1978118C-C5FB-44FB-A175-6F61564BC542}"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6FD5A4-D3E4-4B32-B501-D1AB3CD17428}" type="doc">
      <dgm:prSet loTypeId="urn:microsoft.com/office/officeart/2005/8/layout/process3" loCatId="process" qsTypeId="urn:microsoft.com/office/officeart/2005/8/quickstyle/3d1" qsCatId="3D" csTypeId="urn:microsoft.com/office/officeart/2005/8/colors/accent3_1" csCatId="accent3" phldr="1"/>
      <dgm:spPr/>
      <dgm:t>
        <a:bodyPr/>
        <a:lstStyle/>
        <a:p>
          <a:endParaRPr lang="en-US"/>
        </a:p>
      </dgm:t>
    </dgm:pt>
    <dgm:pt modelId="{FE053C9A-C236-45AA-BA45-F5C69A0B9A24}">
      <dgm:prSet/>
      <dgm:spPr/>
      <dgm:t>
        <a:bodyPr/>
        <a:lstStyle/>
        <a:p>
          <a:pPr algn="ctr" rtl="1"/>
          <a:r>
            <a:rPr lang="fa-IR" dirty="0" smtClean="0">
              <a:cs typeface="B Zar" pitchFamily="2" charset="-78"/>
            </a:rPr>
            <a:t>کالاهايي که استفادۀ چندمنظوره دارند از قبيل:</a:t>
          </a:r>
          <a:endParaRPr lang="en-US" dirty="0">
            <a:cs typeface="B Zar" pitchFamily="2" charset="-78"/>
          </a:endParaRPr>
        </a:p>
      </dgm:t>
    </dgm:pt>
    <dgm:pt modelId="{3B715B12-A24D-4C8D-BE28-BE57F02F15A9}" type="parTrans" cxnId="{EBBF50FE-430D-408A-9AC3-DCFFDDD9CEEB}">
      <dgm:prSet/>
      <dgm:spPr/>
      <dgm:t>
        <a:bodyPr/>
        <a:lstStyle/>
        <a:p>
          <a:endParaRPr lang="en-US">
            <a:cs typeface="B Zar" pitchFamily="2" charset="-78"/>
          </a:endParaRPr>
        </a:p>
      </dgm:t>
    </dgm:pt>
    <dgm:pt modelId="{B2668E8A-477C-4309-8B3B-4D58CB76BB9C}" type="sibTrans" cxnId="{EBBF50FE-430D-408A-9AC3-DCFFDDD9CEEB}">
      <dgm:prSet/>
      <dgm:spPr/>
      <dgm:t>
        <a:bodyPr/>
        <a:lstStyle/>
        <a:p>
          <a:endParaRPr lang="en-US">
            <a:cs typeface="B Zar" pitchFamily="2" charset="-78"/>
          </a:endParaRPr>
        </a:p>
      </dgm:t>
    </dgm:pt>
    <dgm:pt modelId="{BB0D501C-D9EF-4F69-87C5-E75ACA14FF21}">
      <dgm:prSet/>
      <dgm:spPr/>
      <dgm:t>
        <a:bodyPr/>
        <a:lstStyle/>
        <a:p>
          <a:pPr rtl="1"/>
          <a:r>
            <a:rPr lang="fa-IR" sz="2700" dirty="0" smtClean="0">
              <a:cs typeface="B Zar" pitchFamily="2" charset="-78"/>
            </a:rPr>
            <a:t>آلياژهاي مخصوص</a:t>
          </a:r>
          <a:endParaRPr lang="en-US" sz="2700" dirty="0">
            <a:cs typeface="B Zar" pitchFamily="2" charset="-78"/>
          </a:endParaRPr>
        </a:p>
      </dgm:t>
    </dgm:pt>
    <dgm:pt modelId="{E6448484-A034-4D66-AE58-E9DFEFD70EE3}" type="parTrans" cxnId="{8A7AEB65-5068-44A0-AA97-2C57F98AAD68}">
      <dgm:prSet/>
      <dgm:spPr/>
      <dgm:t>
        <a:bodyPr/>
        <a:lstStyle/>
        <a:p>
          <a:endParaRPr lang="en-US">
            <a:cs typeface="B Zar" pitchFamily="2" charset="-78"/>
          </a:endParaRPr>
        </a:p>
      </dgm:t>
    </dgm:pt>
    <dgm:pt modelId="{AA01605D-24C7-489C-B811-8C7D76A1622A}" type="sibTrans" cxnId="{8A7AEB65-5068-44A0-AA97-2C57F98AAD68}">
      <dgm:prSet/>
      <dgm:spPr/>
      <dgm:t>
        <a:bodyPr/>
        <a:lstStyle/>
        <a:p>
          <a:endParaRPr lang="en-US">
            <a:cs typeface="B Zar" pitchFamily="2" charset="-78"/>
          </a:endParaRPr>
        </a:p>
      </dgm:t>
    </dgm:pt>
    <dgm:pt modelId="{8013C5EE-6A51-4AB3-968D-C0C6D4A2D3BB}">
      <dgm:prSet/>
      <dgm:spPr/>
      <dgm:t>
        <a:bodyPr/>
        <a:lstStyle/>
        <a:p>
          <a:pPr rtl="1"/>
          <a:r>
            <a:rPr lang="fa-IR" sz="2700" dirty="0" smtClean="0">
              <a:cs typeface="B Zar" pitchFamily="2" charset="-78"/>
            </a:rPr>
            <a:t>کاتاليست‌هاي پتروشيمي</a:t>
          </a:r>
          <a:endParaRPr lang="en-US" sz="2700" dirty="0">
            <a:cs typeface="B Zar" pitchFamily="2" charset="-78"/>
          </a:endParaRPr>
        </a:p>
      </dgm:t>
    </dgm:pt>
    <dgm:pt modelId="{36A1DDB5-4FEB-4BE6-BC7B-A6F09FBCAEA1}" type="parTrans" cxnId="{ECA2BF8C-B879-4E26-A0B3-5656C54178E5}">
      <dgm:prSet/>
      <dgm:spPr/>
      <dgm:t>
        <a:bodyPr/>
        <a:lstStyle/>
        <a:p>
          <a:endParaRPr lang="en-US">
            <a:cs typeface="B Zar" pitchFamily="2" charset="-78"/>
          </a:endParaRPr>
        </a:p>
      </dgm:t>
    </dgm:pt>
    <dgm:pt modelId="{08207E80-D27A-4B88-8716-62BFEFE99521}" type="sibTrans" cxnId="{ECA2BF8C-B879-4E26-A0B3-5656C54178E5}">
      <dgm:prSet/>
      <dgm:spPr/>
      <dgm:t>
        <a:bodyPr/>
        <a:lstStyle/>
        <a:p>
          <a:endParaRPr lang="en-US">
            <a:cs typeface="B Zar" pitchFamily="2" charset="-78"/>
          </a:endParaRPr>
        </a:p>
      </dgm:t>
    </dgm:pt>
    <dgm:pt modelId="{31E7C875-AF29-42FC-B8D6-FA6FB5353D39}">
      <dgm:prSet/>
      <dgm:spPr/>
      <dgm:t>
        <a:bodyPr/>
        <a:lstStyle/>
        <a:p>
          <a:pPr rtl="1"/>
          <a:r>
            <a:rPr lang="fa-IR" sz="2700" dirty="0" smtClean="0">
              <a:cs typeface="B Zar" pitchFamily="2" charset="-78"/>
            </a:rPr>
            <a:t>لوازم الکترونيکي</a:t>
          </a:r>
          <a:endParaRPr lang="en-US" sz="2700" dirty="0">
            <a:cs typeface="B Zar" pitchFamily="2" charset="-78"/>
          </a:endParaRPr>
        </a:p>
      </dgm:t>
    </dgm:pt>
    <dgm:pt modelId="{68381194-4860-4F10-B054-6B1845560990}" type="parTrans" cxnId="{3835B3FA-36F2-4D4D-B01F-30A5DB01F47D}">
      <dgm:prSet/>
      <dgm:spPr/>
      <dgm:t>
        <a:bodyPr/>
        <a:lstStyle/>
        <a:p>
          <a:endParaRPr lang="en-US">
            <a:cs typeface="B Zar" pitchFamily="2" charset="-78"/>
          </a:endParaRPr>
        </a:p>
      </dgm:t>
    </dgm:pt>
    <dgm:pt modelId="{5AE7CB4D-9D53-482B-AAAD-26836D0EB44E}" type="sibTrans" cxnId="{3835B3FA-36F2-4D4D-B01F-30A5DB01F47D}">
      <dgm:prSet/>
      <dgm:spPr/>
      <dgm:t>
        <a:bodyPr/>
        <a:lstStyle/>
        <a:p>
          <a:endParaRPr lang="en-US">
            <a:cs typeface="B Zar" pitchFamily="2" charset="-78"/>
          </a:endParaRPr>
        </a:p>
      </dgm:t>
    </dgm:pt>
    <dgm:pt modelId="{6790DF3E-2C9D-4207-A3D8-DE951808B3A0}">
      <dgm:prSet custT="1"/>
      <dgm:spPr/>
      <dgm:t>
        <a:bodyPr/>
        <a:lstStyle/>
        <a:p>
          <a:pPr rtl="1"/>
          <a:r>
            <a:rPr lang="fa-IR" sz="2700" dirty="0" smtClean="0">
              <a:cs typeface="B Zar" pitchFamily="2" charset="-78"/>
            </a:rPr>
            <a:t>گاز هليوم براي </a:t>
          </a:r>
          <a:r>
            <a:rPr lang="en-US" sz="2000" dirty="0" smtClean="0">
              <a:cs typeface="B Zar" pitchFamily="2" charset="-78"/>
            </a:rPr>
            <a:t>MRI</a:t>
          </a:r>
          <a:endParaRPr lang="en-US" sz="2700" dirty="0">
            <a:cs typeface="B Zar" pitchFamily="2" charset="-78"/>
          </a:endParaRPr>
        </a:p>
      </dgm:t>
    </dgm:pt>
    <dgm:pt modelId="{65F9D26F-C3DA-49B8-BE76-BD4A4815394F}" type="parTrans" cxnId="{DCF350B9-CB85-4111-BB06-F85B088A8EBD}">
      <dgm:prSet/>
      <dgm:spPr/>
      <dgm:t>
        <a:bodyPr/>
        <a:lstStyle/>
        <a:p>
          <a:endParaRPr lang="en-US">
            <a:cs typeface="B Zar" pitchFamily="2" charset="-78"/>
          </a:endParaRPr>
        </a:p>
      </dgm:t>
    </dgm:pt>
    <dgm:pt modelId="{A47C600B-9A77-4F4A-AB0B-76498E003BE2}" type="sibTrans" cxnId="{DCF350B9-CB85-4111-BB06-F85B088A8EBD}">
      <dgm:prSet/>
      <dgm:spPr/>
      <dgm:t>
        <a:bodyPr/>
        <a:lstStyle/>
        <a:p>
          <a:endParaRPr lang="en-US">
            <a:cs typeface="B Zar" pitchFamily="2" charset="-78"/>
          </a:endParaRPr>
        </a:p>
      </dgm:t>
    </dgm:pt>
    <dgm:pt modelId="{45F461BB-4649-4EDE-8E0A-6F73230E2BFE}">
      <dgm:prSet/>
      <dgm:spPr/>
      <dgm:t>
        <a:bodyPr/>
        <a:lstStyle/>
        <a:p>
          <a:pPr rtl="1"/>
          <a:r>
            <a:rPr lang="fa-IR" sz="2700" dirty="0" smtClean="0">
              <a:cs typeface="B Zar" pitchFamily="2" charset="-78"/>
            </a:rPr>
            <a:t>آب‌اکسيد تغليظ‌شده</a:t>
          </a:r>
          <a:endParaRPr lang="en-US" sz="2700" dirty="0">
            <a:cs typeface="B Zar" pitchFamily="2" charset="-78"/>
          </a:endParaRPr>
        </a:p>
      </dgm:t>
    </dgm:pt>
    <dgm:pt modelId="{15154A7D-1B65-4F33-87C2-DC2848575EDF}" type="parTrans" cxnId="{7F24D6EE-C27E-4BD2-8E72-0E89DD05D4B2}">
      <dgm:prSet/>
      <dgm:spPr/>
      <dgm:t>
        <a:bodyPr/>
        <a:lstStyle/>
        <a:p>
          <a:endParaRPr lang="en-US">
            <a:cs typeface="B Zar" pitchFamily="2" charset="-78"/>
          </a:endParaRPr>
        </a:p>
      </dgm:t>
    </dgm:pt>
    <dgm:pt modelId="{6AFAA33F-64FF-4BE9-8C6F-C4288BC82700}" type="sibTrans" cxnId="{7F24D6EE-C27E-4BD2-8E72-0E89DD05D4B2}">
      <dgm:prSet/>
      <dgm:spPr/>
      <dgm:t>
        <a:bodyPr/>
        <a:lstStyle/>
        <a:p>
          <a:endParaRPr lang="en-US">
            <a:cs typeface="B Zar" pitchFamily="2" charset="-78"/>
          </a:endParaRPr>
        </a:p>
      </dgm:t>
    </dgm:pt>
    <dgm:pt modelId="{3599E67F-17AF-490A-9B74-90088536D0CD}">
      <dgm:prSet/>
      <dgm:spPr/>
      <dgm:t>
        <a:bodyPr/>
        <a:lstStyle/>
        <a:p>
          <a:pPr rtl="1"/>
          <a:r>
            <a:rPr lang="fa-IR" sz="2700" dirty="0" smtClean="0">
              <a:cs typeface="B Zar" pitchFamily="2" charset="-78"/>
            </a:rPr>
            <a:t>...</a:t>
          </a:r>
          <a:endParaRPr lang="en-US" sz="2700" dirty="0">
            <a:cs typeface="B Zar" pitchFamily="2" charset="-78"/>
          </a:endParaRPr>
        </a:p>
      </dgm:t>
    </dgm:pt>
    <dgm:pt modelId="{B6BD4CD9-7280-47D6-AEAB-585E4BF094DC}" type="parTrans" cxnId="{930FB391-DEFC-4B89-86D5-FE649F966A4E}">
      <dgm:prSet/>
      <dgm:spPr/>
      <dgm:t>
        <a:bodyPr/>
        <a:lstStyle/>
        <a:p>
          <a:endParaRPr lang="en-US">
            <a:cs typeface="B Zar" pitchFamily="2" charset="-78"/>
          </a:endParaRPr>
        </a:p>
      </dgm:t>
    </dgm:pt>
    <dgm:pt modelId="{2A342EB4-2EE9-40C2-A7CA-F803CCBFE701}" type="sibTrans" cxnId="{930FB391-DEFC-4B89-86D5-FE649F966A4E}">
      <dgm:prSet/>
      <dgm:spPr/>
      <dgm:t>
        <a:bodyPr/>
        <a:lstStyle/>
        <a:p>
          <a:endParaRPr lang="en-US">
            <a:cs typeface="B Zar" pitchFamily="2" charset="-78"/>
          </a:endParaRPr>
        </a:p>
      </dgm:t>
    </dgm:pt>
    <dgm:pt modelId="{E31167ED-7494-4C5B-8D56-6C2F7DC33786}" type="pres">
      <dgm:prSet presAssocID="{866FD5A4-D3E4-4B32-B501-D1AB3CD17428}" presName="linearFlow" presStyleCnt="0">
        <dgm:presLayoutVars>
          <dgm:dir val="rev"/>
          <dgm:animLvl val="lvl"/>
          <dgm:resizeHandles val="exact"/>
        </dgm:presLayoutVars>
      </dgm:prSet>
      <dgm:spPr/>
      <dgm:t>
        <a:bodyPr/>
        <a:lstStyle/>
        <a:p>
          <a:endParaRPr lang="en-US"/>
        </a:p>
      </dgm:t>
    </dgm:pt>
    <dgm:pt modelId="{C669141E-1DBB-4CA6-B23F-7B0420E6FA16}" type="pres">
      <dgm:prSet presAssocID="{FE053C9A-C236-45AA-BA45-F5C69A0B9A24}" presName="composite" presStyleCnt="0"/>
      <dgm:spPr/>
    </dgm:pt>
    <dgm:pt modelId="{CF17DDC2-39BD-4CE2-8245-C53DF74722FF}" type="pres">
      <dgm:prSet presAssocID="{FE053C9A-C236-45AA-BA45-F5C69A0B9A24}" presName="parTx" presStyleLbl="node1" presStyleIdx="0" presStyleCnt="1">
        <dgm:presLayoutVars>
          <dgm:chMax val="0"/>
          <dgm:chPref val="0"/>
          <dgm:bulletEnabled val="1"/>
        </dgm:presLayoutVars>
      </dgm:prSet>
      <dgm:spPr/>
      <dgm:t>
        <a:bodyPr/>
        <a:lstStyle/>
        <a:p>
          <a:endParaRPr lang="en-US"/>
        </a:p>
      </dgm:t>
    </dgm:pt>
    <dgm:pt modelId="{6073B11A-621A-42DD-A33B-7A93DEE74DE7}" type="pres">
      <dgm:prSet presAssocID="{FE053C9A-C236-45AA-BA45-F5C69A0B9A24}" presName="parSh" presStyleLbl="node1" presStyleIdx="0" presStyleCnt="1"/>
      <dgm:spPr/>
      <dgm:t>
        <a:bodyPr/>
        <a:lstStyle/>
        <a:p>
          <a:endParaRPr lang="en-US"/>
        </a:p>
      </dgm:t>
    </dgm:pt>
    <dgm:pt modelId="{AABC624D-470B-48C9-B9E4-95DB542C8627}" type="pres">
      <dgm:prSet presAssocID="{FE053C9A-C236-45AA-BA45-F5C69A0B9A24}" presName="desTx" presStyleLbl="fgAcc1" presStyleIdx="0" presStyleCnt="1">
        <dgm:presLayoutVars>
          <dgm:bulletEnabled val="1"/>
        </dgm:presLayoutVars>
      </dgm:prSet>
      <dgm:spPr/>
      <dgm:t>
        <a:bodyPr/>
        <a:lstStyle/>
        <a:p>
          <a:endParaRPr lang="en-US"/>
        </a:p>
      </dgm:t>
    </dgm:pt>
  </dgm:ptLst>
  <dgm:cxnLst>
    <dgm:cxn modelId="{AC7487FF-7459-4A69-9212-3475697BED4F}" type="presOf" srcId="{866FD5A4-D3E4-4B32-B501-D1AB3CD17428}" destId="{E31167ED-7494-4C5B-8D56-6C2F7DC33786}" srcOrd="0" destOrd="0" presId="urn:microsoft.com/office/officeart/2005/8/layout/process3"/>
    <dgm:cxn modelId="{6E5EAEC1-AA1F-4232-A3F9-6B9E0E3BCC29}" type="presOf" srcId="{FE053C9A-C236-45AA-BA45-F5C69A0B9A24}" destId="{CF17DDC2-39BD-4CE2-8245-C53DF74722FF}" srcOrd="0" destOrd="0" presId="urn:microsoft.com/office/officeart/2005/8/layout/process3"/>
    <dgm:cxn modelId="{EBBF50FE-430D-408A-9AC3-DCFFDDD9CEEB}" srcId="{866FD5A4-D3E4-4B32-B501-D1AB3CD17428}" destId="{FE053C9A-C236-45AA-BA45-F5C69A0B9A24}" srcOrd="0" destOrd="0" parTransId="{3B715B12-A24D-4C8D-BE28-BE57F02F15A9}" sibTransId="{B2668E8A-477C-4309-8B3B-4D58CB76BB9C}"/>
    <dgm:cxn modelId="{930FB391-DEFC-4B89-86D5-FE649F966A4E}" srcId="{FE053C9A-C236-45AA-BA45-F5C69A0B9A24}" destId="{3599E67F-17AF-490A-9B74-90088536D0CD}" srcOrd="5" destOrd="0" parTransId="{B6BD4CD9-7280-47D6-AEAB-585E4BF094DC}" sibTransId="{2A342EB4-2EE9-40C2-A7CA-F803CCBFE701}"/>
    <dgm:cxn modelId="{E999CAD7-A601-4E50-AB31-956E667B3D29}" type="presOf" srcId="{FE053C9A-C236-45AA-BA45-F5C69A0B9A24}" destId="{6073B11A-621A-42DD-A33B-7A93DEE74DE7}" srcOrd="1" destOrd="0" presId="urn:microsoft.com/office/officeart/2005/8/layout/process3"/>
    <dgm:cxn modelId="{9936D9D3-F3E5-4EF8-B2BC-1252183EF2A4}" type="presOf" srcId="{31E7C875-AF29-42FC-B8D6-FA6FB5353D39}" destId="{AABC624D-470B-48C9-B9E4-95DB542C8627}" srcOrd="0" destOrd="2" presId="urn:microsoft.com/office/officeart/2005/8/layout/process3"/>
    <dgm:cxn modelId="{4C2ADAA8-0C80-4D37-BD2C-AD9CCFF19622}" type="presOf" srcId="{BB0D501C-D9EF-4F69-87C5-E75ACA14FF21}" destId="{AABC624D-470B-48C9-B9E4-95DB542C8627}" srcOrd="0" destOrd="0" presId="urn:microsoft.com/office/officeart/2005/8/layout/process3"/>
    <dgm:cxn modelId="{7F24D6EE-C27E-4BD2-8E72-0E89DD05D4B2}" srcId="{FE053C9A-C236-45AA-BA45-F5C69A0B9A24}" destId="{45F461BB-4649-4EDE-8E0A-6F73230E2BFE}" srcOrd="4" destOrd="0" parTransId="{15154A7D-1B65-4F33-87C2-DC2848575EDF}" sibTransId="{6AFAA33F-64FF-4BE9-8C6F-C4288BC82700}"/>
    <dgm:cxn modelId="{ECA2BF8C-B879-4E26-A0B3-5656C54178E5}" srcId="{FE053C9A-C236-45AA-BA45-F5C69A0B9A24}" destId="{8013C5EE-6A51-4AB3-968D-C0C6D4A2D3BB}" srcOrd="1" destOrd="0" parTransId="{36A1DDB5-4FEB-4BE6-BC7B-A6F09FBCAEA1}" sibTransId="{08207E80-D27A-4B88-8716-62BFEFE99521}"/>
    <dgm:cxn modelId="{4FF64B55-D760-4A1A-8316-CBC1C3AF81D4}" type="presOf" srcId="{8013C5EE-6A51-4AB3-968D-C0C6D4A2D3BB}" destId="{AABC624D-470B-48C9-B9E4-95DB542C8627}" srcOrd="0" destOrd="1" presId="urn:microsoft.com/office/officeart/2005/8/layout/process3"/>
    <dgm:cxn modelId="{7C794DF5-ADDE-4F67-81FF-42CF8C01951E}" type="presOf" srcId="{45F461BB-4649-4EDE-8E0A-6F73230E2BFE}" destId="{AABC624D-470B-48C9-B9E4-95DB542C8627}" srcOrd="0" destOrd="4" presId="urn:microsoft.com/office/officeart/2005/8/layout/process3"/>
    <dgm:cxn modelId="{927A1415-E243-4D33-9907-04A29178E0ED}" type="presOf" srcId="{3599E67F-17AF-490A-9B74-90088536D0CD}" destId="{AABC624D-470B-48C9-B9E4-95DB542C8627}" srcOrd="0" destOrd="5" presId="urn:microsoft.com/office/officeart/2005/8/layout/process3"/>
    <dgm:cxn modelId="{3835B3FA-36F2-4D4D-B01F-30A5DB01F47D}" srcId="{FE053C9A-C236-45AA-BA45-F5C69A0B9A24}" destId="{31E7C875-AF29-42FC-B8D6-FA6FB5353D39}" srcOrd="2" destOrd="0" parTransId="{68381194-4860-4F10-B054-6B1845560990}" sibTransId="{5AE7CB4D-9D53-482B-AAAD-26836D0EB44E}"/>
    <dgm:cxn modelId="{8A7AEB65-5068-44A0-AA97-2C57F98AAD68}" srcId="{FE053C9A-C236-45AA-BA45-F5C69A0B9A24}" destId="{BB0D501C-D9EF-4F69-87C5-E75ACA14FF21}" srcOrd="0" destOrd="0" parTransId="{E6448484-A034-4D66-AE58-E9DFEFD70EE3}" sibTransId="{AA01605D-24C7-489C-B811-8C7D76A1622A}"/>
    <dgm:cxn modelId="{DCF350B9-CB85-4111-BB06-F85B088A8EBD}" srcId="{FE053C9A-C236-45AA-BA45-F5C69A0B9A24}" destId="{6790DF3E-2C9D-4207-A3D8-DE951808B3A0}" srcOrd="3" destOrd="0" parTransId="{65F9D26F-C3DA-49B8-BE76-BD4A4815394F}" sibTransId="{A47C600B-9A77-4F4A-AB0B-76498E003BE2}"/>
    <dgm:cxn modelId="{B0A2774D-8F35-4021-8269-711909EE6399}" type="presOf" srcId="{6790DF3E-2C9D-4207-A3D8-DE951808B3A0}" destId="{AABC624D-470B-48C9-B9E4-95DB542C8627}" srcOrd="0" destOrd="3" presId="urn:microsoft.com/office/officeart/2005/8/layout/process3"/>
    <dgm:cxn modelId="{D6284B90-CC04-4113-A3C2-017959AD7675}" type="presParOf" srcId="{E31167ED-7494-4C5B-8D56-6C2F7DC33786}" destId="{C669141E-1DBB-4CA6-B23F-7B0420E6FA16}" srcOrd="0" destOrd="0" presId="urn:microsoft.com/office/officeart/2005/8/layout/process3"/>
    <dgm:cxn modelId="{C39C248C-89BD-49E8-84B5-FDD92F628FBA}" type="presParOf" srcId="{C669141E-1DBB-4CA6-B23F-7B0420E6FA16}" destId="{CF17DDC2-39BD-4CE2-8245-C53DF74722FF}" srcOrd="0" destOrd="0" presId="urn:microsoft.com/office/officeart/2005/8/layout/process3"/>
    <dgm:cxn modelId="{3F19961D-D515-42E6-829E-D47EB948AD3A}" type="presParOf" srcId="{C669141E-1DBB-4CA6-B23F-7B0420E6FA16}" destId="{6073B11A-621A-42DD-A33B-7A93DEE74DE7}" srcOrd="1" destOrd="0" presId="urn:microsoft.com/office/officeart/2005/8/layout/process3"/>
    <dgm:cxn modelId="{53D2ADEE-C91B-4A9B-99A5-3526C0799A8B}" type="presParOf" srcId="{C669141E-1DBB-4CA6-B23F-7B0420E6FA16}" destId="{AABC624D-470B-48C9-B9E4-95DB542C8627}"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142ACD-73C1-48B5-B1F2-87FFCBB51D51}"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0D06E8F1-B4B8-4D62-8247-7EC924FA1191}">
      <dgm:prSet/>
      <dgm:spPr/>
      <dgm:t>
        <a:bodyPr/>
        <a:lstStyle/>
        <a:p>
          <a:pPr rtl="1"/>
          <a:r>
            <a:rPr lang="fa-IR" dirty="0" smtClean="0">
              <a:cs typeface="B Zar" pitchFamily="2" charset="-78"/>
            </a:rPr>
            <a:t>عدم‌صدور بارنامه</a:t>
          </a:r>
          <a:endParaRPr lang="en-US" dirty="0">
            <a:cs typeface="B Zar" pitchFamily="2" charset="-78"/>
          </a:endParaRPr>
        </a:p>
      </dgm:t>
    </dgm:pt>
    <dgm:pt modelId="{51E65A23-5355-4DD7-9566-20A747FAB185}" type="parTrans" cxnId="{E305F151-97B7-4074-8F72-16FBBBC528CB}">
      <dgm:prSet/>
      <dgm:spPr/>
      <dgm:t>
        <a:bodyPr/>
        <a:lstStyle/>
        <a:p>
          <a:endParaRPr lang="en-US">
            <a:cs typeface="B Zar" pitchFamily="2" charset="-78"/>
          </a:endParaRPr>
        </a:p>
      </dgm:t>
    </dgm:pt>
    <dgm:pt modelId="{5533A8A8-57C1-47B8-8FF1-5980EDEA0F67}" type="sibTrans" cxnId="{E305F151-97B7-4074-8F72-16FBBBC528CB}">
      <dgm:prSet/>
      <dgm:spPr/>
      <dgm:t>
        <a:bodyPr/>
        <a:lstStyle/>
        <a:p>
          <a:endParaRPr lang="en-US">
            <a:cs typeface="B Zar" pitchFamily="2" charset="-78"/>
          </a:endParaRPr>
        </a:p>
      </dgm:t>
    </dgm:pt>
    <dgm:pt modelId="{23E61C2D-4765-472C-9452-F1E5C157E200}">
      <dgm:prSet/>
      <dgm:spPr/>
      <dgm:t>
        <a:bodyPr/>
        <a:lstStyle/>
        <a:p>
          <a:pPr rtl="1"/>
          <a:r>
            <a:rPr lang="en-US" dirty="0" smtClean="0">
              <a:cs typeface="B Zar" pitchFamily="2" charset="-78"/>
            </a:rPr>
            <a:t>bill of Lading</a:t>
          </a:r>
          <a:r>
            <a:rPr lang="fa-IR" dirty="0" smtClean="0">
              <a:cs typeface="B Zar" pitchFamily="2" charset="-78"/>
            </a:rPr>
            <a:t>	</a:t>
          </a:r>
          <a:endParaRPr lang="en-US" dirty="0">
            <a:cs typeface="B Zar" pitchFamily="2" charset="-78"/>
          </a:endParaRPr>
        </a:p>
      </dgm:t>
    </dgm:pt>
    <dgm:pt modelId="{AD7B58C2-7B0A-405B-A3E7-BF7D3CD73850}" type="parTrans" cxnId="{0EB21C85-8A9B-4298-819C-8CC8B165D517}">
      <dgm:prSet/>
      <dgm:spPr/>
      <dgm:t>
        <a:bodyPr/>
        <a:lstStyle/>
        <a:p>
          <a:endParaRPr lang="en-US">
            <a:cs typeface="B Zar" pitchFamily="2" charset="-78"/>
          </a:endParaRPr>
        </a:p>
      </dgm:t>
    </dgm:pt>
    <dgm:pt modelId="{60ECB7F7-F646-4C9C-828E-5BBC23E7632B}" type="sibTrans" cxnId="{0EB21C85-8A9B-4298-819C-8CC8B165D517}">
      <dgm:prSet/>
      <dgm:spPr/>
      <dgm:t>
        <a:bodyPr/>
        <a:lstStyle/>
        <a:p>
          <a:endParaRPr lang="en-US">
            <a:cs typeface="B Zar" pitchFamily="2" charset="-78"/>
          </a:endParaRPr>
        </a:p>
      </dgm:t>
    </dgm:pt>
    <dgm:pt modelId="{8F2BA395-B95B-45AB-B22B-64F71A1AAB30}">
      <dgm:prSet/>
      <dgm:spPr/>
      <dgm:t>
        <a:bodyPr/>
        <a:lstStyle/>
        <a:p>
          <a:pPr rtl="1"/>
          <a:r>
            <a:rPr lang="fa-IR" dirty="0" smtClean="0">
              <a:cs typeface="B Zar" pitchFamily="2" charset="-78"/>
            </a:rPr>
            <a:t>عدم صدور گواهي مبدأ</a:t>
          </a:r>
          <a:endParaRPr lang="en-US" dirty="0">
            <a:cs typeface="B Zar" pitchFamily="2" charset="-78"/>
          </a:endParaRPr>
        </a:p>
      </dgm:t>
    </dgm:pt>
    <dgm:pt modelId="{E08AABAB-54C8-4EE8-ABA5-9E7873FEA6C6}" type="parTrans" cxnId="{AAD8D3DD-E85C-4130-BA1C-1C81DDD4204C}">
      <dgm:prSet/>
      <dgm:spPr/>
      <dgm:t>
        <a:bodyPr/>
        <a:lstStyle/>
        <a:p>
          <a:endParaRPr lang="en-US">
            <a:cs typeface="B Zar" pitchFamily="2" charset="-78"/>
          </a:endParaRPr>
        </a:p>
      </dgm:t>
    </dgm:pt>
    <dgm:pt modelId="{23264DF8-3196-4E8E-AB02-9C92EA6B5AC5}" type="sibTrans" cxnId="{AAD8D3DD-E85C-4130-BA1C-1C81DDD4204C}">
      <dgm:prSet/>
      <dgm:spPr/>
      <dgm:t>
        <a:bodyPr/>
        <a:lstStyle/>
        <a:p>
          <a:endParaRPr lang="en-US">
            <a:cs typeface="B Zar" pitchFamily="2" charset="-78"/>
          </a:endParaRPr>
        </a:p>
      </dgm:t>
    </dgm:pt>
    <dgm:pt modelId="{534C9442-E26A-4D1A-B38D-824516C45D2A}">
      <dgm:prSet/>
      <dgm:spPr/>
      <dgm:t>
        <a:bodyPr/>
        <a:lstStyle/>
        <a:p>
          <a:pPr rtl="1"/>
          <a:r>
            <a:rPr lang="en-US" dirty="0" smtClean="0">
              <a:cs typeface="B Zar" pitchFamily="2" charset="-78"/>
            </a:rPr>
            <a:t>certificate of origination</a:t>
          </a:r>
          <a:endParaRPr lang="en-US" dirty="0">
            <a:cs typeface="B Zar" pitchFamily="2" charset="-78"/>
          </a:endParaRPr>
        </a:p>
      </dgm:t>
    </dgm:pt>
    <dgm:pt modelId="{5F89DFDC-C9B4-4474-A282-32CBDAA1B0F9}" type="parTrans" cxnId="{56A02D8B-6082-441F-8D95-458F403EDCFC}">
      <dgm:prSet/>
      <dgm:spPr/>
      <dgm:t>
        <a:bodyPr/>
        <a:lstStyle/>
        <a:p>
          <a:endParaRPr lang="en-US">
            <a:cs typeface="B Zar" pitchFamily="2" charset="-78"/>
          </a:endParaRPr>
        </a:p>
      </dgm:t>
    </dgm:pt>
    <dgm:pt modelId="{20CFDB33-5217-45D0-8752-2D21C3ADD757}" type="sibTrans" cxnId="{56A02D8B-6082-441F-8D95-458F403EDCFC}">
      <dgm:prSet/>
      <dgm:spPr/>
      <dgm:t>
        <a:bodyPr/>
        <a:lstStyle/>
        <a:p>
          <a:endParaRPr lang="en-US">
            <a:cs typeface="B Zar" pitchFamily="2" charset="-78"/>
          </a:endParaRPr>
        </a:p>
      </dgm:t>
    </dgm:pt>
    <dgm:pt modelId="{5A74B321-20D1-40BF-8ADD-C5CFCC952900}">
      <dgm:prSet/>
      <dgm:spPr/>
      <dgm:t>
        <a:bodyPr/>
        <a:lstStyle/>
        <a:p>
          <a:pPr rtl="1"/>
          <a:r>
            <a:rPr lang="fa-IR" dirty="0" smtClean="0">
              <a:cs typeface="B Zar" pitchFamily="2" charset="-78"/>
            </a:rPr>
            <a:t>عدم صدور گواهي بازرسي</a:t>
          </a:r>
          <a:endParaRPr lang="en-US" dirty="0">
            <a:cs typeface="B Zar" pitchFamily="2" charset="-78"/>
          </a:endParaRPr>
        </a:p>
      </dgm:t>
    </dgm:pt>
    <dgm:pt modelId="{A9CF5924-08D0-4668-90AC-B1BB45A0F7AC}" type="parTrans" cxnId="{7DCA3367-74D0-4434-930B-98BE9E85E3BF}">
      <dgm:prSet/>
      <dgm:spPr/>
      <dgm:t>
        <a:bodyPr/>
        <a:lstStyle/>
        <a:p>
          <a:endParaRPr lang="en-US">
            <a:cs typeface="B Zar" pitchFamily="2" charset="-78"/>
          </a:endParaRPr>
        </a:p>
      </dgm:t>
    </dgm:pt>
    <dgm:pt modelId="{60710B25-856E-4A23-B70B-47B643079517}" type="sibTrans" cxnId="{7DCA3367-74D0-4434-930B-98BE9E85E3BF}">
      <dgm:prSet/>
      <dgm:spPr/>
      <dgm:t>
        <a:bodyPr/>
        <a:lstStyle/>
        <a:p>
          <a:endParaRPr lang="en-US">
            <a:cs typeface="B Zar" pitchFamily="2" charset="-78"/>
          </a:endParaRPr>
        </a:p>
      </dgm:t>
    </dgm:pt>
    <dgm:pt modelId="{17DF2E1E-DE0A-47BE-BBD4-9175CA20DF49}">
      <dgm:prSet/>
      <dgm:spPr/>
      <dgm:t>
        <a:bodyPr/>
        <a:lstStyle/>
        <a:p>
          <a:pPr rtl="1"/>
          <a:r>
            <a:rPr lang="en-US" dirty="0" smtClean="0">
              <a:cs typeface="B Zar" pitchFamily="2" charset="-78"/>
            </a:rPr>
            <a:t>certificate of inspection</a:t>
          </a:r>
          <a:endParaRPr lang="fa-IR" dirty="0">
            <a:cs typeface="B Zar" pitchFamily="2" charset="-78"/>
          </a:endParaRPr>
        </a:p>
      </dgm:t>
    </dgm:pt>
    <dgm:pt modelId="{16A58983-D24B-4C47-9121-E615A2DDEDA0}" type="parTrans" cxnId="{C0E8FDDA-D3D7-4F8B-8689-4D34F62C8C00}">
      <dgm:prSet/>
      <dgm:spPr/>
      <dgm:t>
        <a:bodyPr/>
        <a:lstStyle/>
        <a:p>
          <a:endParaRPr lang="en-US">
            <a:cs typeface="B Zar" pitchFamily="2" charset="-78"/>
          </a:endParaRPr>
        </a:p>
      </dgm:t>
    </dgm:pt>
    <dgm:pt modelId="{5ACBED57-2DC4-4E0D-8DF6-7F424FD97290}" type="sibTrans" cxnId="{C0E8FDDA-D3D7-4F8B-8689-4D34F62C8C00}">
      <dgm:prSet/>
      <dgm:spPr/>
      <dgm:t>
        <a:bodyPr/>
        <a:lstStyle/>
        <a:p>
          <a:endParaRPr lang="en-US">
            <a:cs typeface="B Zar" pitchFamily="2" charset="-78"/>
          </a:endParaRPr>
        </a:p>
      </dgm:t>
    </dgm:pt>
    <dgm:pt modelId="{AE3F288A-1839-4D94-9C09-5338FD688AE1}">
      <dgm:prSet/>
      <dgm:spPr/>
      <dgm:t>
        <a:bodyPr/>
        <a:lstStyle/>
        <a:p>
          <a:pPr rtl="1"/>
          <a:r>
            <a:rPr lang="fa-IR" dirty="0" smtClean="0">
              <a:cs typeface="B Zar" pitchFamily="2" charset="-78"/>
            </a:rPr>
            <a:t>عدم صدور مجوز صادرات در بعضي کشورها</a:t>
          </a:r>
          <a:endParaRPr lang="en-US" dirty="0">
            <a:cs typeface="B Zar" pitchFamily="2" charset="-78"/>
          </a:endParaRPr>
        </a:p>
      </dgm:t>
    </dgm:pt>
    <dgm:pt modelId="{2BD74DED-BA60-47C3-8BAC-855D12F968D7}" type="parTrans" cxnId="{12EE0E6D-E557-409C-99FF-2A752488185F}">
      <dgm:prSet/>
      <dgm:spPr/>
      <dgm:t>
        <a:bodyPr/>
        <a:lstStyle/>
        <a:p>
          <a:endParaRPr lang="en-US">
            <a:cs typeface="B Zar" pitchFamily="2" charset="-78"/>
          </a:endParaRPr>
        </a:p>
      </dgm:t>
    </dgm:pt>
    <dgm:pt modelId="{6293E2FD-7987-4D45-9E48-2545DF063D46}" type="sibTrans" cxnId="{12EE0E6D-E557-409C-99FF-2A752488185F}">
      <dgm:prSet/>
      <dgm:spPr/>
      <dgm:t>
        <a:bodyPr/>
        <a:lstStyle/>
        <a:p>
          <a:endParaRPr lang="en-US">
            <a:cs typeface="B Zar" pitchFamily="2" charset="-78"/>
          </a:endParaRPr>
        </a:p>
      </dgm:t>
    </dgm:pt>
    <dgm:pt modelId="{2BB01EE2-F6B1-4297-BF1A-44749548EC93}">
      <dgm:prSet/>
      <dgm:spPr/>
      <dgm:t>
        <a:bodyPr/>
        <a:lstStyle/>
        <a:p>
          <a:pPr rtl="1"/>
          <a:r>
            <a:rPr lang="en-US" dirty="0" smtClean="0">
              <a:cs typeface="B Zar" pitchFamily="2" charset="-78"/>
            </a:rPr>
            <a:t>export license</a:t>
          </a:r>
          <a:endParaRPr lang="fa-IR" dirty="0">
            <a:cs typeface="B Zar" pitchFamily="2" charset="-78"/>
          </a:endParaRPr>
        </a:p>
      </dgm:t>
    </dgm:pt>
    <dgm:pt modelId="{BB365C0B-FF3A-49EF-A2EA-9BFBE3A9A64A}" type="parTrans" cxnId="{2DD5730F-F2F0-410D-A6E8-85310E50EDD8}">
      <dgm:prSet/>
      <dgm:spPr/>
      <dgm:t>
        <a:bodyPr/>
        <a:lstStyle/>
        <a:p>
          <a:endParaRPr lang="en-US">
            <a:cs typeface="B Zar" pitchFamily="2" charset="-78"/>
          </a:endParaRPr>
        </a:p>
      </dgm:t>
    </dgm:pt>
    <dgm:pt modelId="{44E3612D-16B2-442F-8902-6AF039F2C0B8}" type="sibTrans" cxnId="{2DD5730F-F2F0-410D-A6E8-85310E50EDD8}">
      <dgm:prSet/>
      <dgm:spPr/>
      <dgm:t>
        <a:bodyPr/>
        <a:lstStyle/>
        <a:p>
          <a:endParaRPr lang="en-US">
            <a:cs typeface="B Zar" pitchFamily="2" charset="-78"/>
          </a:endParaRPr>
        </a:p>
      </dgm:t>
    </dgm:pt>
    <dgm:pt modelId="{619164D1-B266-4FC1-A64C-F847DB5A6E31}">
      <dgm:prSet/>
      <dgm:spPr/>
      <dgm:t>
        <a:bodyPr/>
        <a:lstStyle/>
        <a:p>
          <a:pPr rtl="1"/>
          <a:r>
            <a:rPr lang="fa-IR" dirty="0" smtClean="0">
              <a:cs typeface="B Zar" pitchFamily="2" charset="-78"/>
            </a:rPr>
            <a:t>عدم صدور مجوز از جانب کشور عبوري</a:t>
          </a:r>
          <a:endParaRPr lang="en-US" dirty="0">
            <a:cs typeface="B Zar" pitchFamily="2" charset="-78"/>
          </a:endParaRPr>
        </a:p>
      </dgm:t>
    </dgm:pt>
    <dgm:pt modelId="{4EF5642F-AC35-4774-B018-15A5FDA35ADC}" type="parTrans" cxnId="{DF71B5C6-FA41-4922-B634-F74C1AE709CC}">
      <dgm:prSet/>
      <dgm:spPr/>
      <dgm:t>
        <a:bodyPr/>
        <a:lstStyle/>
        <a:p>
          <a:endParaRPr lang="en-US">
            <a:cs typeface="B Zar" pitchFamily="2" charset="-78"/>
          </a:endParaRPr>
        </a:p>
      </dgm:t>
    </dgm:pt>
    <dgm:pt modelId="{F07FEC4F-E9EA-4A58-A282-BACD8FD882F7}" type="sibTrans" cxnId="{DF71B5C6-FA41-4922-B634-F74C1AE709CC}">
      <dgm:prSet/>
      <dgm:spPr/>
      <dgm:t>
        <a:bodyPr/>
        <a:lstStyle/>
        <a:p>
          <a:endParaRPr lang="en-US">
            <a:cs typeface="B Zar" pitchFamily="2" charset="-78"/>
          </a:endParaRPr>
        </a:p>
      </dgm:t>
    </dgm:pt>
    <dgm:pt modelId="{A45529A7-90D6-4EF4-980B-4D7B205BF1E3}" type="pres">
      <dgm:prSet presAssocID="{C3142ACD-73C1-48B5-B1F2-87FFCBB51D51}" presName="linear" presStyleCnt="0">
        <dgm:presLayoutVars>
          <dgm:animLvl val="lvl"/>
          <dgm:resizeHandles val="exact"/>
        </dgm:presLayoutVars>
      </dgm:prSet>
      <dgm:spPr/>
      <dgm:t>
        <a:bodyPr/>
        <a:lstStyle/>
        <a:p>
          <a:endParaRPr lang="en-US"/>
        </a:p>
      </dgm:t>
    </dgm:pt>
    <dgm:pt modelId="{9A92BC12-F675-4668-A0E1-08D9D7AA852D}" type="pres">
      <dgm:prSet presAssocID="{0D06E8F1-B4B8-4D62-8247-7EC924FA1191}" presName="parentText" presStyleLbl="node1" presStyleIdx="0" presStyleCnt="5">
        <dgm:presLayoutVars>
          <dgm:chMax val="0"/>
          <dgm:bulletEnabled val="1"/>
        </dgm:presLayoutVars>
      </dgm:prSet>
      <dgm:spPr/>
      <dgm:t>
        <a:bodyPr/>
        <a:lstStyle/>
        <a:p>
          <a:endParaRPr lang="en-US"/>
        </a:p>
      </dgm:t>
    </dgm:pt>
    <dgm:pt modelId="{B51A386E-153F-441D-B9EA-B6637DCFDB68}" type="pres">
      <dgm:prSet presAssocID="{0D06E8F1-B4B8-4D62-8247-7EC924FA1191}" presName="childText" presStyleLbl="revTx" presStyleIdx="0" presStyleCnt="4">
        <dgm:presLayoutVars>
          <dgm:bulletEnabled val="1"/>
        </dgm:presLayoutVars>
      </dgm:prSet>
      <dgm:spPr/>
      <dgm:t>
        <a:bodyPr/>
        <a:lstStyle/>
        <a:p>
          <a:endParaRPr lang="en-US"/>
        </a:p>
      </dgm:t>
    </dgm:pt>
    <dgm:pt modelId="{475D4236-5CDC-47C6-AEE5-34B57EDFC56C}" type="pres">
      <dgm:prSet presAssocID="{8F2BA395-B95B-45AB-B22B-64F71A1AAB30}" presName="parentText" presStyleLbl="node1" presStyleIdx="1" presStyleCnt="5">
        <dgm:presLayoutVars>
          <dgm:chMax val="0"/>
          <dgm:bulletEnabled val="1"/>
        </dgm:presLayoutVars>
      </dgm:prSet>
      <dgm:spPr/>
      <dgm:t>
        <a:bodyPr/>
        <a:lstStyle/>
        <a:p>
          <a:endParaRPr lang="en-US"/>
        </a:p>
      </dgm:t>
    </dgm:pt>
    <dgm:pt modelId="{B3F3AB0A-248D-4C63-A389-18C2D377B57F}" type="pres">
      <dgm:prSet presAssocID="{8F2BA395-B95B-45AB-B22B-64F71A1AAB30}" presName="childText" presStyleLbl="revTx" presStyleIdx="1" presStyleCnt="4">
        <dgm:presLayoutVars>
          <dgm:bulletEnabled val="1"/>
        </dgm:presLayoutVars>
      </dgm:prSet>
      <dgm:spPr/>
      <dgm:t>
        <a:bodyPr/>
        <a:lstStyle/>
        <a:p>
          <a:endParaRPr lang="en-US"/>
        </a:p>
      </dgm:t>
    </dgm:pt>
    <dgm:pt modelId="{D75642EE-84B9-461A-9828-BAA7B553D3AA}" type="pres">
      <dgm:prSet presAssocID="{5A74B321-20D1-40BF-8ADD-C5CFCC952900}" presName="parentText" presStyleLbl="node1" presStyleIdx="2" presStyleCnt="5">
        <dgm:presLayoutVars>
          <dgm:chMax val="0"/>
          <dgm:bulletEnabled val="1"/>
        </dgm:presLayoutVars>
      </dgm:prSet>
      <dgm:spPr/>
      <dgm:t>
        <a:bodyPr/>
        <a:lstStyle/>
        <a:p>
          <a:endParaRPr lang="en-US"/>
        </a:p>
      </dgm:t>
    </dgm:pt>
    <dgm:pt modelId="{D8A050F2-FD6C-443A-BF6C-09BA26768630}" type="pres">
      <dgm:prSet presAssocID="{5A74B321-20D1-40BF-8ADD-C5CFCC952900}" presName="childText" presStyleLbl="revTx" presStyleIdx="2" presStyleCnt="4">
        <dgm:presLayoutVars>
          <dgm:bulletEnabled val="1"/>
        </dgm:presLayoutVars>
      </dgm:prSet>
      <dgm:spPr/>
      <dgm:t>
        <a:bodyPr/>
        <a:lstStyle/>
        <a:p>
          <a:endParaRPr lang="en-US"/>
        </a:p>
      </dgm:t>
    </dgm:pt>
    <dgm:pt modelId="{784F1AC8-6433-4FE5-90FD-851FF8CC0CC5}" type="pres">
      <dgm:prSet presAssocID="{AE3F288A-1839-4D94-9C09-5338FD688AE1}" presName="parentText" presStyleLbl="node1" presStyleIdx="3" presStyleCnt="5">
        <dgm:presLayoutVars>
          <dgm:chMax val="0"/>
          <dgm:bulletEnabled val="1"/>
        </dgm:presLayoutVars>
      </dgm:prSet>
      <dgm:spPr/>
      <dgm:t>
        <a:bodyPr/>
        <a:lstStyle/>
        <a:p>
          <a:endParaRPr lang="en-US"/>
        </a:p>
      </dgm:t>
    </dgm:pt>
    <dgm:pt modelId="{FA8F9D73-231B-4F46-B6BE-EEA4C58B76B2}" type="pres">
      <dgm:prSet presAssocID="{AE3F288A-1839-4D94-9C09-5338FD688AE1}" presName="childText" presStyleLbl="revTx" presStyleIdx="3" presStyleCnt="4">
        <dgm:presLayoutVars>
          <dgm:bulletEnabled val="1"/>
        </dgm:presLayoutVars>
      </dgm:prSet>
      <dgm:spPr/>
      <dgm:t>
        <a:bodyPr/>
        <a:lstStyle/>
        <a:p>
          <a:endParaRPr lang="en-US"/>
        </a:p>
      </dgm:t>
    </dgm:pt>
    <dgm:pt modelId="{DE3112E5-BC62-4038-9C81-DDA7C5CE2312}" type="pres">
      <dgm:prSet presAssocID="{619164D1-B266-4FC1-A64C-F847DB5A6E31}" presName="parentText" presStyleLbl="node1" presStyleIdx="4" presStyleCnt="5">
        <dgm:presLayoutVars>
          <dgm:chMax val="0"/>
          <dgm:bulletEnabled val="1"/>
        </dgm:presLayoutVars>
      </dgm:prSet>
      <dgm:spPr/>
      <dgm:t>
        <a:bodyPr/>
        <a:lstStyle/>
        <a:p>
          <a:endParaRPr lang="en-US"/>
        </a:p>
      </dgm:t>
    </dgm:pt>
  </dgm:ptLst>
  <dgm:cxnLst>
    <dgm:cxn modelId="{AAD8D3DD-E85C-4130-BA1C-1C81DDD4204C}" srcId="{C3142ACD-73C1-48B5-B1F2-87FFCBB51D51}" destId="{8F2BA395-B95B-45AB-B22B-64F71A1AAB30}" srcOrd="1" destOrd="0" parTransId="{E08AABAB-54C8-4EE8-ABA5-9E7873FEA6C6}" sibTransId="{23264DF8-3196-4E8E-AB02-9C92EA6B5AC5}"/>
    <dgm:cxn modelId="{E470EEF5-73B7-45FF-8E7F-C2842338760E}" type="presOf" srcId="{AE3F288A-1839-4D94-9C09-5338FD688AE1}" destId="{784F1AC8-6433-4FE5-90FD-851FF8CC0CC5}" srcOrd="0" destOrd="0" presId="urn:microsoft.com/office/officeart/2005/8/layout/vList2"/>
    <dgm:cxn modelId="{56A02D8B-6082-441F-8D95-458F403EDCFC}" srcId="{8F2BA395-B95B-45AB-B22B-64F71A1AAB30}" destId="{534C9442-E26A-4D1A-B38D-824516C45D2A}" srcOrd="0" destOrd="0" parTransId="{5F89DFDC-C9B4-4474-A282-32CBDAA1B0F9}" sibTransId="{20CFDB33-5217-45D0-8752-2D21C3ADD757}"/>
    <dgm:cxn modelId="{B245D2AF-E0BB-421F-BFEC-31130A496020}" type="presOf" srcId="{8F2BA395-B95B-45AB-B22B-64F71A1AAB30}" destId="{475D4236-5CDC-47C6-AEE5-34B57EDFC56C}" srcOrd="0" destOrd="0" presId="urn:microsoft.com/office/officeart/2005/8/layout/vList2"/>
    <dgm:cxn modelId="{62075C19-51F9-475A-97B2-E01C024F91C3}" type="presOf" srcId="{17DF2E1E-DE0A-47BE-BBD4-9175CA20DF49}" destId="{D8A050F2-FD6C-443A-BF6C-09BA26768630}" srcOrd="0" destOrd="0" presId="urn:microsoft.com/office/officeart/2005/8/layout/vList2"/>
    <dgm:cxn modelId="{7DCA3367-74D0-4434-930B-98BE9E85E3BF}" srcId="{C3142ACD-73C1-48B5-B1F2-87FFCBB51D51}" destId="{5A74B321-20D1-40BF-8ADD-C5CFCC952900}" srcOrd="2" destOrd="0" parTransId="{A9CF5924-08D0-4668-90AC-B1BB45A0F7AC}" sibTransId="{60710B25-856E-4A23-B70B-47B643079517}"/>
    <dgm:cxn modelId="{2DD5730F-F2F0-410D-A6E8-85310E50EDD8}" srcId="{AE3F288A-1839-4D94-9C09-5338FD688AE1}" destId="{2BB01EE2-F6B1-4297-BF1A-44749548EC93}" srcOrd="0" destOrd="0" parTransId="{BB365C0B-FF3A-49EF-A2EA-9BFBE3A9A64A}" sibTransId="{44E3612D-16B2-442F-8902-6AF039F2C0B8}"/>
    <dgm:cxn modelId="{C554A113-F49A-4FBF-97D8-FD5BB1809F1E}" type="presOf" srcId="{2BB01EE2-F6B1-4297-BF1A-44749548EC93}" destId="{FA8F9D73-231B-4F46-B6BE-EEA4C58B76B2}" srcOrd="0" destOrd="0" presId="urn:microsoft.com/office/officeart/2005/8/layout/vList2"/>
    <dgm:cxn modelId="{E305F151-97B7-4074-8F72-16FBBBC528CB}" srcId="{C3142ACD-73C1-48B5-B1F2-87FFCBB51D51}" destId="{0D06E8F1-B4B8-4D62-8247-7EC924FA1191}" srcOrd="0" destOrd="0" parTransId="{51E65A23-5355-4DD7-9566-20A747FAB185}" sibTransId="{5533A8A8-57C1-47B8-8FF1-5980EDEA0F67}"/>
    <dgm:cxn modelId="{77264BFD-ECDF-4B88-93DC-5F2B967BCF70}" type="presOf" srcId="{23E61C2D-4765-472C-9452-F1E5C157E200}" destId="{B51A386E-153F-441D-B9EA-B6637DCFDB68}" srcOrd="0" destOrd="0" presId="urn:microsoft.com/office/officeart/2005/8/layout/vList2"/>
    <dgm:cxn modelId="{9F0269F8-26A6-4338-B838-8645E749A5F5}" type="presOf" srcId="{0D06E8F1-B4B8-4D62-8247-7EC924FA1191}" destId="{9A92BC12-F675-4668-A0E1-08D9D7AA852D}" srcOrd="0" destOrd="0" presId="urn:microsoft.com/office/officeart/2005/8/layout/vList2"/>
    <dgm:cxn modelId="{12EE0E6D-E557-409C-99FF-2A752488185F}" srcId="{C3142ACD-73C1-48B5-B1F2-87FFCBB51D51}" destId="{AE3F288A-1839-4D94-9C09-5338FD688AE1}" srcOrd="3" destOrd="0" parTransId="{2BD74DED-BA60-47C3-8BAC-855D12F968D7}" sibTransId="{6293E2FD-7987-4D45-9E48-2545DF063D46}"/>
    <dgm:cxn modelId="{DF71B5C6-FA41-4922-B634-F74C1AE709CC}" srcId="{C3142ACD-73C1-48B5-B1F2-87FFCBB51D51}" destId="{619164D1-B266-4FC1-A64C-F847DB5A6E31}" srcOrd="4" destOrd="0" parTransId="{4EF5642F-AC35-4774-B018-15A5FDA35ADC}" sibTransId="{F07FEC4F-E9EA-4A58-A282-BACD8FD882F7}"/>
    <dgm:cxn modelId="{723889FD-5060-4289-A487-FC9C2DA7C127}" type="presOf" srcId="{619164D1-B266-4FC1-A64C-F847DB5A6E31}" destId="{DE3112E5-BC62-4038-9C81-DDA7C5CE2312}" srcOrd="0" destOrd="0" presId="urn:microsoft.com/office/officeart/2005/8/layout/vList2"/>
    <dgm:cxn modelId="{4E599F8B-FD4C-451C-9785-C1DCB88A13AA}" type="presOf" srcId="{5A74B321-20D1-40BF-8ADD-C5CFCC952900}" destId="{D75642EE-84B9-461A-9828-BAA7B553D3AA}" srcOrd="0" destOrd="0" presId="urn:microsoft.com/office/officeart/2005/8/layout/vList2"/>
    <dgm:cxn modelId="{0EB21C85-8A9B-4298-819C-8CC8B165D517}" srcId="{0D06E8F1-B4B8-4D62-8247-7EC924FA1191}" destId="{23E61C2D-4765-472C-9452-F1E5C157E200}" srcOrd="0" destOrd="0" parTransId="{AD7B58C2-7B0A-405B-A3E7-BF7D3CD73850}" sibTransId="{60ECB7F7-F646-4C9C-828E-5BBC23E7632B}"/>
    <dgm:cxn modelId="{17E5F53B-C50A-4FC4-880E-B56F79EF3E86}" type="presOf" srcId="{C3142ACD-73C1-48B5-B1F2-87FFCBB51D51}" destId="{A45529A7-90D6-4EF4-980B-4D7B205BF1E3}" srcOrd="0" destOrd="0" presId="urn:microsoft.com/office/officeart/2005/8/layout/vList2"/>
    <dgm:cxn modelId="{C0E8FDDA-D3D7-4F8B-8689-4D34F62C8C00}" srcId="{5A74B321-20D1-40BF-8ADD-C5CFCC952900}" destId="{17DF2E1E-DE0A-47BE-BBD4-9175CA20DF49}" srcOrd="0" destOrd="0" parTransId="{16A58983-D24B-4C47-9121-E615A2DDEDA0}" sibTransId="{5ACBED57-2DC4-4E0D-8DF6-7F424FD97290}"/>
    <dgm:cxn modelId="{D91F17F4-5236-4826-8BB7-8E32C48020ED}" type="presOf" srcId="{534C9442-E26A-4D1A-B38D-824516C45D2A}" destId="{B3F3AB0A-248D-4C63-A389-18C2D377B57F}" srcOrd="0" destOrd="0" presId="urn:microsoft.com/office/officeart/2005/8/layout/vList2"/>
    <dgm:cxn modelId="{04804E2A-6659-40F9-B241-41D9C17B3F71}" type="presParOf" srcId="{A45529A7-90D6-4EF4-980B-4D7B205BF1E3}" destId="{9A92BC12-F675-4668-A0E1-08D9D7AA852D}" srcOrd="0" destOrd="0" presId="urn:microsoft.com/office/officeart/2005/8/layout/vList2"/>
    <dgm:cxn modelId="{95FB6935-6715-4631-A846-5480F0678F53}" type="presParOf" srcId="{A45529A7-90D6-4EF4-980B-4D7B205BF1E3}" destId="{B51A386E-153F-441D-B9EA-B6637DCFDB68}" srcOrd="1" destOrd="0" presId="urn:microsoft.com/office/officeart/2005/8/layout/vList2"/>
    <dgm:cxn modelId="{E601C2E3-FE1E-4764-BDCE-6D17B22A300F}" type="presParOf" srcId="{A45529A7-90D6-4EF4-980B-4D7B205BF1E3}" destId="{475D4236-5CDC-47C6-AEE5-34B57EDFC56C}" srcOrd="2" destOrd="0" presId="urn:microsoft.com/office/officeart/2005/8/layout/vList2"/>
    <dgm:cxn modelId="{ECA98AE1-C9E6-4BE1-9597-C0CDF31838D5}" type="presParOf" srcId="{A45529A7-90D6-4EF4-980B-4D7B205BF1E3}" destId="{B3F3AB0A-248D-4C63-A389-18C2D377B57F}" srcOrd="3" destOrd="0" presId="urn:microsoft.com/office/officeart/2005/8/layout/vList2"/>
    <dgm:cxn modelId="{540B36FF-CB60-47AC-8995-244BFEB7D3F2}" type="presParOf" srcId="{A45529A7-90D6-4EF4-980B-4D7B205BF1E3}" destId="{D75642EE-84B9-461A-9828-BAA7B553D3AA}" srcOrd="4" destOrd="0" presId="urn:microsoft.com/office/officeart/2005/8/layout/vList2"/>
    <dgm:cxn modelId="{ECC0A907-C8B3-4B6F-9A68-C8E4835D8C92}" type="presParOf" srcId="{A45529A7-90D6-4EF4-980B-4D7B205BF1E3}" destId="{D8A050F2-FD6C-443A-BF6C-09BA26768630}" srcOrd="5" destOrd="0" presId="urn:microsoft.com/office/officeart/2005/8/layout/vList2"/>
    <dgm:cxn modelId="{0CA8F445-DAC5-4C87-B551-8CB01621529F}" type="presParOf" srcId="{A45529A7-90D6-4EF4-980B-4D7B205BF1E3}" destId="{784F1AC8-6433-4FE5-90FD-851FF8CC0CC5}" srcOrd="6" destOrd="0" presId="urn:microsoft.com/office/officeart/2005/8/layout/vList2"/>
    <dgm:cxn modelId="{A6C6443F-C211-4E62-A692-D11FAA0C61E3}" type="presParOf" srcId="{A45529A7-90D6-4EF4-980B-4D7B205BF1E3}" destId="{FA8F9D73-231B-4F46-B6BE-EEA4C58B76B2}" srcOrd="7" destOrd="0" presId="urn:microsoft.com/office/officeart/2005/8/layout/vList2"/>
    <dgm:cxn modelId="{0F5F1649-6323-49A2-9A0C-2E9E45F9193E}" type="presParOf" srcId="{A45529A7-90D6-4EF4-980B-4D7B205BF1E3}" destId="{DE3112E5-BC62-4038-9C81-DDA7C5CE2312}"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1057B2-0D7C-4181-B903-A1D934E8ECE2}" type="doc">
      <dgm:prSet loTypeId="urn:microsoft.com/office/officeart/2005/8/layout/default#3" loCatId="list" qsTypeId="urn:microsoft.com/office/officeart/2005/8/quickstyle/simple2" qsCatId="simple" csTypeId="urn:microsoft.com/office/officeart/2005/8/colors/accent0_3" csCatId="mainScheme" phldr="1"/>
      <dgm:spPr/>
      <dgm:t>
        <a:bodyPr/>
        <a:lstStyle/>
        <a:p>
          <a:endParaRPr lang="en-US"/>
        </a:p>
      </dgm:t>
    </dgm:pt>
    <dgm:pt modelId="{514378CD-6B79-48EA-BF7E-D3B7375FC590}">
      <dgm:prSet custT="1"/>
      <dgm:spPr/>
      <dgm:t>
        <a:bodyPr/>
        <a:lstStyle/>
        <a:p>
          <a:pPr rtl="1"/>
          <a:r>
            <a:rPr lang="fa-IR" sz="6000" dirty="0" smtClean="0">
              <a:cs typeface="B Zar" pitchFamily="2" charset="-78"/>
            </a:rPr>
            <a:t>ارائۀ کليۀ خدمات مربوط به بيمه‌ اعتبار صادرات </a:t>
          </a:r>
          <a:r>
            <a:rPr lang="fa-IR" sz="3200" dirty="0" smtClean="0">
              <a:cs typeface="B Zar" pitchFamily="2" charset="-78"/>
            </a:rPr>
            <a:t>(</a:t>
          </a:r>
          <a:r>
            <a:rPr lang="en-US" sz="3200" dirty="0" smtClean="0">
              <a:cs typeface="B Zar" pitchFamily="2" charset="-78"/>
            </a:rPr>
            <a:t>export credit agency</a:t>
          </a:r>
          <a:r>
            <a:rPr lang="fa-IR" sz="3200" dirty="0" smtClean="0">
              <a:cs typeface="B Zar" pitchFamily="2" charset="-78"/>
            </a:rPr>
            <a:t>)</a:t>
          </a:r>
          <a:r>
            <a:rPr lang="fa-IR" sz="4400" dirty="0" smtClean="0">
              <a:cs typeface="B Zar" pitchFamily="2" charset="-78"/>
            </a:rPr>
            <a:t>  </a:t>
          </a:r>
          <a:r>
            <a:rPr lang="fa-IR" sz="6000" dirty="0" smtClean="0">
              <a:cs typeface="B Zar" pitchFamily="2" charset="-78"/>
            </a:rPr>
            <a:t>متوقف شده است.</a:t>
          </a:r>
          <a:endParaRPr lang="en-US" sz="6000" dirty="0">
            <a:cs typeface="B Zar" pitchFamily="2" charset="-78"/>
          </a:endParaRPr>
        </a:p>
      </dgm:t>
    </dgm:pt>
    <dgm:pt modelId="{98AD5B98-895A-420F-BF10-B9CC9E4CD3A3}" type="parTrans" cxnId="{FF2B4CFC-84E1-447B-8E4D-A1E147515C3B}">
      <dgm:prSet/>
      <dgm:spPr/>
      <dgm:t>
        <a:bodyPr/>
        <a:lstStyle/>
        <a:p>
          <a:endParaRPr lang="en-US"/>
        </a:p>
      </dgm:t>
    </dgm:pt>
    <dgm:pt modelId="{25778008-19E9-4BB7-8BC0-E6E928768984}" type="sibTrans" cxnId="{FF2B4CFC-84E1-447B-8E4D-A1E147515C3B}">
      <dgm:prSet/>
      <dgm:spPr/>
      <dgm:t>
        <a:bodyPr/>
        <a:lstStyle/>
        <a:p>
          <a:endParaRPr lang="en-US"/>
        </a:p>
      </dgm:t>
    </dgm:pt>
    <dgm:pt modelId="{DC04A7EF-839D-4196-8251-02609AB150EE}" type="pres">
      <dgm:prSet presAssocID="{761057B2-0D7C-4181-B903-A1D934E8ECE2}" presName="diagram" presStyleCnt="0">
        <dgm:presLayoutVars>
          <dgm:dir/>
          <dgm:resizeHandles val="exact"/>
        </dgm:presLayoutVars>
      </dgm:prSet>
      <dgm:spPr/>
      <dgm:t>
        <a:bodyPr/>
        <a:lstStyle/>
        <a:p>
          <a:endParaRPr lang="en-US"/>
        </a:p>
      </dgm:t>
    </dgm:pt>
    <dgm:pt modelId="{426384E4-CB50-402C-9345-0DCBB499D036}" type="pres">
      <dgm:prSet presAssocID="{514378CD-6B79-48EA-BF7E-D3B7375FC590}" presName="node" presStyleLbl="node1" presStyleIdx="0" presStyleCnt="1">
        <dgm:presLayoutVars>
          <dgm:bulletEnabled val="1"/>
        </dgm:presLayoutVars>
      </dgm:prSet>
      <dgm:spPr>
        <a:prstGeom prst="flowChartManualInput">
          <a:avLst/>
        </a:prstGeom>
      </dgm:spPr>
      <dgm:t>
        <a:bodyPr/>
        <a:lstStyle/>
        <a:p>
          <a:endParaRPr lang="en-US"/>
        </a:p>
      </dgm:t>
    </dgm:pt>
  </dgm:ptLst>
  <dgm:cxnLst>
    <dgm:cxn modelId="{FF2B4CFC-84E1-447B-8E4D-A1E147515C3B}" srcId="{761057B2-0D7C-4181-B903-A1D934E8ECE2}" destId="{514378CD-6B79-48EA-BF7E-D3B7375FC590}" srcOrd="0" destOrd="0" parTransId="{98AD5B98-895A-420F-BF10-B9CC9E4CD3A3}" sibTransId="{25778008-19E9-4BB7-8BC0-E6E928768984}"/>
    <dgm:cxn modelId="{C8CE4B4C-FC78-40AD-BC53-D82705FA0BB4}" type="presOf" srcId="{761057B2-0D7C-4181-B903-A1D934E8ECE2}" destId="{DC04A7EF-839D-4196-8251-02609AB150EE}" srcOrd="0" destOrd="0" presId="urn:microsoft.com/office/officeart/2005/8/layout/default#3"/>
    <dgm:cxn modelId="{61280E0A-49C9-495B-923B-671E35291C1D}" type="presOf" srcId="{514378CD-6B79-48EA-BF7E-D3B7375FC590}" destId="{426384E4-CB50-402C-9345-0DCBB499D036}" srcOrd="0" destOrd="0" presId="urn:microsoft.com/office/officeart/2005/8/layout/default#3"/>
    <dgm:cxn modelId="{A1785219-2C03-451B-B04E-0D4B53CBBEB6}" type="presParOf" srcId="{DC04A7EF-839D-4196-8251-02609AB150EE}" destId="{426384E4-CB50-402C-9345-0DCBB499D036}" srcOrd="0"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5D7492-5FC7-4547-A9F9-A8973F558D73}">
      <dsp:nvSpPr>
        <dsp:cNvPr id="0" name=""/>
        <dsp:cNvSpPr/>
      </dsp:nvSpPr>
      <dsp:spPr>
        <a:xfrm>
          <a:off x="0" y="10534"/>
          <a:ext cx="8229599" cy="116915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r" defTabSz="1689100" rtl="1">
            <a:lnSpc>
              <a:spcPct val="90000"/>
            </a:lnSpc>
            <a:spcBef>
              <a:spcPct val="0"/>
            </a:spcBef>
            <a:spcAft>
              <a:spcPct val="35000"/>
            </a:spcAft>
          </a:pPr>
          <a:r>
            <a:rPr lang="fa-IR" sz="3800" kern="1200" dirty="0" smtClean="0">
              <a:cs typeface="B Zar" pitchFamily="2" charset="-78"/>
            </a:rPr>
            <a:t>تحريم‌هاي شوراي امنيت</a:t>
          </a:r>
          <a:endParaRPr lang="en-US" sz="3800" kern="1200" dirty="0">
            <a:cs typeface="B Zar" pitchFamily="2" charset="-78"/>
          </a:endParaRPr>
        </a:p>
      </dsp:txBody>
      <dsp:txXfrm>
        <a:off x="0" y="10534"/>
        <a:ext cx="8229599" cy="1169159"/>
      </dsp:txXfrm>
    </dsp:sp>
    <dsp:sp modelId="{4C77FE8B-186F-4F4C-BC04-5E48355239DE}">
      <dsp:nvSpPr>
        <dsp:cNvPr id="0" name=""/>
        <dsp:cNvSpPr/>
      </dsp:nvSpPr>
      <dsp:spPr>
        <a:xfrm>
          <a:off x="0" y="1289133"/>
          <a:ext cx="8229599" cy="1169159"/>
        </a:xfrm>
        <a:prstGeom prst="roundRect">
          <a:avLst/>
        </a:prstGeom>
        <a:gradFill rotWithShape="0">
          <a:gsLst>
            <a:gs pos="0">
              <a:schemeClr val="accent2">
                <a:hueOff val="-6721063"/>
                <a:satOff val="2923"/>
                <a:lumOff val="850"/>
                <a:alphaOff val="0"/>
                <a:tint val="50000"/>
                <a:satMod val="300000"/>
              </a:schemeClr>
            </a:gs>
            <a:gs pos="35000">
              <a:schemeClr val="accent2">
                <a:hueOff val="-6721063"/>
                <a:satOff val="2923"/>
                <a:lumOff val="850"/>
                <a:alphaOff val="0"/>
                <a:tint val="37000"/>
                <a:satMod val="300000"/>
              </a:schemeClr>
            </a:gs>
            <a:gs pos="100000">
              <a:schemeClr val="accent2">
                <a:hueOff val="-6721063"/>
                <a:satOff val="2923"/>
                <a:lumOff val="8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r" defTabSz="1689100" rtl="1">
            <a:lnSpc>
              <a:spcPct val="90000"/>
            </a:lnSpc>
            <a:spcBef>
              <a:spcPct val="0"/>
            </a:spcBef>
            <a:spcAft>
              <a:spcPct val="35000"/>
            </a:spcAft>
          </a:pPr>
          <a:r>
            <a:rPr lang="fa-IR" sz="3800" kern="1200" dirty="0" smtClean="0">
              <a:cs typeface="B Zar" pitchFamily="2" charset="-78"/>
            </a:rPr>
            <a:t>تحريم‌هاي امريکا</a:t>
          </a:r>
          <a:endParaRPr lang="en-US" sz="3800" kern="1200" dirty="0">
            <a:cs typeface="B Zar" pitchFamily="2" charset="-78"/>
          </a:endParaRPr>
        </a:p>
      </dsp:txBody>
      <dsp:txXfrm>
        <a:off x="0" y="1289133"/>
        <a:ext cx="8229599" cy="1169159"/>
      </dsp:txXfrm>
    </dsp:sp>
    <dsp:sp modelId="{B5B80E16-E637-46C5-B54C-A213BA076B6E}">
      <dsp:nvSpPr>
        <dsp:cNvPr id="0" name=""/>
        <dsp:cNvSpPr/>
      </dsp:nvSpPr>
      <dsp:spPr>
        <a:xfrm>
          <a:off x="0" y="2567732"/>
          <a:ext cx="8229599" cy="1169159"/>
        </a:xfrm>
        <a:prstGeom prst="roundRect">
          <a:avLst/>
        </a:prstGeom>
        <a:gradFill rotWithShape="0">
          <a:gsLst>
            <a:gs pos="0">
              <a:schemeClr val="accent2">
                <a:hueOff val="-13442126"/>
                <a:satOff val="5846"/>
                <a:lumOff val="1700"/>
                <a:alphaOff val="0"/>
                <a:tint val="50000"/>
                <a:satMod val="300000"/>
              </a:schemeClr>
            </a:gs>
            <a:gs pos="35000">
              <a:schemeClr val="accent2">
                <a:hueOff val="-13442126"/>
                <a:satOff val="5846"/>
                <a:lumOff val="1700"/>
                <a:alphaOff val="0"/>
                <a:tint val="37000"/>
                <a:satMod val="300000"/>
              </a:schemeClr>
            </a:gs>
            <a:gs pos="100000">
              <a:schemeClr val="accent2">
                <a:hueOff val="-13442126"/>
                <a:satOff val="5846"/>
                <a:lumOff val="17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r" defTabSz="1689100" rtl="1">
            <a:lnSpc>
              <a:spcPct val="90000"/>
            </a:lnSpc>
            <a:spcBef>
              <a:spcPct val="0"/>
            </a:spcBef>
            <a:spcAft>
              <a:spcPct val="35000"/>
            </a:spcAft>
          </a:pPr>
          <a:r>
            <a:rPr lang="fa-IR" sz="3800" kern="1200" dirty="0" smtClean="0">
              <a:cs typeface="B Zar" pitchFamily="2" charset="-78"/>
            </a:rPr>
            <a:t>تحريم‌هاي اتحاديۀ اروپا</a:t>
          </a:r>
          <a:endParaRPr lang="en-US" sz="3800" kern="1200" dirty="0">
            <a:cs typeface="B Zar" pitchFamily="2" charset="-78"/>
          </a:endParaRPr>
        </a:p>
      </dsp:txBody>
      <dsp:txXfrm>
        <a:off x="0" y="2567732"/>
        <a:ext cx="8229599" cy="1169159"/>
      </dsp:txXfrm>
    </dsp:sp>
    <dsp:sp modelId="{F6874CB2-E880-4EC5-8110-CC21EE44E2FA}">
      <dsp:nvSpPr>
        <dsp:cNvPr id="0" name=""/>
        <dsp:cNvSpPr/>
      </dsp:nvSpPr>
      <dsp:spPr>
        <a:xfrm>
          <a:off x="0" y="3846331"/>
          <a:ext cx="8229599" cy="1169159"/>
        </a:xfrm>
        <a:prstGeom prst="roundRect">
          <a:avLst/>
        </a:prstGeom>
        <a:gradFill rotWithShape="0">
          <a:gsLst>
            <a:gs pos="0">
              <a:schemeClr val="accent2">
                <a:hueOff val="-20163188"/>
                <a:satOff val="8769"/>
                <a:lumOff val="2550"/>
                <a:alphaOff val="0"/>
                <a:tint val="50000"/>
                <a:satMod val="300000"/>
              </a:schemeClr>
            </a:gs>
            <a:gs pos="35000">
              <a:schemeClr val="accent2">
                <a:hueOff val="-20163188"/>
                <a:satOff val="8769"/>
                <a:lumOff val="2550"/>
                <a:alphaOff val="0"/>
                <a:tint val="37000"/>
                <a:satMod val="300000"/>
              </a:schemeClr>
            </a:gs>
            <a:gs pos="100000">
              <a:schemeClr val="accent2">
                <a:hueOff val="-20163188"/>
                <a:satOff val="8769"/>
                <a:lumOff val="25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r" defTabSz="1689100" rtl="1">
            <a:lnSpc>
              <a:spcPct val="90000"/>
            </a:lnSpc>
            <a:spcBef>
              <a:spcPct val="0"/>
            </a:spcBef>
            <a:spcAft>
              <a:spcPct val="35000"/>
            </a:spcAft>
          </a:pPr>
          <a:r>
            <a:rPr lang="fa-IR" sz="3800" kern="1200" dirty="0" smtClean="0">
              <a:cs typeface="B Zar" pitchFamily="2" charset="-78"/>
            </a:rPr>
            <a:t>تحريم‌هاي ساير کشورها</a:t>
          </a:r>
          <a:endParaRPr lang="en-US" sz="3800" kern="1200" dirty="0">
            <a:cs typeface="B Zar" pitchFamily="2" charset="-78"/>
          </a:endParaRPr>
        </a:p>
      </dsp:txBody>
      <dsp:txXfrm>
        <a:off x="0" y="3846331"/>
        <a:ext cx="8229599" cy="116915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2EAFDE-E9E2-48D0-9ABB-49335198B627}">
      <dsp:nvSpPr>
        <dsp:cNvPr id="0" name=""/>
        <dsp:cNvSpPr/>
      </dsp:nvSpPr>
      <dsp:spPr>
        <a:xfrm>
          <a:off x="0" y="521672"/>
          <a:ext cx="8229599" cy="3982680"/>
        </a:xfrm>
        <a:prstGeom prst="doubleWav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justLow" defTabSz="2044700" rtl="1">
            <a:lnSpc>
              <a:spcPct val="90000"/>
            </a:lnSpc>
            <a:spcBef>
              <a:spcPct val="0"/>
            </a:spcBef>
            <a:spcAft>
              <a:spcPct val="35000"/>
            </a:spcAft>
          </a:pPr>
          <a:r>
            <a:rPr lang="fa-IR" sz="4600" kern="1200" dirty="0" smtClean="0">
              <a:cs typeface="B Zar" pitchFamily="2" charset="-78"/>
            </a:rPr>
            <a:t>در بسياري موارد، اقلام موضوع معامله، مشمول تحريم نيست، اما به دليل تحريم بانک‌ها، مشکل عملياتي و اجرايي وجود دارد.</a:t>
          </a:r>
          <a:endParaRPr lang="en-US" sz="4600" kern="1200" dirty="0">
            <a:cs typeface="B Zar" pitchFamily="2" charset="-78"/>
          </a:endParaRPr>
        </a:p>
      </dsp:txBody>
      <dsp:txXfrm>
        <a:off x="0" y="521672"/>
        <a:ext cx="8229599" cy="398268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D7D60B-E623-41A6-9E2F-01C7CA6AED4A}">
      <dsp:nvSpPr>
        <dsp:cNvPr id="0" name=""/>
        <dsp:cNvSpPr/>
      </dsp:nvSpPr>
      <dsp:spPr>
        <a:xfrm>
          <a:off x="0" y="0"/>
          <a:ext cx="8229599" cy="1507807"/>
        </a:xfrm>
        <a:prstGeom prst="rect">
          <a:avLst/>
        </a:prstGeom>
        <a:solidFill>
          <a:schemeClr val="dk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rtl="1">
            <a:lnSpc>
              <a:spcPct val="90000"/>
            </a:lnSpc>
            <a:spcBef>
              <a:spcPct val="0"/>
            </a:spcBef>
            <a:spcAft>
              <a:spcPct val="35000"/>
            </a:spcAft>
          </a:pPr>
          <a:r>
            <a:rPr lang="fa-IR" sz="5100" kern="1200" dirty="0" smtClean="0">
              <a:cs typeface="B Titr" pitchFamily="2" charset="-78"/>
            </a:rPr>
            <a:t>تحريم‌هاي بانکي جدي‌تر از کالايي</a:t>
          </a:r>
          <a:endParaRPr lang="en-US" sz="5100" kern="1200" dirty="0">
            <a:cs typeface="B Titr" pitchFamily="2" charset="-78"/>
          </a:endParaRPr>
        </a:p>
      </dsp:txBody>
      <dsp:txXfrm>
        <a:off x="0" y="0"/>
        <a:ext cx="8229599" cy="1507807"/>
      </dsp:txXfrm>
    </dsp:sp>
    <dsp:sp modelId="{CB154ACA-DBC2-42E4-AE25-75A0547BA5FE}">
      <dsp:nvSpPr>
        <dsp:cNvPr id="0" name=""/>
        <dsp:cNvSpPr/>
      </dsp:nvSpPr>
      <dsp:spPr>
        <a:xfrm>
          <a:off x="0" y="1507807"/>
          <a:ext cx="8229599" cy="316639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lvl="0" algn="justLow" defTabSz="2355850" rtl="1">
            <a:lnSpc>
              <a:spcPct val="90000"/>
            </a:lnSpc>
            <a:spcBef>
              <a:spcPct val="0"/>
            </a:spcBef>
            <a:spcAft>
              <a:spcPct val="35000"/>
            </a:spcAft>
          </a:pPr>
          <a:r>
            <a:rPr lang="fa-IR" sz="5300" kern="1200" dirty="0" smtClean="0">
              <a:cs typeface="B Zar" pitchFamily="2" charset="-78"/>
            </a:rPr>
            <a:t>وقتي شيوه‌هاي پرداخت مسأله‌دار باشد، خريد و فروش هم مسأله‌دار خواهد بود.</a:t>
          </a:r>
          <a:endParaRPr lang="en-US" sz="5300" b="1" kern="1200" dirty="0">
            <a:cs typeface="B Zar" pitchFamily="2" charset="-78"/>
          </a:endParaRPr>
        </a:p>
      </dsp:txBody>
      <dsp:txXfrm>
        <a:off x="0" y="1507807"/>
        <a:ext cx="8229599" cy="3166395"/>
      </dsp:txXfrm>
    </dsp:sp>
    <dsp:sp modelId="{EBF35AF0-82B8-4CB3-9EF7-F3D1A144324C}">
      <dsp:nvSpPr>
        <dsp:cNvPr id="0" name=""/>
        <dsp:cNvSpPr/>
      </dsp:nvSpPr>
      <dsp:spPr>
        <a:xfrm>
          <a:off x="0" y="4674203"/>
          <a:ext cx="8229599" cy="351821"/>
        </a:xfrm>
        <a:prstGeom prst="rect">
          <a:avLst/>
        </a:prstGeom>
        <a:solidFill>
          <a:schemeClr val="dk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539D10-15E7-4CB3-B256-F3F25BF47BAC}">
      <dsp:nvSpPr>
        <dsp:cNvPr id="0" name=""/>
        <dsp:cNvSpPr/>
      </dsp:nvSpPr>
      <dsp:spPr>
        <a:xfrm rot="16200000">
          <a:off x="1601787" y="-1601787"/>
          <a:ext cx="5026025" cy="8229600"/>
        </a:xfrm>
        <a:prstGeom prst="ribb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4150" bIns="0" numCol="1" spcCol="1270" anchor="ctr" anchorCtr="0">
          <a:noAutofit/>
        </a:bodyPr>
        <a:lstStyle/>
        <a:p>
          <a:pPr lvl="0" algn="justLow" defTabSz="1289050" rtl="1">
            <a:lnSpc>
              <a:spcPct val="90000"/>
            </a:lnSpc>
            <a:spcBef>
              <a:spcPct val="0"/>
            </a:spcBef>
            <a:spcAft>
              <a:spcPct val="35000"/>
            </a:spcAft>
          </a:pPr>
          <a:r>
            <a:rPr lang="fa-IR" sz="2900" kern="1200" dirty="0" smtClean="0">
              <a:cs typeface="B Zar" pitchFamily="2" charset="-78"/>
            </a:rPr>
            <a:t>شرکت‌هايي که در امريکا داراي </a:t>
          </a:r>
          <a:r>
            <a:rPr lang="en-US" sz="2400" kern="1200" dirty="0" smtClean="0">
              <a:cs typeface="B Zar" pitchFamily="2" charset="-78"/>
            </a:rPr>
            <a:t>Exposure</a:t>
          </a:r>
          <a:r>
            <a:rPr lang="fa-IR" sz="2400" kern="1200" dirty="0" smtClean="0">
              <a:cs typeface="B Zar" pitchFamily="2" charset="-78"/>
            </a:rPr>
            <a:t> </a:t>
          </a:r>
          <a:r>
            <a:rPr lang="fa-IR" sz="2900" kern="1200" dirty="0" smtClean="0">
              <a:cs typeface="B Zar" pitchFamily="2" charset="-78"/>
            </a:rPr>
            <a:t>گسترده‌اند، با ارزيابي ريسک معامله با ايران، عملاً از معامله با ايران حتي بدون فشار قطعنامۀ شوراي امنيت يا کشور خود و صرفاٌ به دليل منافع خود در امريکا سرباز مي‌زنند.</a:t>
          </a:r>
          <a:endParaRPr lang="en-US" sz="2900" kern="1200" dirty="0">
            <a:cs typeface="B Zar" pitchFamily="2" charset="-78"/>
          </a:endParaRPr>
        </a:p>
      </dsp:txBody>
      <dsp:txXfrm rot="16200000">
        <a:off x="1601787" y="-1601787"/>
        <a:ext cx="5026025" cy="82296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561C1D-503E-461F-BFCA-EA86D08F2DBF}">
      <dsp:nvSpPr>
        <dsp:cNvPr id="0" name=""/>
        <dsp:cNvSpPr/>
      </dsp:nvSpPr>
      <dsp:spPr>
        <a:xfrm>
          <a:off x="0" y="9265"/>
          <a:ext cx="7467600" cy="138453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lvl="0" algn="r" defTabSz="2000250" rtl="1">
            <a:lnSpc>
              <a:spcPct val="90000"/>
            </a:lnSpc>
            <a:spcBef>
              <a:spcPct val="0"/>
            </a:spcBef>
            <a:spcAft>
              <a:spcPct val="35000"/>
            </a:spcAft>
          </a:pPr>
          <a:r>
            <a:rPr lang="fa-IR" sz="4500" kern="1200" dirty="0" smtClean="0">
              <a:cs typeface="B Zar" pitchFamily="2" charset="-78"/>
            </a:rPr>
            <a:t>منابع اوليه و اجراي پروژه‌ها</a:t>
          </a:r>
          <a:endParaRPr lang="en-US" sz="4500" kern="1200" dirty="0">
            <a:cs typeface="B Zar" pitchFamily="2" charset="-78"/>
          </a:endParaRPr>
        </a:p>
      </dsp:txBody>
      <dsp:txXfrm>
        <a:off x="0" y="9265"/>
        <a:ext cx="7467600" cy="1384530"/>
      </dsp:txXfrm>
    </dsp:sp>
    <dsp:sp modelId="{CC335D22-B126-4CE8-A25F-A203569FC2BE}">
      <dsp:nvSpPr>
        <dsp:cNvPr id="0" name=""/>
        <dsp:cNvSpPr/>
      </dsp:nvSpPr>
      <dsp:spPr>
        <a:xfrm>
          <a:off x="0" y="1523396"/>
          <a:ext cx="7467600" cy="1384530"/>
        </a:xfrm>
        <a:prstGeom prst="roundRect">
          <a:avLst/>
        </a:prstGeom>
        <a:gradFill rotWithShape="0">
          <a:gsLst>
            <a:gs pos="0">
              <a:schemeClr val="accent3">
                <a:hueOff val="5812304"/>
                <a:satOff val="-18573"/>
                <a:lumOff val="-4706"/>
                <a:alphaOff val="0"/>
                <a:shade val="51000"/>
                <a:satMod val="130000"/>
              </a:schemeClr>
            </a:gs>
            <a:gs pos="80000">
              <a:schemeClr val="accent3">
                <a:hueOff val="5812304"/>
                <a:satOff val="-18573"/>
                <a:lumOff val="-4706"/>
                <a:alphaOff val="0"/>
                <a:shade val="93000"/>
                <a:satMod val="130000"/>
              </a:schemeClr>
            </a:gs>
            <a:gs pos="100000">
              <a:schemeClr val="accent3">
                <a:hueOff val="5812304"/>
                <a:satOff val="-18573"/>
                <a:lumOff val="-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lvl="0" algn="r" defTabSz="2000250" rtl="1">
            <a:lnSpc>
              <a:spcPct val="90000"/>
            </a:lnSpc>
            <a:spcBef>
              <a:spcPct val="0"/>
            </a:spcBef>
            <a:spcAft>
              <a:spcPct val="35000"/>
            </a:spcAft>
          </a:pPr>
          <a:r>
            <a:rPr lang="fa-IR" sz="4500" kern="1200" dirty="0" smtClean="0">
              <a:cs typeface="B Zar" pitchFamily="2" charset="-78"/>
            </a:rPr>
            <a:t>منابع بلندمدت</a:t>
          </a:r>
          <a:endParaRPr lang="en-US" sz="4500" kern="1200" dirty="0">
            <a:cs typeface="B Zar" pitchFamily="2" charset="-78"/>
          </a:endParaRPr>
        </a:p>
      </dsp:txBody>
      <dsp:txXfrm>
        <a:off x="0" y="1523396"/>
        <a:ext cx="7467600" cy="1384530"/>
      </dsp:txXfrm>
    </dsp:sp>
    <dsp:sp modelId="{AB896E7F-D39A-4C40-84B0-7F7501E226B1}">
      <dsp:nvSpPr>
        <dsp:cNvPr id="0" name=""/>
        <dsp:cNvSpPr/>
      </dsp:nvSpPr>
      <dsp:spPr>
        <a:xfrm>
          <a:off x="0" y="3037526"/>
          <a:ext cx="7467600" cy="1384530"/>
        </a:xfrm>
        <a:prstGeom prst="roundRect">
          <a:avLst/>
        </a:prstGeom>
        <a:gradFill rotWithShape="0">
          <a:gsLst>
            <a:gs pos="0">
              <a:schemeClr val="accent3">
                <a:hueOff val="11624607"/>
                <a:satOff val="-37145"/>
                <a:lumOff val="-9412"/>
                <a:alphaOff val="0"/>
                <a:shade val="51000"/>
                <a:satMod val="130000"/>
              </a:schemeClr>
            </a:gs>
            <a:gs pos="80000">
              <a:schemeClr val="accent3">
                <a:hueOff val="11624607"/>
                <a:satOff val="-37145"/>
                <a:lumOff val="-9412"/>
                <a:alphaOff val="0"/>
                <a:shade val="93000"/>
                <a:satMod val="130000"/>
              </a:schemeClr>
            </a:gs>
            <a:gs pos="100000">
              <a:schemeClr val="accent3">
                <a:hueOff val="11624607"/>
                <a:satOff val="-37145"/>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lvl="0" algn="r" defTabSz="2000250" rtl="1">
            <a:lnSpc>
              <a:spcPct val="90000"/>
            </a:lnSpc>
            <a:spcBef>
              <a:spcPct val="0"/>
            </a:spcBef>
            <a:spcAft>
              <a:spcPct val="35000"/>
            </a:spcAft>
          </a:pPr>
          <a:r>
            <a:rPr lang="fa-IR" sz="4500" kern="1200" dirty="0" smtClean="0">
              <a:cs typeface="B Zar" pitchFamily="2" charset="-78"/>
            </a:rPr>
            <a:t>شرکت‌هاي بزرگ</a:t>
          </a:r>
          <a:endParaRPr lang="en-US" sz="4500" kern="1200" dirty="0">
            <a:cs typeface="B Zar" pitchFamily="2" charset="-78"/>
          </a:endParaRPr>
        </a:p>
      </dsp:txBody>
      <dsp:txXfrm>
        <a:off x="0" y="3037526"/>
        <a:ext cx="7467600" cy="138453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EBBB46-6AFF-471E-80E2-38535C9F19D9}">
      <dsp:nvSpPr>
        <dsp:cNvPr id="0" name=""/>
        <dsp:cNvSpPr/>
      </dsp:nvSpPr>
      <dsp:spPr>
        <a:xfrm>
          <a:off x="25" y="23700"/>
          <a:ext cx="7943874" cy="571440"/>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76200" rIns="251990"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تضعيف پول ملي و افزايش ارزش جايگزيني ريالي</a:t>
          </a:r>
          <a:endParaRPr lang="en-US" sz="2000" kern="1200" dirty="0">
            <a:cs typeface="B Zar" pitchFamily="2" charset="-78"/>
          </a:endParaRPr>
        </a:p>
      </dsp:txBody>
      <dsp:txXfrm>
        <a:off x="25" y="23700"/>
        <a:ext cx="7943874" cy="571440"/>
      </dsp:txXfrm>
    </dsp:sp>
    <dsp:sp modelId="{E4FE0D04-2E7D-4F22-B40F-5A174500CE94}">
      <dsp:nvSpPr>
        <dsp:cNvPr id="0" name=""/>
        <dsp:cNvSpPr/>
      </dsp:nvSpPr>
      <dsp:spPr>
        <a:xfrm>
          <a:off x="7658159" y="23700"/>
          <a:ext cx="571440" cy="571440"/>
        </a:xfrm>
        <a:prstGeom prst="ellipse">
          <a:avLst/>
        </a:prstGeom>
        <a:solidFill>
          <a:schemeClr val="accent4">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E7FF54F-CD1F-4FE4-B81C-EC86CE3CE183}">
      <dsp:nvSpPr>
        <dsp:cNvPr id="0" name=""/>
        <dsp:cNvSpPr/>
      </dsp:nvSpPr>
      <dsp:spPr>
        <a:xfrm>
          <a:off x="25" y="765720"/>
          <a:ext cx="7943874" cy="571440"/>
        </a:xfrm>
        <a:prstGeom prst="homePlate">
          <a:avLst/>
        </a:prstGeom>
        <a:gradFill rotWithShape="0">
          <a:gsLst>
            <a:gs pos="0">
              <a:schemeClr val="accent4">
                <a:hueOff val="203007"/>
                <a:satOff val="-3512"/>
                <a:lumOff val="-752"/>
                <a:alphaOff val="0"/>
                <a:shade val="51000"/>
                <a:satMod val="130000"/>
              </a:schemeClr>
            </a:gs>
            <a:gs pos="80000">
              <a:schemeClr val="accent4">
                <a:hueOff val="203007"/>
                <a:satOff val="-3512"/>
                <a:lumOff val="-752"/>
                <a:alphaOff val="0"/>
                <a:shade val="93000"/>
                <a:satMod val="130000"/>
              </a:schemeClr>
            </a:gs>
            <a:gs pos="100000">
              <a:schemeClr val="accent4">
                <a:hueOff val="203007"/>
                <a:satOff val="-3512"/>
                <a:lumOff val="-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76200" rIns="251990"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افزايش نرخ ارز و در نتيجه افزايش درآمد بسياري از صنايع (پتروشيمي، معدني و فلزي و غذايي)</a:t>
          </a:r>
          <a:endParaRPr lang="en-US" sz="2000" kern="1200" dirty="0">
            <a:cs typeface="B Zar" pitchFamily="2" charset="-78"/>
          </a:endParaRPr>
        </a:p>
      </dsp:txBody>
      <dsp:txXfrm>
        <a:off x="25" y="765720"/>
        <a:ext cx="7943874" cy="571440"/>
      </dsp:txXfrm>
    </dsp:sp>
    <dsp:sp modelId="{01D97F4E-8347-40B9-91DE-D2D4A3A52F6E}">
      <dsp:nvSpPr>
        <dsp:cNvPr id="0" name=""/>
        <dsp:cNvSpPr/>
      </dsp:nvSpPr>
      <dsp:spPr>
        <a:xfrm>
          <a:off x="7658159" y="765720"/>
          <a:ext cx="571440" cy="571440"/>
        </a:xfrm>
        <a:prstGeom prst="ellipse">
          <a:avLst/>
        </a:prstGeom>
        <a:solidFill>
          <a:schemeClr val="accent4">
            <a:tint val="50000"/>
            <a:hueOff val="142502"/>
            <a:satOff val="-2135"/>
            <a:lumOff val="-299"/>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878ACC6-D9AA-4217-9F1D-2904B3B65040}">
      <dsp:nvSpPr>
        <dsp:cNvPr id="0" name=""/>
        <dsp:cNvSpPr/>
      </dsp:nvSpPr>
      <dsp:spPr>
        <a:xfrm>
          <a:off x="25" y="1507740"/>
          <a:ext cx="7943874" cy="571440"/>
        </a:xfrm>
        <a:prstGeom prst="homePlate">
          <a:avLst/>
        </a:prstGeom>
        <a:gradFill rotWithShape="0">
          <a:gsLst>
            <a:gs pos="0">
              <a:schemeClr val="accent4">
                <a:hueOff val="406013"/>
                <a:satOff val="-7024"/>
                <a:lumOff val="-1503"/>
                <a:alphaOff val="0"/>
                <a:shade val="51000"/>
                <a:satMod val="130000"/>
              </a:schemeClr>
            </a:gs>
            <a:gs pos="80000">
              <a:schemeClr val="accent4">
                <a:hueOff val="406013"/>
                <a:satOff val="-7024"/>
                <a:lumOff val="-1503"/>
                <a:alphaOff val="0"/>
                <a:shade val="93000"/>
                <a:satMod val="130000"/>
              </a:schemeClr>
            </a:gs>
            <a:gs pos="100000">
              <a:schemeClr val="accent4">
                <a:hueOff val="406013"/>
                <a:satOff val="-7024"/>
                <a:lumOff val="-15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76200" rIns="251990"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موجودي‌هاي کالا با بهاي تمام شده پايين</a:t>
          </a:r>
          <a:endParaRPr lang="en-US" sz="2000" kern="1200" dirty="0">
            <a:cs typeface="B Zar" pitchFamily="2" charset="-78"/>
          </a:endParaRPr>
        </a:p>
      </dsp:txBody>
      <dsp:txXfrm>
        <a:off x="25" y="1507740"/>
        <a:ext cx="7943874" cy="571440"/>
      </dsp:txXfrm>
    </dsp:sp>
    <dsp:sp modelId="{C1D7544E-88D0-426F-8459-4B59ABCFF50D}">
      <dsp:nvSpPr>
        <dsp:cNvPr id="0" name=""/>
        <dsp:cNvSpPr/>
      </dsp:nvSpPr>
      <dsp:spPr>
        <a:xfrm>
          <a:off x="7658159" y="1507740"/>
          <a:ext cx="571440" cy="571440"/>
        </a:xfrm>
        <a:prstGeom prst="ellipse">
          <a:avLst/>
        </a:prstGeom>
        <a:solidFill>
          <a:schemeClr val="accent4">
            <a:tint val="50000"/>
            <a:hueOff val="285003"/>
            <a:satOff val="-4271"/>
            <a:lumOff val="-598"/>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99BFF2A-089C-4D8A-B4D0-3EEADC902B3D}">
      <dsp:nvSpPr>
        <dsp:cNvPr id="0" name=""/>
        <dsp:cNvSpPr/>
      </dsp:nvSpPr>
      <dsp:spPr>
        <a:xfrm>
          <a:off x="25" y="2249761"/>
          <a:ext cx="7943874" cy="571440"/>
        </a:xfrm>
        <a:prstGeom prst="homePlate">
          <a:avLst/>
        </a:prstGeom>
        <a:gradFill rotWithShape="0">
          <a:gsLst>
            <a:gs pos="0">
              <a:schemeClr val="accent4">
                <a:hueOff val="609020"/>
                <a:satOff val="-10536"/>
                <a:lumOff val="-2255"/>
                <a:alphaOff val="0"/>
                <a:shade val="51000"/>
                <a:satMod val="130000"/>
              </a:schemeClr>
            </a:gs>
            <a:gs pos="80000">
              <a:schemeClr val="accent4">
                <a:hueOff val="609020"/>
                <a:satOff val="-10536"/>
                <a:lumOff val="-2255"/>
                <a:alphaOff val="0"/>
                <a:shade val="93000"/>
                <a:satMod val="130000"/>
              </a:schemeClr>
            </a:gs>
            <a:gs pos="100000">
              <a:schemeClr val="accent4">
                <a:hueOff val="609020"/>
                <a:satOff val="-10536"/>
                <a:lumOff val="-2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76200" rIns="251990"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رکود بازار مسکن</a:t>
          </a:r>
          <a:endParaRPr lang="en-US" sz="2000" kern="1200" dirty="0">
            <a:cs typeface="B Zar" pitchFamily="2" charset="-78"/>
          </a:endParaRPr>
        </a:p>
      </dsp:txBody>
      <dsp:txXfrm>
        <a:off x="25" y="2249761"/>
        <a:ext cx="7943874" cy="571440"/>
      </dsp:txXfrm>
    </dsp:sp>
    <dsp:sp modelId="{D64833A5-6E45-4C14-B273-3E8811B18F2E}">
      <dsp:nvSpPr>
        <dsp:cNvPr id="0" name=""/>
        <dsp:cNvSpPr/>
      </dsp:nvSpPr>
      <dsp:spPr>
        <a:xfrm>
          <a:off x="7658159" y="2249761"/>
          <a:ext cx="571440" cy="571440"/>
        </a:xfrm>
        <a:prstGeom prst="ellipse">
          <a:avLst/>
        </a:prstGeom>
        <a:solidFill>
          <a:schemeClr val="accent4">
            <a:tint val="50000"/>
            <a:hueOff val="427505"/>
            <a:satOff val="-6406"/>
            <a:lumOff val="-897"/>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5B2F34E-A6F8-4327-99E2-FAD6924FEC4E}">
      <dsp:nvSpPr>
        <dsp:cNvPr id="0" name=""/>
        <dsp:cNvSpPr/>
      </dsp:nvSpPr>
      <dsp:spPr>
        <a:xfrm>
          <a:off x="25" y="2991781"/>
          <a:ext cx="7943874" cy="571440"/>
        </a:xfrm>
        <a:prstGeom prst="homePlate">
          <a:avLst/>
        </a:prstGeom>
        <a:gradFill rotWithShape="0">
          <a:gsLst>
            <a:gs pos="0">
              <a:schemeClr val="accent4">
                <a:hueOff val="812026"/>
                <a:satOff val="-14048"/>
                <a:lumOff val="-3007"/>
                <a:alphaOff val="0"/>
                <a:shade val="51000"/>
                <a:satMod val="130000"/>
              </a:schemeClr>
            </a:gs>
            <a:gs pos="80000">
              <a:schemeClr val="accent4">
                <a:hueOff val="812026"/>
                <a:satOff val="-14048"/>
                <a:lumOff val="-3007"/>
                <a:alphaOff val="0"/>
                <a:shade val="93000"/>
                <a:satMod val="130000"/>
              </a:schemeClr>
            </a:gs>
            <a:gs pos="100000">
              <a:schemeClr val="accent4">
                <a:hueOff val="812026"/>
                <a:satOff val="-14048"/>
                <a:lumOff val="-30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76200" rIns="251990"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نرخ‌هاي پايين تر از انتظار دربازار پول</a:t>
          </a:r>
          <a:endParaRPr lang="en-US" sz="2000" kern="1200" dirty="0">
            <a:cs typeface="B Zar" pitchFamily="2" charset="-78"/>
          </a:endParaRPr>
        </a:p>
      </dsp:txBody>
      <dsp:txXfrm>
        <a:off x="25" y="2991781"/>
        <a:ext cx="7943874" cy="571440"/>
      </dsp:txXfrm>
    </dsp:sp>
    <dsp:sp modelId="{198B20D8-58E2-4F06-920E-98526311B38E}">
      <dsp:nvSpPr>
        <dsp:cNvPr id="0" name=""/>
        <dsp:cNvSpPr/>
      </dsp:nvSpPr>
      <dsp:spPr>
        <a:xfrm>
          <a:off x="7658159" y="2991781"/>
          <a:ext cx="571440" cy="571440"/>
        </a:xfrm>
        <a:prstGeom prst="ellipse">
          <a:avLst/>
        </a:prstGeom>
        <a:solidFill>
          <a:schemeClr val="accent4">
            <a:tint val="50000"/>
            <a:hueOff val="570006"/>
            <a:satOff val="-8541"/>
            <a:lumOff val="-1196"/>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CBA8F24-DD84-49B9-A86C-745D72E39C15}">
      <dsp:nvSpPr>
        <dsp:cNvPr id="0" name=""/>
        <dsp:cNvSpPr/>
      </dsp:nvSpPr>
      <dsp:spPr>
        <a:xfrm>
          <a:off x="25" y="3733801"/>
          <a:ext cx="7943874" cy="571440"/>
        </a:xfrm>
        <a:prstGeom prst="homePlate">
          <a:avLst/>
        </a:prstGeom>
        <a:gradFill rotWithShape="0">
          <a:gsLst>
            <a:gs pos="0">
              <a:schemeClr val="accent4">
                <a:hueOff val="1015033"/>
                <a:satOff val="-17560"/>
                <a:lumOff val="-3758"/>
                <a:alphaOff val="0"/>
                <a:shade val="51000"/>
                <a:satMod val="130000"/>
              </a:schemeClr>
            </a:gs>
            <a:gs pos="80000">
              <a:schemeClr val="accent4">
                <a:hueOff val="1015033"/>
                <a:satOff val="-17560"/>
                <a:lumOff val="-3758"/>
                <a:alphaOff val="0"/>
                <a:shade val="93000"/>
                <a:satMod val="130000"/>
              </a:schemeClr>
            </a:gs>
            <a:gs pos="100000">
              <a:schemeClr val="accent4">
                <a:hueOff val="1015033"/>
                <a:satOff val="-17560"/>
                <a:lumOff val="-37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76200" rIns="251990"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بهبود چشم انداز اقتصادي در اثر انتخابات رياست جمهوري</a:t>
          </a:r>
          <a:endParaRPr lang="en-US" sz="2000" kern="1200" dirty="0">
            <a:cs typeface="B Zar" pitchFamily="2" charset="-78"/>
          </a:endParaRPr>
        </a:p>
      </dsp:txBody>
      <dsp:txXfrm>
        <a:off x="25" y="3733801"/>
        <a:ext cx="7943874" cy="571440"/>
      </dsp:txXfrm>
    </dsp:sp>
    <dsp:sp modelId="{C0EA7FA4-14C8-4D62-BB64-D9F6EC322DC8}">
      <dsp:nvSpPr>
        <dsp:cNvPr id="0" name=""/>
        <dsp:cNvSpPr/>
      </dsp:nvSpPr>
      <dsp:spPr>
        <a:xfrm>
          <a:off x="7658159" y="3733801"/>
          <a:ext cx="571440" cy="571440"/>
        </a:xfrm>
        <a:prstGeom prst="ellipse">
          <a:avLst/>
        </a:prstGeom>
        <a:solidFill>
          <a:schemeClr val="accent4">
            <a:tint val="50000"/>
            <a:hueOff val="712508"/>
            <a:satOff val="-10677"/>
            <a:lumOff val="-1495"/>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814D44A-9713-408E-A553-14A3D52340F2}">
      <dsp:nvSpPr>
        <dsp:cNvPr id="0" name=""/>
        <dsp:cNvSpPr/>
      </dsp:nvSpPr>
      <dsp:spPr>
        <a:xfrm>
          <a:off x="25" y="4454584"/>
          <a:ext cx="7943874" cy="571440"/>
        </a:xfrm>
        <a:prstGeom prst="homePlate">
          <a:avLst/>
        </a:prstGeom>
        <a:gradFill rotWithShape="0">
          <a:gsLst>
            <a:gs pos="0">
              <a:schemeClr val="accent4">
                <a:hueOff val="1218040"/>
                <a:satOff val="-21072"/>
                <a:lumOff val="-4510"/>
                <a:alphaOff val="0"/>
                <a:shade val="51000"/>
                <a:satMod val="130000"/>
              </a:schemeClr>
            </a:gs>
            <a:gs pos="80000">
              <a:schemeClr val="accent4">
                <a:hueOff val="1218040"/>
                <a:satOff val="-21072"/>
                <a:lumOff val="-4510"/>
                <a:alphaOff val="0"/>
                <a:shade val="93000"/>
                <a:satMod val="130000"/>
              </a:schemeClr>
            </a:gs>
            <a:gs pos="100000">
              <a:schemeClr val="accent4">
                <a:hueOff val="1218040"/>
                <a:satOff val="-21072"/>
                <a:lumOff val="-4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76200" rIns="251990"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افزايش انتظارات رشد اقتصادي پس از توافقات هسته‌اي</a:t>
          </a:r>
          <a:endParaRPr lang="en-CA" sz="2000" kern="1200" dirty="0">
            <a:cs typeface="B Zar" pitchFamily="2" charset="-78"/>
          </a:endParaRPr>
        </a:p>
      </dsp:txBody>
      <dsp:txXfrm>
        <a:off x="25" y="4454584"/>
        <a:ext cx="7943874" cy="571440"/>
      </dsp:txXfrm>
    </dsp:sp>
    <dsp:sp modelId="{F7020A2F-49CF-402C-85C4-1345E5C818F6}">
      <dsp:nvSpPr>
        <dsp:cNvPr id="0" name=""/>
        <dsp:cNvSpPr/>
      </dsp:nvSpPr>
      <dsp:spPr>
        <a:xfrm>
          <a:off x="7658159" y="4454584"/>
          <a:ext cx="571440" cy="571440"/>
        </a:xfrm>
        <a:prstGeom prst="ellipse">
          <a:avLst/>
        </a:prstGeom>
        <a:solidFill>
          <a:schemeClr val="accent4">
            <a:tint val="50000"/>
            <a:hueOff val="855009"/>
            <a:satOff val="-12812"/>
            <a:lumOff val="-179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806E19-E153-40E1-ADD1-08621FDD95ED}">
      <dsp:nvSpPr>
        <dsp:cNvPr id="0" name=""/>
        <dsp:cNvSpPr/>
      </dsp:nvSpPr>
      <dsp:spPr>
        <a:xfrm>
          <a:off x="0" y="415"/>
          <a:ext cx="8229599" cy="548517"/>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درصد پوشش‌هاي 9 ماهه پايين‌تر از انتظار</a:t>
          </a:r>
          <a:endParaRPr lang="en-US" sz="2400" kern="1200" dirty="0">
            <a:cs typeface="B Zar" pitchFamily="2" charset="-78"/>
          </a:endParaRPr>
        </a:p>
      </dsp:txBody>
      <dsp:txXfrm>
        <a:off x="0" y="415"/>
        <a:ext cx="8229599" cy="548517"/>
      </dsp:txXfrm>
    </dsp:sp>
    <dsp:sp modelId="{53CAB2F3-02BD-4D92-ADC3-A23AD07A143D}">
      <dsp:nvSpPr>
        <dsp:cNvPr id="0" name=""/>
        <dsp:cNvSpPr/>
      </dsp:nvSpPr>
      <dsp:spPr>
        <a:xfrm>
          <a:off x="0" y="559999"/>
          <a:ext cx="8229599" cy="548517"/>
        </a:xfrm>
        <a:prstGeom prst="roundRect">
          <a:avLst/>
        </a:prstGeom>
        <a:solidFill>
          <a:schemeClr val="accent4">
            <a:hueOff val="152255"/>
            <a:satOff val="-2634"/>
            <a:lumOff val="-5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عدم تحقق شايعات </a:t>
          </a:r>
          <a:endParaRPr lang="en-US" sz="2400" kern="1200" dirty="0">
            <a:cs typeface="B Zar" pitchFamily="2" charset="-78"/>
          </a:endParaRPr>
        </a:p>
      </dsp:txBody>
      <dsp:txXfrm>
        <a:off x="0" y="559999"/>
        <a:ext cx="8229599" cy="548517"/>
      </dsp:txXfrm>
    </dsp:sp>
    <dsp:sp modelId="{0DACA85A-57D1-47E9-A32B-D5D6313FD184}">
      <dsp:nvSpPr>
        <dsp:cNvPr id="0" name=""/>
        <dsp:cNvSpPr/>
      </dsp:nvSpPr>
      <dsp:spPr>
        <a:xfrm>
          <a:off x="0" y="1119584"/>
          <a:ext cx="8229599" cy="548517"/>
        </a:xfrm>
        <a:prstGeom prst="roundRect">
          <a:avLst/>
        </a:prstGeom>
        <a:solidFill>
          <a:schemeClr val="accent4">
            <a:hueOff val="304510"/>
            <a:satOff val="-5268"/>
            <a:lumOff val="-11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اعلام بودجه‌هاي محافظه کارانه و پايين تر از انتظار</a:t>
          </a:r>
          <a:endParaRPr lang="en-US" sz="2400" kern="1200" dirty="0">
            <a:cs typeface="B Zar" pitchFamily="2" charset="-78"/>
          </a:endParaRPr>
        </a:p>
      </dsp:txBody>
      <dsp:txXfrm>
        <a:off x="0" y="1119584"/>
        <a:ext cx="8229599" cy="548517"/>
      </dsp:txXfrm>
    </dsp:sp>
    <dsp:sp modelId="{166E7AD6-F9A5-47DD-ACB1-E1DF8E78767D}">
      <dsp:nvSpPr>
        <dsp:cNvPr id="0" name=""/>
        <dsp:cNvSpPr/>
      </dsp:nvSpPr>
      <dsp:spPr>
        <a:xfrm>
          <a:off x="0" y="1679169"/>
          <a:ext cx="8229599" cy="548517"/>
        </a:xfrm>
        <a:prstGeom prst="roundRect">
          <a:avLst/>
        </a:prstGeom>
        <a:solidFill>
          <a:schemeClr val="accent4">
            <a:hueOff val="456765"/>
            <a:satOff val="-7902"/>
            <a:lumOff val="-16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تغيير شيوه محاسبه بهره مالکانه </a:t>
          </a:r>
          <a:endParaRPr lang="en-US" sz="2400" kern="1200" dirty="0">
            <a:cs typeface="B Zar" pitchFamily="2" charset="-78"/>
          </a:endParaRPr>
        </a:p>
      </dsp:txBody>
      <dsp:txXfrm>
        <a:off x="0" y="1679169"/>
        <a:ext cx="8229599" cy="548517"/>
      </dsp:txXfrm>
    </dsp:sp>
    <dsp:sp modelId="{CC1BBA7B-1513-420B-A859-4CF0D7DB192A}">
      <dsp:nvSpPr>
        <dsp:cNvPr id="0" name=""/>
        <dsp:cNvSpPr/>
      </dsp:nvSpPr>
      <dsp:spPr>
        <a:xfrm>
          <a:off x="0" y="2238753"/>
          <a:ext cx="8229599" cy="548517"/>
        </a:xfrm>
        <a:prstGeom prst="roundRect">
          <a:avLst/>
        </a:prstGeom>
        <a:solidFill>
          <a:schemeClr val="accent4">
            <a:hueOff val="609020"/>
            <a:satOff val="-10536"/>
            <a:lumOff val="-225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تغيير قيمت خوراک پتروشيمي‌هاي گازي</a:t>
          </a:r>
          <a:endParaRPr lang="en-US" sz="2400" kern="1200" dirty="0">
            <a:cs typeface="B Zar" pitchFamily="2" charset="-78"/>
          </a:endParaRPr>
        </a:p>
      </dsp:txBody>
      <dsp:txXfrm>
        <a:off x="0" y="2238753"/>
        <a:ext cx="8229599" cy="548517"/>
      </dsp:txXfrm>
    </dsp:sp>
    <dsp:sp modelId="{7A7A872B-AD1B-49F4-91F9-CB575B497D77}">
      <dsp:nvSpPr>
        <dsp:cNvPr id="0" name=""/>
        <dsp:cNvSpPr/>
      </dsp:nvSpPr>
      <dsp:spPr>
        <a:xfrm>
          <a:off x="0" y="2798338"/>
          <a:ext cx="8229599" cy="548517"/>
        </a:xfrm>
        <a:prstGeom prst="roundRect">
          <a:avLst/>
        </a:prstGeom>
        <a:solidFill>
          <a:schemeClr val="accent4">
            <a:hueOff val="761275"/>
            <a:satOff val="-13170"/>
            <a:lumOff val="-28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تغيير رويه معاملات</a:t>
          </a:r>
          <a:endParaRPr lang="en-US" sz="2400" kern="1200" dirty="0">
            <a:cs typeface="B Zar" pitchFamily="2" charset="-78"/>
          </a:endParaRPr>
        </a:p>
      </dsp:txBody>
      <dsp:txXfrm>
        <a:off x="0" y="2798338"/>
        <a:ext cx="8229599" cy="548517"/>
      </dsp:txXfrm>
    </dsp:sp>
    <dsp:sp modelId="{A9E25FD5-7985-4F10-AE0C-B3521FC18FC5}">
      <dsp:nvSpPr>
        <dsp:cNvPr id="0" name=""/>
        <dsp:cNvSpPr/>
      </dsp:nvSpPr>
      <dsp:spPr>
        <a:xfrm>
          <a:off x="0" y="3357923"/>
          <a:ext cx="8229599" cy="548517"/>
        </a:xfrm>
        <a:prstGeom prst="roundRect">
          <a:avLst/>
        </a:prstGeom>
        <a:solidFill>
          <a:schemeClr val="accent4">
            <a:hueOff val="913530"/>
            <a:satOff val="-15804"/>
            <a:lumOff val="-338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افزايش نرخ بهره بانکي(پيشنهادات جذاب بازار پول)</a:t>
          </a:r>
          <a:endParaRPr lang="en-US" sz="2400" kern="1200" dirty="0">
            <a:cs typeface="B Zar" pitchFamily="2" charset="-78"/>
          </a:endParaRPr>
        </a:p>
      </dsp:txBody>
      <dsp:txXfrm>
        <a:off x="0" y="3357923"/>
        <a:ext cx="8229599" cy="548517"/>
      </dsp:txXfrm>
    </dsp:sp>
    <dsp:sp modelId="{E49A1472-8F8F-4D22-A45E-61BDEE7715EA}">
      <dsp:nvSpPr>
        <dsp:cNvPr id="0" name=""/>
        <dsp:cNvSpPr/>
      </dsp:nvSpPr>
      <dsp:spPr>
        <a:xfrm>
          <a:off x="0" y="3917507"/>
          <a:ext cx="8229599" cy="548517"/>
        </a:xfrm>
        <a:prstGeom prst="roundRect">
          <a:avLst/>
        </a:prstGeom>
        <a:solidFill>
          <a:schemeClr val="accent4">
            <a:hueOff val="1065785"/>
            <a:satOff val="-18438"/>
            <a:lumOff val="-39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انتشار اوراق بانک مرکزي با نرخ 23 درصد</a:t>
          </a:r>
          <a:endParaRPr lang="en-US" sz="2400" kern="1200" dirty="0">
            <a:cs typeface="B Zar" pitchFamily="2" charset="-78"/>
          </a:endParaRPr>
        </a:p>
      </dsp:txBody>
      <dsp:txXfrm>
        <a:off x="0" y="3917507"/>
        <a:ext cx="8229599" cy="548517"/>
      </dsp:txXfrm>
    </dsp:sp>
    <dsp:sp modelId="{E725399F-687F-40CF-8424-E5EEBFDD1992}">
      <dsp:nvSpPr>
        <dsp:cNvPr id="0" name=""/>
        <dsp:cNvSpPr/>
      </dsp:nvSpPr>
      <dsp:spPr>
        <a:xfrm>
          <a:off x="0" y="4477092"/>
          <a:ext cx="8229599" cy="548517"/>
        </a:xfrm>
        <a:prstGeom prst="roundRect">
          <a:avLst/>
        </a:prstGeom>
        <a:solidFill>
          <a:schemeClr val="accent4">
            <a:hueOff val="1218040"/>
            <a:satOff val="-21072"/>
            <a:lumOff val="-451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فشار فروش سهام توسط صندوق‌هاي سرمايه‌گذاري</a:t>
          </a:r>
          <a:endParaRPr lang="en-CA" sz="2400" kern="1200" dirty="0">
            <a:cs typeface="B Zar" pitchFamily="2" charset="-78"/>
          </a:endParaRPr>
        </a:p>
      </dsp:txBody>
      <dsp:txXfrm>
        <a:off x="0" y="4477092"/>
        <a:ext cx="8229599" cy="548517"/>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58FA6A-9F78-4DFB-AFBA-18B3E075827C}">
      <dsp:nvSpPr>
        <dsp:cNvPr id="0" name=""/>
        <dsp:cNvSpPr/>
      </dsp:nvSpPr>
      <dsp:spPr>
        <a:xfrm>
          <a:off x="0" y="47822"/>
          <a:ext cx="8229600" cy="4930379"/>
        </a:xfrm>
        <a:prstGeom prst="round2DiagRect">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justLow" defTabSz="1911350" rtl="1">
            <a:lnSpc>
              <a:spcPct val="90000"/>
            </a:lnSpc>
            <a:spcBef>
              <a:spcPct val="0"/>
            </a:spcBef>
            <a:spcAft>
              <a:spcPct val="35000"/>
            </a:spcAft>
          </a:pPr>
          <a:r>
            <a:rPr lang="fa-IR" sz="4300" kern="1200" dirty="0" smtClean="0">
              <a:cs typeface="B Zar" pitchFamily="2" charset="-78"/>
            </a:rPr>
            <a:t>مبلغ افزايش سرمايه شرکت‌ها از محل مطالبات و آورده نقدي سهامداران، از ابتداي سال 92 تا تاريخ 5 اسفند ماه 1392 معادل 73،595 ميليارد ريال و  از مهر ماه سال 1391 تاکنون معادل 144،280 ميليارد ريال مي‌باشد.</a:t>
          </a:r>
          <a:endParaRPr lang="fa-IR" sz="4300" kern="1200" dirty="0">
            <a:cs typeface="B Zar" pitchFamily="2" charset="-78"/>
          </a:endParaRPr>
        </a:p>
      </dsp:txBody>
      <dsp:txXfrm>
        <a:off x="0" y="47822"/>
        <a:ext cx="8229600" cy="493037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F18908-84A0-4EF8-92A0-9AE0AEA05F88}">
      <dsp:nvSpPr>
        <dsp:cNvPr id="0" name=""/>
        <dsp:cNvSpPr/>
      </dsp:nvSpPr>
      <dsp:spPr>
        <a:xfrm>
          <a:off x="0" y="20140"/>
          <a:ext cx="8229600" cy="1046089"/>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rtl="1">
            <a:lnSpc>
              <a:spcPct val="90000"/>
            </a:lnSpc>
            <a:spcBef>
              <a:spcPct val="0"/>
            </a:spcBef>
            <a:spcAft>
              <a:spcPct val="35000"/>
            </a:spcAft>
          </a:pPr>
          <a:r>
            <a:rPr lang="fa-IR" sz="3400" kern="1200" dirty="0" smtClean="0">
              <a:cs typeface="B Zar" pitchFamily="2" charset="-78"/>
            </a:rPr>
            <a:t>هلدينگ خليج فارس</a:t>
          </a:r>
          <a:r>
            <a:rPr lang="fa-IR" sz="3400" kern="1200" dirty="0" smtClean="0">
              <a:cs typeface="B Zar" pitchFamily="2" charset="-78"/>
            </a:rPr>
            <a:t>:</a:t>
          </a:r>
          <a:endParaRPr lang="en-US" sz="3400" kern="1200" dirty="0">
            <a:cs typeface="B Zar" pitchFamily="2" charset="-78"/>
          </a:endParaRPr>
        </a:p>
      </dsp:txBody>
      <dsp:txXfrm>
        <a:off x="0" y="20140"/>
        <a:ext cx="8229600" cy="1046089"/>
      </dsp:txXfrm>
    </dsp:sp>
    <dsp:sp modelId="{3900EADB-BE60-4FFD-AA49-0BD33A157BFA}">
      <dsp:nvSpPr>
        <dsp:cNvPr id="0" name=""/>
        <dsp:cNvSpPr/>
      </dsp:nvSpPr>
      <dsp:spPr>
        <a:xfrm>
          <a:off x="0" y="1066230"/>
          <a:ext cx="8229600" cy="6158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r" defTabSz="1200150" rtl="1">
            <a:lnSpc>
              <a:spcPct val="90000"/>
            </a:lnSpc>
            <a:spcBef>
              <a:spcPct val="0"/>
            </a:spcBef>
            <a:spcAft>
              <a:spcPct val="20000"/>
            </a:spcAft>
            <a:buChar char="••"/>
          </a:pPr>
          <a:r>
            <a:rPr lang="fa-IR" sz="2700" kern="1200" smtClean="0">
              <a:cs typeface="B Zar" pitchFamily="2" charset="-78"/>
            </a:rPr>
            <a:t>40 </a:t>
          </a:r>
          <a:r>
            <a:rPr lang="fa-IR" sz="2700" kern="1200" dirty="0" smtClean="0">
              <a:cs typeface="B Zar" pitchFamily="2" charset="-78"/>
            </a:rPr>
            <a:t>هزار ميليارد تومان</a:t>
          </a:r>
          <a:endParaRPr lang="en-US" sz="2700" kern="1200" dirty="0">
            <a:cs typeface="B Zar" pitchFamily="2" charset="-78"/>
          </a:endParaRPr>
        </a:p>
      </dsp:txBody>
      <dsp:txXfrm>
        <a:off x="0" y="1066230"/>
        <a:ext cx="8229600" cy="615825"/>
      </dsp:txXfrm>
    </dsp:sp>
    <dsp:sp modelId="{250ABE0A-C5E4-405B-B36A-6CDEEDE40E26}">
      <dsp:nvSpPr>
        <dsp:cNvPr id="0" name=""/>
        <dsp:cNvSpPr/>
      </dsp:nvSpPr>
      <dsp:spPr>
        <a:xfrm>
          <a:off x="0" y="1682055"/>
          <a:ext cx="8229600" cy="1046089"/>
        </a:xfrm>
        <a:prstGeom prst="roundRect">
          <a:avLst/>
        </a:prstGeom>
        <a:solidFill>
          <a:schemeClr val="accent2">
            <a:hueOff val="-10081594"/>
            <a:satOff val="4384"/>
            <a:lumOff val="12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rtl="1">
            <a:lnSpc>
              <a:spcPct val="90000"/>
            </a:lnSpc>
            <a:spcBef>
              <a:spcPct val="0"/>
            </a:spcBef>
            <a:spcAft>
              <a:spcPct val="35000"/>
            </a:spcAft>
          </a:pPr>
          <a:r>
            <a:rPr lang="fa-IR" sz="3400" kern="1200" dirty="0" smtClean="0">
              <a:cs typeface="B Zar" pitchFamily="2" charset="-78"/>
            </a:rPr>
            <a:t>هلدينگ پتروشيمي تامين</a:t>
          </a:r>
          <a:r>
            <a:rPr lang="fa-IR" sz="3400" kern="1200" dirty="0" smtClean="0">
              <a:cs typeface="B Zar" pitchFamily="2" charset="-78"/>
            </a:rPr>
            <a:t>:</a:t>
          </a:r>
          <a:endParaRPr lang="en-US" sz="3400" kern="1200" dirty="0">
            <a:cs typeface="B Zar" pitchFamily="2" charset="-78"/>
          </a:endParaRPr>
        </a:p>
      </dsp:txBody>
      <dsp:txXfrm>
        <a:off x="0" y="1682055"/>
        <a:ext cx="8229600" cy="1046089"/>
      </dsp:txXfrm>
    </dsp:sp>
    <dsp:sp modelId="{4342D30C-DE8C-4F2E-9F7E-F06CD2F2E4A9}">
      <dsp:nvSpPr>
        <dsp:cNvPr id="0" name=""/>
        <dsp:cNvSpPr/>
      </dsp:nvSpPr>
      <dsp:spPr>
        <a:xfrm>
          <a:off x="0" y="2728144"/>
          <a:ext cx="8229600" cy="6158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r" defTabSz="1200150" rtl="1">
            <a:lnSpc>
              <a:spcPct val="90000"/>
            </a:lnSpc>
            <a:spcBef>
              <a:spcPct val="0"/>
            </a:spcBef>
            <a:spcAft>
              <a:spcPct val="20000"/>
            </a:spcAft>
            <a:buChar char="••"/>
          </a:pPr>
          <a:r>
            <a:rPr lang="fa-IR" sz="2700" kern="1200" smtClean="0">
              <a:cs typeface="B Zar" pitchFamily="2" charset="-78"/>
            </a:rPr>
            <a:t>15 </a:t>
          </a:r>
          <a:r>
            <a:rPr lang="fa-IR" sz="2700" kern="1200" dirty="0" smtClean="0">
              <a:cs typeface="B Zar" pitchFamily="2" charset="-78"/>
            </a:rPr>
            <a:t>هزار ميليارد تومان</a:t>
          </a:r>
          <a:endParaRPr lang="en-US" sz="2700" kern="1200" dirty="0">
            <a:cs typeface="B Zar" pitchFamily="2" charset="-78"/>
          </a:endParaRPr>
        </a:p>
      </dsp:txBody>
      <dsp:txXfrm>
        <a:off x="0" y="2728144"/>
        <a:ext cx="8229600" cy="615825"/>
      </dsp:txXfrm>
    </dsp:sp>
    <dsp:sp modelId="{04B7DCEB-6913-4F92-816C-23527B65DF05}">
      <dsp:nvSpPr>
        <dsp:cNvPr id="0" name=""/>
        <dsp:cNvSpPr/>
      </dsp:nvSpPr>
      <dsp:spPr>
        <a:xfrm>
          <a:off x="0" y="3343969"/>
          <a:ext cx="8229600" cy="1046089"/>
        </a:xfrm>
        <a:prstGeom prst="roundRect">
          <a:avLst/>
        </a:prstGeom>
        <a:solidFill>
          <a:schemeClr val="accent2">
            <a:hueOff val="-20163188"/>
            <a:satOff val="8769"/>
            <a:lumOff val="25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rtl="1">
            <a:lnSpc>
              <a:spcPct val="90000"/>
            </a:lnSpc>
            <a:spcBef>
              <a:spcPct val="0"/>
            </a:spcBef>
            <a:spcAft>
              <a:spcPct val="35000"/>
            </a:spcAft>
          </a:pPr>
          <a:r>
            <a:rPr lang="fa-IR" sz="3400" kern="1200" dirty="0" smtClean="0">
              <a:cs typeface="B Zar" pitchFamily="2" charset="-78"/>
            </a:rPr>
            <a:t>هلدينگ دارويي تامين</a:t>
          </a:r>
          <a:r>
            <a:rPr lang="fa-IR" sz="3400" kern="1200" dirty="0" smtClean="0">
              <a:cs typeface="B Zar" pitchFamily="2" charset="-78"/>
            </a:rPr>
            <a:t>:</a:t>
          </a:r>
          <a:endParaRPr lang="en-CA" sz="3400" kern="1200" dirty="0">
            <a:cs typeface="B Zar" pitchFamily="2" charset="-78"/>
          </a:endParaRPr>
        </a:p>
      </dsp:txBody>
      <dsp:txXfrm>
        <a:off x="0" y="3343969"/>
        <a:ext cx="8229600" cy="1046089"/>
      </dsp:txXfrm>
    </dsp:sp>
    <dsp:sp modelId="{4007EEE7-ED01-41FA-8C9B-A25CF0761486}">
      <dsp:nvSpPr>
        <dsp:cNvPr id="0" name=""/>
        <dsp:cNvSpPr/>
      </dsp:nvSpPr>
      <dsp:spPr>
        <a:xfrm>
          <a:off x="0" y="4390059"/>
          <a:ext cx="8229600" cy="6158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r" defTabSz="1200150" rtl="1">
            <a:lnSpc>
              <a:spcPct val="90000"/>
            </a:lnSpc>
            <a:spcBef>
              <a:spcPct val="0"/>
            </a:spcBef>
            <a:spcAft>
              <a:spcPct val="20000"/>
            </a:spcAft>
            <a:buChar char="••"/>
          </a:pPr>
          <a:r>
            <a:rPr lang="fa-IR" sz="2700" kern="1200" smtClean="0">
              <a:cs typeface="B Zar" pitchFamily="2" charset="-78"/>
            </a:rPr>
            <a:t>2 </a:t>
          </a:r>
          <a:r>
            <a:rPr lang="fa-IR" sz="2700" kern="1200" dirty="0" smtClean="0">
              <a:cs typeface="B Zar" pitchFamily="2" charset="-78"/>
            </a:rPr>
            <a:t>هزار ميليارد تومان</a:t>
          </a:r>
          <a:endParaRPr lang="en-CA" sz="2700" kern="1200" dirty="0">
            <a:cs typeface="B Zar" pitchFamily="2" charset="-78"/>
          </a:endParaRPr>
        </a:p>
      </dsp:txBody>
      <dsp:txXfrm>
        <a:off x="0" y="4390059"/>
        <a:ext cx="8229600" cy="61582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CC4862-9DC0-4E55-9705-935B770830E6}">
      <dsp:nvSpPr>
        <dsp:cNvPr id="0" name=""/>
        <dsp:cNvSpPr/>
      </dsp:nvSpPr>
      <dsp:spPr>
        <a:xfrm>
          <a:off x="0" y="11555"/>
          <a:ext cx="8229599" cy="110762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r" defTabSz="1600200" rtl="1">
            <a:lnSpc>
              <a:spcPct val="90000"/>
            </a:lnSpc>
            <a:spcBef>
              <a:spcPct val="0"/>
            </a:spcBef>
            <a:spcAft>
              <a:spcPct val="35000"/>
            </a:spcAft>
          </a:pPr>
          <a:r>
            <a:rPr lang="fa-IR" sz="3600" kern="1200" dirty="0" smtClean="0">
              <a:cs typeface="B Zar" pitchFamily="2" charset="-78"/>
            </a:rPr>
            <a:t>تغيير ارزش کل بازار بورس:</a:t>
          </a:r>
          <a:endParaRPr lang="en-US" sz="3600" kern="1200" dirty="0">
            <a:cs typeface="B Zar" pitchFamily="2" charset="-78"/>
          </a:endParaRPr>
        </a:p>
      </dsp:txBody>
      <dsp:txXfrm>
        <a:off x="0" y="11555"/>
        <a:ext cx="8229599" cy="1107624"/>
      </dsp:txXfrm>
    </dsp:sp>
    <dsp:sp modelId="{317236B3-95B1-4AF6-8FB4-5D90D218E5F3}">
      <dsp:nvSpPr>
        <dsp:cNvPr id="0" name=""/>
        <dsp:cNvSpPr/>
      </dsp:nvSpPr>
      <dsp:spPr>
        <a:xfrm>
          <a:off x="0" y="1119179"/>
          <a:ext cx="8229599"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r" defTabSz="1244600" rtl="1">
            <a:lnSpc>
              <a:spcPct val="90000"/>
            </a:lnSpc>
            <a:spcBef>
              <a:spcPct val="0"/>
            </a:spcBef>
            <a:spcAft>
              <a:spcPct val="20000"/>
            </a:spcAft>
            <a:buChar char="••"/>
          </a:pPr>
          <a:r>
            <a:rPr lang="fa-IR" sz="2800" kern="1200" dirty="0" smtClean="0">
              <a:cs typeface="B Zar" pitchFamily="2" charset="-78"/>
            </a:rPr>
            <a:t>217 هزار ميليارد تومان</a:t>
          </a:r>
          <a:endParaRPr lang="en-US" sz="2800" kern="1200" dirty="0">
            <a:cs typeface="B Zar" pitchFamily="2" charset="-78"/>
          </a:endParaRPr>
        </a:p>
      </dsp:txBody>
      <dsp:txXfrm>
        <a:off x="0" y="1119179"/>
        <a:ext cx="8229599" cy="633420"/>
      </dsp:txXfrm>
    </dsp:sp>
    <dsp:sp modelId="{9166206E-2FED-4B41-8E5D-D360297E319E}">
      <dsp:nvSpPr>
        <dsp:cNvPr id="0" name=""/>
        <dsp:cNvSpPr/>
      </dsp:nvSpPr>
      <dsp:spPr>
        <a:xfrm>
          <a:off x="0" y="1752599"/>
          <a:ext cx="8229599" cy="1107624"/>
        </a:xfrm>
        <a:prstGeom prst="roundRect">
          <a:avLst/>
        </a:prstGeom>
        <a:gradFill rotWithShape="0">
          <a:gsLst>
            <a:gs pos="0">
              <a:schemeClr val="accent5">
                <a:hueOff val="6718553"/>
                <a:satOff val="9479"/>
                <a:lumOff val="-1176"/>
                <a:alphaOff val="0"/>
                <a:shade val="51000"/>
                <a:satMod val="130000"/>
              </a:schemeClr>
            </a:gs>
            <a:gs pos="80000">
              <a:schemeClr val="accent5">
                <a:hueOff val="6718553"/>
                <a:satOff val="9479"/>
                <a:lumOff val="-1176"/>
                <a:alphaOff val="0"/>
                <a:shade val="93000"/>
                <a:satMod val="130000"/>
              </a:schemeClr>
            </a:gs>
            <a:gs pos="100000">
              <a:schemeClr val="accent5">
                <a:hueOff val="6718553"/>
                <a:satOff val="9479"/>
                <a:lumOff val="-11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r" defTabSz="1600200" rtl="1">
            <a:lnSpc>
              <a:spcPct val="90000"/>
            </a:lnSpc>
            <a:spcBef>
              <a:spcPct val="0"/>
            </a:spcBef>
            <a:spcAft>
              <a:spcPct val="35000"/>
            </a:spcAft>
          </a:pPr>
          <a:r>
            <a:rPr lang="fa-IR" sz="3600" kern="1200" dirty="0" smtClean="0">
              <a:cs typeface="B Zar" pitchFamily="2" charset="-78"/>
            </a:rPr>
            <a:t>تغيير ارزش بازار ثانويه:</a:t>
          </a:r>
          <a:endParaRPr lang="en-US" sz="3600" kern="1200" dirty="0">
            <a:cs typeface="B Zar" pitchFamily="2" charset="-78"/>
          </a:endParaRPr>
        </a:p>
      </dsp:txBody>
      <dsp:txXfrm>
        <a:off x="0" y="1752599"/>
        <a:ext cx="8229599" cy="1107624"/>
      </dsp:txXfrm>
    </dsp:sp>
    <dsp:sp modelId="{1FBA1CC4-7D9C-467E-9EAE-B4C10F79F48B}">
      <dsp:nvSpPr>
        <dsp:cNvPr id="0" name=""/>
        <dsp:cNvSpPr/>
      </dsp:nvSpPr>
      <dsp:spPr>
        <a:xfrm>
          <a:off x="0" y="2860224"/>
          <a:ext cx="8229599"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r" defTabSz="1244600" rtl="1">
            <a:lnSpc>
              <a:spcPct val="90000"/>
            </a:lnSpc>
            <a:spcBef>
              <a:spcPct val="0"/>
            </a:spcBef>
            <a:spcAft>
              <a:spcPct val="20000"/>
            </a:spcAft>
            <a:buChar char="••"/>
          </a:pPr>
          <a:r>
            <a:rPr lang="fa-IR" sz="2800" kern="1200" dirty="0" smtClean="0">
              <a:cs typeface="B Zar" pitchFamily="2" charset="-78"/>
            </a:rPr>
            <a:t> 160 هزار ميليارد تومان</a:t>
          </a:r>
          <a:endParaRPr lang="en-US" sz="2800" kern="1200" dirty="0">
            <a:cs typeface="B Zar" pitchFamily="2" charset="-78"/>
          </a:endParaRPr>
        </a:p>
      </dsp:txBody>
      <dsp:txXfrm>
        <a:off x="0" y="2860224"/>
        <a:ext cx="8229599" cy="63342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BDC2A9-81DF-4D49-9CE2-CC617F8CB50A}">
      <dsp:nvSpPr>
        <dsp:cNvPr id="0" name=""/>
        <dsp:cNvSpPr/>
      </dsp:nvSpPr>
      <dsp:spPr>
        <a:xfrm>
          <a:off x="0" y="339962"/>
          <a:ext cx="8229600" cy="18711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58216" rIns="638708" bIns="156464" numCol="1" spcCol="1270" anchor="t" anchorCtr="0">
          <a:noAutofit/>
        </a:bodyPr>
        <a:lstStyle/>
        <a:p>
          <a:pPr marL="228600" lvl="1" indent="-228600" algn="justLow" defTabSz="977900" rtl="1">
            <a:lnSpc>
              <a:spcPct val="90000"/>
            </a:lnSpc>
            <a:spcBef>
              <a:spcPct val="0"/>
            </a:spcBef>
            <a:spcAft>
              <a:spcPct val="15000"/>
            </a:spcAft>
            <a:buChar char="••"/>
          </a:pPr>
          <a:r>
            <a:rPr lang="ar-SA" sz="2200" kern="1200" dirty="0" smtClean="0">
              <a:cs typeface="B Zar" pitchFamily="2" charset="-78"/>
            </a:rPr>
            <a:t>ريسک‌هاي تجاري، ريسک‌هايي است که از بطن کسب و کار شرکت و فعاليت‌هاي آن ناشي مي‌شود. اين ريسک‌ها به بازار محصولات و خدماتي بستگي دارد که بنگاه در آن فعاليت مي‌کند</a:t>
          </a:r>
          <a:endParaRPr lang="en-US" sz="2200" kern="1200" dirty="0">
            <a:cs typeface="B Zar" pitchFamily="2" charset="-78"/>
          </a:endParaRPr>
        </a:p>
      </dsp:txBody>
      <dsp:txXfrm>
        <a:off x="0" y="339962"/>
        <a:ext cx="8229600" cy="1871100"/>
      </dsp:txXfrm>
    </dsp:sp>
    <dsp:sp modelId="{10975381-390A-46E7-AC94-91DD5C8AC3B9}">
      <dsp:nvSpPr>
        <dsp:cNvPr id="0" name=""/>
        <dsp:cNvSpPr/>
      </dsp:nvSpPr>
      <dsp:spPr>
        <a:xfrm>
          <a:off x="2057399" y="15242"/>
          <a:ext cx="5760720" cy="6494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977900" rtl="1">
            <a:lnSpc>
              <a:spcPct val="90000"/>
            </a:lnSpc>
            <a:spcBef>
              <a:spcPct val="0"/>
            </a:spcBef>
            <a:spcAft>
              <a:spcPct val="35000"/>
            </a:spcAft>
          </a:pPr>
          <a:r>
            <a:rPr lang="fa-IR" sz="2200" kern="1200" dirty="0" smtClean="0">
              <a:cs typeface="B Titr" pitchFamily="2" charset="-78"/>
            </a:rPr>
            <a:t>ريسک تجاري</a:t>
          </a:r>
          <a:endParaRPr lang="en-US" sz="2200" kern="1200" dirty="0">
            <a:cs typeface="B Titr" pitchFamily="2" charset="-78"/>
          </a:endParaRPr>
        </a:p>
      </dsp:txBody>
      <dsp:txXfrm>
        <a:off x="2057399" y="15242"/>
        <a:ext cx="5760720" cy="649440"/>
      </dsp:txXfrm>
    </dsp:sp>
    <dsp:sp modelId="{62723D11-CC5D-48A2-A5FC-816A51D70E2D}">
      <dsp:nvSpPr>
        <dsp:cNvPr id="0" name=""/>
        <dsp:cNvSpPr/>
      </dsp:nvSpPr>
      <dsp:spPr>
        <a:xfrm>
          <a:off x="0" y="2654582"/>
          <a:ext cx="8229600" cy="2356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58216" rIns="638708" bIns="156464" numCol="1" spcCol="1270" anchor="t" anchorCtr="0">
          <a:noAutofit/>
        </a:bodyPr>
        <a:lstStyle/>
        <a:p>
          <a:pPr marL="228600" lvl="1" indent="-228600" algn="justLow" defTabSz="977900" rtl="1">
            <a:lnSpc>
              <a:spcPct val="90000"/>
            </a:lnSpc>
            <a:spcBef>
              <a:spcPct val="0"/>
            </a:spcBef>
            <a:spcAft>
              <a:spcPct val="15000"/>
            </a:spcAft>
            <a:buChar char="••"/>
          </a:pPr>
          <a:r>
            <a:rPr lang="ar-SA" sz="2200" kern="1200" dirty="0" smtClean="0">
              <a:cs typeface="B Zar" pitchFamily="2" charset="-78"/>
            </a:rPr>
            <a:t>ريسک‌هاي غيرتجاري شامل تمامي ريسک‌ها غير از ريسک‌هاي تجاري است. </a:t>
          </a:r>
          <a:r>
            <a:rPr lang="fa-IR" sz="2200" kern="1200" dirty="0" smtClean="0">
              <a:cs typeface="B Zar" pitchFamily="2" charset="-78"/>
            </a:rPr>
            <a:t>ريسک استراتژيک از اين جمله است که حاصل جابجايي‌هاي اساسي در محيط‌هاي اقتصادي يا سياسي است. سلب مالکيت و ملي‌شدن بنگاه‌ها از نمونه‌هايي اين ريسک است.</a:t>
          </a:r>
          <a:endParaRPr lang="en-US" sz="2200" kern="1200" dirty="0">
            <a:cs typeface="B Zar" pitchFamily="2" charset="-78"/>
          </a:endParaRPr>
        </a:p>
      </dsp:txBody>
      <dsp:txXfrm>
        <a:off x="0" y="2654582"/>
        <a:ext cx="8229600" cy="2356200"/>
      </dsp:txXfrm>
    </dsp:sp>
    <dsp:sp modelId="{89D54F25-610C-447E-928B-A1B72B223578}">
      <dsp:nvSpPr>
        <dsp:cNvPr id="0" name=""/>
        <dsp:cNvSpPr/>
      </dsp:nvSpPr>
      <dsp:spPr>
        <a:xfrm>
          <a:off x="2057399" y="2329862"/>
          <a:ext cx="5760720" cy="6494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977900" rtl="1">
            <a:lnSpc>
              <a:spcPct val="90000"/>
            </a:lnSpc>
            <a:spcBef>
              <a:spcPct val="0"/>
            </a:spcBef>
            <a:spcAft>
              <a:spcPct val="35000"/>
            </a:spcAft>
          </a:pPr>
          <a:r>
            <a:rPr lang="fa-IR" sz="2200" kern="1200" dirty="0" smtClean="0">
              <a:cs typeface="B Titr" pitchFamily="2" charset="-78"/>
            </a:rPr>
            <a:t>ريسک غيرتجاري</a:t>
          </a:r>
          <a:endParaRPr lang="en-US" sz="2200" kern="1200" dirty="0">
            <a:cs typeface="B Titr" pitchFamily="2" charset="-78"/>
          </a:endParaRPr>
        </a:p>
      </dsp:txBody>
      <dsp:txXfrm>
        <a:off x="2057399" y="2329862"/>
        <a:ext cx="5760720" cy="6494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9F1BDB-6AF9-46A2-A2D4-32F8225554F7}">
      <dsp:nvSpPr>
        <dsp:cNvPr id="0" name=""/>
        <dsp:cNvSpPr/>
      </dsp:nvSpPr>
      <dsp:spPr>
        <a:xfrm rot="16200000">
          <a:off x="3161344" y="-3062504"/>
          <a:ext cx="773043" cy="709573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r" defTabSz="1289050" rtl="1">
            <a:lnSpc>
              <a:spcPct val="90000"/>
            </a:lnSpc>
            <a:spcBef>
              <a:spcPct val="0"/>
            </a:spcBef>
            <a:spcAft>
              <a:spcPct val="15000"/>
            </a:spcAft>
            <a:buChar char="••"/>
          </a:pPr>
          <a:r>
            <a:rPr lang="fa-IR" sz="2900" kern="1200" dirty="0" smtClean="0">
              <a:cs typeface="B Zar" pitchFamily="2" charset="-78"/>
            </a:rPr>
            <a:t>دوم دي‌ماه سال 85</a:t>
          </a:r>
          <a:endParaRPr lang="en-US" sz="2900" kern="1200" dirty="0">
            <a:cs typeface="B Zar" pitchFamily="2" charset="-78"/>
          </a:endParaRPr>
        </a:p>
      </dsp:txBody>
      <dsp:txXfrm rot="16200000">
        <a:off x="3161344" y="-3062504"/>
        <a:ext cx="773043" cy="7095732"/>
      </dsp:txXfrm>
    </dsp:sp>
    <dsp:sp modelId="{2F579832-07F9-47B6-B4C2-510A88F28E1A}">
      <dsp:nvSpPr>
        <dsp:cNvPr id="0" name=""/>
        <dsp:cNvSpPr/>
      </dsp:nvSpPr>
      <dsp:spPr>
        <a:xfrm>
          <a:off x="7095732" y="2210"/>
          <a:ext cx="1133867" cy="96630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1">
            <a:lnSpc>
              <a:spcPct val="90000"/>
            </a:lnSpc>
            <a:spcBef>
              <a:spcPct val="0"/>
            </a:spcBef>
            <a:spcAft>
              <a:spcPct val="35000"/>
            </a:spcAft>
          </a:pPr>
          <a:r>
            <a:rPr lang="fa-IR" sz="3500" kern="1200" dirty="0" smtClean="0">
              <a:cs typeface="B Zar" pitchFamily="2" charset="-78"/>
            </a:rPr>
            <a:t>1737</a:t>
          </a:r>
          <a:endParaRPr lang="en-US" sz="3500" kern="1200" dirty="0">
            <a:cs typeface="B Zar" pitchFamily="2" charset="-78"/>
          </a:endParaRPr>
        </a:p>
      </dsp:txBody>
      <dsp:txXfrm>
        <a:off x="7095732" y="2210"/>
        <a:ext cx="1133867" cy="966303"/>
      </dsp:txXfrm>
    </dsp:sp>
    <dsp:sp modelId="{35CBA424-6AB1-44A3-9090-145054864BF5}">
      <dsp:nvSpPr>
        <dsp:cNvPr id="0" name=""/>
        <dsp:cNvSpPr/>
      </dsp:nvSpPr>
      <dsp:spPr>
        <a:xfrm rot="16200000">
          <a:off x="3161344" y="-2047885"/>
          <a:ext cx="773043" cy="709573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r" defTabSz="1289050" rtl="1">
            <a:lnSpc>
              <a:spcPct val="90000"/>
            </a:lnSpc>
            <a:spcBef>
              <a:spcPct val="0"/>
            </a:spcBef>
            <a:spcAft>
              <a:spcPct val="15000"/>
            </a:spcAft>
            <a:buChar char="••"/>
          </a:pPr>
          <a:r>
            <a:rPr lang="fa-IR" sz="2900" kern="1200" dirty="0" smtClean="0">
              <a:cs typeface="B Zar" pitchFamily="2" charset="-78"/>
            </a:rPr>
            <a:t>چهارم فروردين‌ماه 86</a:t>
          </a:r>
          <a:endParaRPr lang="en-US" sz="2900" kern="1200" dirty="0">
            <a:cs typeface="B Zar" pitchFamily="2" charset="-78"/>
          </a:endParaRPr>
        </a:p>
      </dsp:txBody>
      <dsp:txXfrm rot="16200000">
        <a:off x="3161344" y="-2047885"/>
        <a:ext cx="773043" cy="7095732"/>
      </dsp:txXfrm>
    </dsp:sp>
    <dsp:sp modelId="{5EDDA8EA-C822-4822-A619-8955BDEE147C}">
      <dsp:nvSpPr>
        <dsp:cNvPr id="0" name=""/>
        <dsp:cNvSpPr/>
      </dsp:nvSpPr>
      <dsp:spPr>
        <a:xfrm>
          <a:off x="7095732" y="1016829"/>
          <a:ext cx="1133867" cy="96630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1">
            <a:lnSpc>
              <a:spcPct val="90000"/>
            </a:lnSpc>
            <a:spcBef>
              <a:spcPct val="0"/>
            </a:spcBef>
            <a:spcAft>
              <a:spcPct val="35000"/>
            </a:spcAft>
          </a:pPr>
          <a:r>
            <a:rPr lang="fa-IR" sz="3500" kern="1200" dirty="0" smtClean="0">
              <a:cs typeface="B Zar" pitchFamily="2" charset="-78"/>
            </a:rPr>
            <a:t>1747</a:t>
          </a:r>
          <a:endParaRPr lang="en-US" sz="3500" kern="1200" dirty="0">
            <a:cs typeface="B Zar" pitchFamily="2" charset="-78"/>
          </a:endParaRPr>
        </a:p>
      </dsp:txBody>
      <dsp:txXfrm>
        <a:off x="7095732" y="1016829"/>
        <a:ext cx="1133867" cy="966303"/>
      </dsp:txXfrm>
    </dsp:sp>
    <dsp:sp modelId="{18627E45-9D9E-4FE5-81BB-615409FD7F48}">
      <dsp:nvSpPr>
        <dsp:cNvPr id="0" name=""/>
        <dsp:cNvSpPr/>
      </dsp:nvSpPr>
      <dsp:spPr>
        <a:xfrm rot="16200000">
          <a:off x="3161344" y="-1033266"/>
          <a:ext cx="773043" cy="709573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r" defTabSz="1289050" rtl="1">
            <a:lnSpc>
              <a:spcPct val="90000"/>
            </a:lnSpc>
            <a:spcBef>
              <a:spcPct val="0"/>
            </a:spcBef>
            <a:spcAft>
              <a:spcPct val="15000"/>
            </a:spcAft>
            <a:buChar char="••"/>
          </a:pPr>
          <a:r>
            <a:rPr lang="fa-IR" sz="2900" kern="1200" dirty="0" smtClean="0">
              <a:cs typeface="B Zar" pitchFamily="2" charset="-78"/>
            </a:rPr>
            <a:t>سيزدهم اسفندماه 86</a:t>
          </a:r>
          <a:endParaRPr lang="en-US" sz="2900" kern="1200" dirty="0">
            <a:cs typeface="B Zar" pitchFamily="2" charset="-78"/>
          </a:endParaRPr>
        </a:p>
      </dsp:txBody>
      <dsp:txXfrm rot="16200000">
        <a:off x="3161344" y="-1033266"/>
        <a:ext cx="773043" cy="7095732"/>
      </dsp:txXfrm>
    </dsp:sp>
    <dsp:sp modelId="{26017C0B-E0ED-4479-9377-1327F061CA34}">
      <dsp:nvSpPr>
        <dsp:cNvPr id="0" name=""/>
        <dsp:cNvSpPr/>
      </dsp:nvSpPr>
      <dsp:spPr>
        <a:xfrm>
          <a:off x="7095732" y="2031448"/>
          <a:ext cx="1133867" cy="96630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1">
            <a:lnSpc>
              <a:spcPct val="90000"/>
            </a:lnSpc>
            <a:spcBef>
              <a:spcPct val="0"/>
            </a:spcBef>
            <a:spcAft>
              <a:spcPct val="35000"/>
            </a:spcAft>
          </a:pPr>
          <a:r>
            <a:rPr lang="fa-IR" sz="3500" kern="1200" dirty="0" smtClean="0">
              <a:cs typeface="B Zar" pitchFamily="2" charset="-78"/>
            </a:rPr>
            <a:t>1803</a:t>
          </a:r>
          <a:endParaRPr lang="en-US" sz="3500" kern="1200" dirty="0">
            <a:cs typeface="B Zar" pitchFamily="2" charset="-78"/>
          </a:endParaRPr>
        </a:p>
      </dsp:txBody>
      <dsp:txXfrm>
        <a:off x="7095732" y="2031448"/>
        <a:ext cx="1133867" cy="966303"/>
      </dsp:txXfrm>
    </dsp:sp>
    <dsp:sp modelId="{2F97530C-86E2-4D90-ABD7-EF4F1302AFEE}">
      <dsp:nvSpPr>
        <dsp:cNvPr id="0" name=""/>
        <dsp:cNvSpPr/>
      </dsp:nvSpPr>
      <dsp:spPr>
        <a:xfrm rot="16200000">
          <a:off x="3161344" y="-18647"/>
          <a:ext cx="773043" cy="7095732"/>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r" defTabSz="1289050" rtl="1">
            <a:lnSpc>
              <a:spcPct val="90000"/>
            </a:lnSpc>
            <a:spcBef>
              <a:spcPct val="0"/>
            </a:spcBef>
            <a:spcAft>
              <a:spcPct val="15000"/>
            </a:spcAft>
            <a:buChar char="••"/>
          </a:pPr>
          <a:r>
            <a:rPr lang="fa-IR" sz="2900" kern="1200" dirty="0" smtClean="0">
              <a:cs typeface="B Zar" pitchFamily="2" charset="-78"/>
            </a:rPr>
            <a:t>ششم مهرماه 1387</a:t>
          </a:r>
          <a:endParaRPr lang="en-US" sz="2900" kern="1200" dirty="0">
            <a:cs typeface="B Zar" pitchFamily="2" charset="-78"/>
          </a:endParaRPr>
        </a:p>
      </dsp:txBody>
      <dsp:txXfrm rot="16200000">
        <a:off x="3161344" y="-18647"/>
        <a:ext cx="773043" cy="7095732"/>
      </dsp:txXfrm>
    </dsp:sp>
    <dsp:sp modelId="{2D23D222-E0E5-4692-B65A-CB55CE24BD79}">
      <dsp:nvSpPr>
        <dsp:cNvPr id="0" name=""/>
        <dsp:cNvSpPr/>
      </dsp:nvSpPr>
      <dsp:spPr>
        <a:xfrm>
          <a:off x="7095732" y="3046067"/>
          <a:ext cx="1133867" cy="96630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1">
            <a:lnSpc>
              <a:spcPct val="90000"/>
            </a:lnSpc>
            <a:spcBef>
              <a:spcPct val="0"/>
            </a:spcBef>
            <a:spcAft>
              <a:spcPct val="35000"/>
            </a:spcAft>
          </a:pPr>
          <a:r>
            <a:rPr lang="fa-IR" sz="3500" kern="1200" dirty="0" smtClean="0">
              <a:cs typeface="B Zar" pitchFamily="2" charset="-78"/>
            </a:rPr>
            <a:t>1835</a:t>
          </a:r>
          <a:endParaRPr lang="en-US" sz="3500" kern="1200" dirty="0">
            <a:cs typeface="B Zar" pitchFamily="2" charset="-78"/>
          </a:endParaRPr>
        </a:p>
      </dsp:txBody>
      <dsp:txXfrm>
        <a:off x="7095732" y="3046067"/>
        <a:ext cx="1133867" cy="966303"/>
      </dsp:txXfrm>
    </dsp:sp>
    <dsp:sp modelId="{2C239076-5865-4AB8-9E86-150E1988392B}">
      <dsp:nvSpPr>
        <dsp:cNvPr id="0" name=""/>
        <dsp:cNvSpPr/>
      </dsp:nvSpPr>
      <dsp:spPr>
        <a:xfrm rot="16200000">
          <a:off x="3161344" y="995971"/>
          <a:ext cx="773043" cy="7095732"/>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r" defTabSz="1289050" rtl="1">
            <a:lnSpc>
              <a:spcPct val="90000"/>
            </a:lnSpc>
            <a:spcBef>
              <a:spcPct val="0"/>
            </a:spcBef>
            <a:spcAft>
              <a:spcPct val="15000"/>
            </a:spcAft>
            <a:buChar char="••"/>
          </a:pPr>
          <a:r>
            <a:rPr lang="fa-IR" sz="2900" kern="1200" dirty="0" smtClean="0">
              <a:cs typeface="B Zar" pitchFamily="2" charset="-78"/>
            </a:rPr>
            <a:t>نوزدهم خردادماه 1389</a:t>
          </a:r>
          <a:endParaRPr lang="en-US" sz="2900" kern="1200" dirty="0">
            <a:cs typeface="B Zar" pitchFamily="2" charset="-78"/>
          </a:endParaRPr>
        </a:p>
      </dsp:txBody>
      <dsp:txXfrm rot="16200000">
        <a:off x="3161344" y="995971"/>
        <a:ext cx="773043" cy="7095732"/>
      </dsp:txXfrm>
    </dsp:sp>
    <dsp:sp modelId="{1B968CA0-94D5-47AF-BE9A-BA837409E84F}">
      <dsp:nvSpPr>
        <dsp:cNvPr id="0" name=""/>
        <dsp:cNvSpPr/>
      </dsp:nvSpPr>
      <dsp:spPr>
        <a:xfrm>
          <a:off x="7095732" y="4060686"/>
          <a:ext cx="1133867" cy="96630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1">
            <a:lnSpc>
              <a:spcPct val="90000"/>
            </a:lnSpc>
            <a:spcBef>
              <a:spcPct val="0"/>
            </a:spcBef>
            <a:spcAft>
              <a:spcPct val="35000"/>
            </a:spcAft>
          </a:pPr>
          <a:r>
            <a:rPr lang="fa-IR" sz="3500" kern="1200" dirty="0" smtClean="0">
              <a:cs typeface="B Zar" pitchFamily="2" charset="-78"/>
            </a:rPr>
            <a:t>1929</a:t>
          </a:r>
          <a:endParaRPr lang="en-US" sz="3500" kern="1200" dirty="0">
            <a:cs typeface="B Zar" pitchFamily="2" charset="-78"/>
          </a:endParaRPr>
        </a:p>
      </dsp:txBody>
      <dsp:txXfrm>
        <a:off x="7095732" y="4060686"/>
        <a:ext cx="1133867" cy="966303"/>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E965BD-837D-46CD-A98A-618843A0D87E}">
      <dsp:nvSpPr>
        <dsp:cNvPr id="0" name=""/>
        <dsp:cNvSpPr/>
      </dsp:nvSpPr>
      <dsp:spPr>
        <a:xfrm>
          <a:off x="0" y="689387"/>
          <a:ext cx="8229600" cy="40162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38708" tIns="520700" rIns="638708" bIns="177800" numCol="1" spcCol="1270" anchor="t" anchorCtr="0">
          <a:noAutofit/>
        </a:bodyPr>
        <a:lstStyle/>
        <a:p>
          <a:pPr marL="228600" lvl="1" indent="-228600" algn="r" defTabSz="1111250" rtl="1">
            <a:lnSpc>
              <a:spcPct val="90000"/>
            </a:lnSpc>
            <a:spcBef>
              <a:spcPct val="0"/>
            </a:spcBef>
            <a:spcAft>
              <a:spcPct val="15000"/>
            </a:spcAft>
            <a:buChar char="••"/>
          </a:pPr>
          <a:r>
            <a:rPr lang="fa-IR" sz="2500" kern="1200" dirty="0" smtClean="0">
              <a:cs typeface="B Zar" pitchFamily="2" charset="-78"/>
            </a:rPr>
            <a:t>نامطمئن‌بودن تقاضا</a:t>
          </a:r>
          <a:endParaRPr lang="en-US" sz="2500" kern="1200" dirty="0">
            <a:cs typeface="B Zar" pitchFamily="2" charset="-78"/>
          </a:endParaRPr>
        </a:p>
        <a:p>
          <a:pPr marL="228600" lvl="1" indent="-228600" algn="r" defTabSz="1111250" rtl="1">
            <a:lnSpc>
              <a:spcPct val="90000"/>
            </a:lnSpc>
            <a:spcBef>
              <a:spcPct val="0"/>
            </a:spcBef>
            <a:spcAft>
              <a:spcPct val="15000"/>
            </a:spcAft>
            <a:buChar char="••"/>
          </a:pPr>
          <a:r>
            <a:rPr lang="fa-IR" sz="2500" kern="1200" dirty="0" smtClean="0">
              <a:cs typeface="B Zar" pitchFamily="2" charset="-78"/>
            </a:rPr>
            <a:t>تغييرپذيري قيمت فروش</a:t>
          </a:r>
          <a:endParaRPr lang="en-US" sz="2500" kern="1200" dirty="0">
            <a:cs typeface="B Zar" pitchFamily="2" charset="-78"/>
          </a:endParaRPr>
        </a:p>
        <a:p>
          <a:pPr marL="228600" lvl="1" indent="-228600" algn="r" defTabSz="1111250" rtl="1">
            <a:lnSpc>
              <a:spcPct val="90000"/>
            </a:lnSpc>
            <a:spcBef>
              <a:spcPct val="0"/>
            </a:spcBef>
            <a:spcAft>
              <a:spcPct val="15000"/>
            </a:spcAft>
            <a:buChar char="••"/>
          </a:pPr>
          <a:r>
            <a:rPr lang="fa-IR" sz="2500" kern="1200" dirty="0" smtClean="0">
              <a:cs typeface="B Zar" pitchFamily="2" charset="-78"/>
            </a:rPr>
            <a:t>تغييرپذيري هزينۀ اقلام ورودي</a:t>
          </a:r>
          <a:endParaRPr lang="en-US" sz="2500" kern="1200" dirty="0">
            <a:cs typeface="B Zar" pitchFamily="2" charset="-78"/>
          </a:endParaRPr>
        </a:p>
        <a:p>
          <a:pPr marL="228600" lvl="1" indent="-228600" algn="r" defTabSz="1111250" rtl="1">
            <a:lnSpc>
              <a:spcPct val="90000"/>
            </a:lnSpc>
            <a:spcBef>
              <a:spcPct val="0"/>
            </a:spcBef>
            <a:spcAft>
              <a:spcPct val="15000"/>
            </a:spcAft>
            <a:buChar char="••"/>
          </a:pPr>
          <a:r>
            <a:rPr lang="fa-IR" sz="2500" kern="1200" dirty="0" smtClean="0">
              <a:cs typeface="B Zar" pitchFamily="2" charset="-78"/>
            </a:rPr>
            <a:t>توانايي تعديل قيمت محصولات با توجه به تغيير در هزينۀ اقلام ورودي</a:t>
          </a:r>
          <a:endParaRPr lang="en-US" sz="2500" kern="1200" dirty="0">
            <a:cs typeface="B Zar" pitchFamily="2" charset="-78"/>
          </a:endParaRPr>
        </a:p>
        <a:p>
          <a:pPr marL="228600" lvl="1" indent="-228600" algn="r" defTabSz="1111250" rtl="1">
            <a:lnSpc>
              <a:spcPct val="90000"/>
            </a:lnSpc>
            <a:spcBef>
              <a:spcPct val="0"/>
            </a:spcBef>
            <a:spcAft>
              <a:spcPct val="15000"/>
            </a:spcAft>
            <a:buChar char="••"/>
          </a:pPr>
          <a:r>
            <a:rPr lang="fa-IR" sz="2500" kern="1200" dirty="0" smtClean="0">
              <a:cs typeface="B Zar" pitchFamily="2" charset="-78"/>
            </a:rPr>
            <a:t>توانايي عرضۀ محصول جديد و مبتني بر مقايسۀ هزينه و منفعت</a:t>
          </a:r>
          <a:endParaRPr lang="en-US" sz="2500" kern="1200" dirty="0">
            <a:cs typeface="B Zar" pitchFamily="2" charset="-78"/>
          </a:endParaRPr>
        </a:p>
        <a:p>
          <a:pPr marL="228600" lvl="1" indent="-228600" algn="r" defTabSz="1111250" rtl="1">
            <a:lnSpc>
              <a:spcPct val="90000"/>
            </a:lnSpc>
            <a:spcBef>
              <a:spcPct val="0"/>
            </a:spcBef>
            <a:spcAft>
              <a:spcPct val="15000"/>
            </a:spcAft>
            <a:buChar char="••"/>
          </a:pPr>
          <a:r>
            <a:rPr lang="fa-IR" sz="2500" kern="1200" dirty="0" smtClean="0">
              <a:cs typeface="B Zar" pitchFamily="2" charset="-78"/>
            </a:rPr>
            <a:t>اهرم عملياتي</a:t>
          </a:r>
          <a:endParaRPr lang="en-US" sz="2500" kern="1200" dirty="0">
            <a:cs typeface="B Zar" pitchFamily="2" charset="-78"/>
          </a:endParaRPr>
        </a:p>
      </dsp:txBody>
      <dsp:txXfrm>
        <a:off x="0" y="689387"/>
        <a:ext cx="8229600" cy="4016250"/>
      </dsp:txXfrm>
    </dsp:sp>
    <dsp:sp modelId="{A868E6E3-B141-4A58-9BAF-8BEB8D4F97E9}">
      <dsp:nvSpPr>
        <dsp:cNvPr id="0" name=""/>
        <dsp:cNvSpPr/>
      </dsp:nvSpPr>
      <dsp:spPr>
        <a:xfrm>
          <a:off x="2057399" y="320387"/>
          <a:ext cx="5760720" cy="738000"/>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r" defTabSz="1111250" rtl="1">
            <a:lnSpc>
              <a:spcPct val="90000"/>
            </a:lnSpc>
            <a:spcBef>
              <a:spcPct val="0"/>
            </a:spcBef>
            <a:spcAft>
              <a:spcPct val="35000"/>
            </a:spcAft>
          </a:pPr>
          <a:r>
            <a:rPr lang="fa-IR" sz="2500" b="1" kern="1200" dirty="0" smtClean="0">
              <a:cs typeface="B Zar" pitchFamily="2" charset="-78"/>
            </a:rPr>
            <a:t>ريسک تجاري به چه عواملي بستگي دارد؟</a:t>
          </a:r>
          <a:endParaRPr lang="fa-IR" sz="2500" kern="1200" dirty="0">
            <a:cs typeface="B Zar" pitchFamily="2" charset="-78"/>
          </a:endParaRPr>
        </a:p>
      </dsp:txBody>
      <dsp:txXfrm>
        <a:off x="2057399" y="320387"/>
        <a:ext cx="5760720" cy="73800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85428D-856E-4AC4-85F0-8A841C57493A}">
      <dsp:nvSpPr>
        <dsp:cNvPr id="0" name=""/>
        <dsp:cNvSpPr/>
      </dsp:nvSpPr>
      <dsp:spPr>
        <a:xfrm>
          <a:off x="0" y="519259"/>
          <a:ext cx="8229600" cy="4504500"/>
        </a:xfrm>
        <a:prstGeom prst="round2Diag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199136" numCol="1" spcCol="1270" anchor="t" anchorCtr="0">
          <a:noAutofit/>
        </a:bodyPr>
        <a:lstStyle/>
        <a:p>
          <a:pPr marL="285750" lvl="1" indent="-285750" algn="justLow" defTabSz="1244600" rtl="1">
            <a:lnSpc>
              <a:spcPct val="150000"/>
            </a:lnSpc>
            <a:spcBef>
              <a:spcPct val="0"/>
            </a:spcBef>
            <a:spcAft>
              <a:spcPct val="15000"/>
            </a:spcAft>
            <a:buChar char="••"/>
          </a:pPr>
          <a:r>
            <a:rPr lang="fa-IR" sz="2800" kern="1200" dirty="0" smtClean="0">
              <a:cs typeface="B Zar" pitchFamily="2" charset="-78"/>
            </a:rPr>
            <a:t>عدم‌اطمينان و نگراني‌هايي مربوط به تغييرات محيط کسب‌وکار که به‌واسطۀ تحريم‌هاي تحميل‌شده به کشورمان ايجاد مي‌شود، در قلمرو ريسک‌هاي غيرتجاري قرار مي‌گيرند.</a:t>
          </a:r>
          <a:endParaRPr lang="en-US" sz="2800" kern="1200" dirty="0">
            <a:cs typeface="B Zar" pitchFamily="2" charset="-78"/>
          </a:endParaRPr>
        </a:p>
      </dsp:txBody>
      <dsp:txXfrm>
        <a:off x="0" y="519259"/>
        <a:ext cx="8229600" cy="4504500"/>
      </dsp:txXfrm>
    </dsp:sp>
    <dsp:sp modelId="{D740410D-9281-4ACA-A247-120D302CD9CB}">
      <dsp:nvSpPr>
        <dsp:cNvPr id="0" name=""/>
        <dsp:cNvSpPr/>
      </dsp:nvSpPr>
      <dsp:spPr>
        <a:xfrm>
          <a:off x="2133601" y="228599"/>
          <a:ext cx="5760720" cy="708873"/>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ctr" defTabSz="1244600" rtl="1">
            <a:lnSpc>
              <a:spcPct val="90000"/>
            </a:lnSpc>
            <a:spcBef>
              <a:spcPct val="0"/>
            </a:spcBef>
            <a:spcAft>
              <a:spcPct val="35000"/>
            </a:spcAft>
          </a:pPr>
          <a:r>
            <a:rPr lang="fa-IR" sz="2800" kern="1200" dirty="0" smtClean="0">
              <a:cs typeface="B Titr" pitchFamily="2" charset="-78"/>
            </a:rPr>
            <a:t>ريسک ناشي از تحريم</a:t>
          </a:r>
          <a:endParaRPr lang="en-US" sz="2800" kern="1200" dirty="0">
            <a:cs typeface="B Titr" pitchFamily="2" charset="-78"/>
          </a:endParaRPr>
        </a:p>
      </dsp:txBody>
      <dsp:txXfrm>
        <a:off x="2133601" y="228599"/>
        <a:ext cx="5760720" cy="708873"/>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39BBFB-2A76-442C-AFB2-EB572CD3B998}">
      <dsp:nvSpPr>
        <dsp:cNvPr id="0" name=""/>
        <dsp:cNvSpPr/>
      </dsp:nvSpPr>
      <dsp:spPr>
        <a:xfrm>
          <a:off x="0" y="384"/>
          <a:ext cx="8229599" cy="99440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Low" defTabSz="666750" rtl="1">
            <a:lnSpc>
              <a:spcPct val="90000"/>
            </a:lnSpc>
            <a:spcBef>
              <a:spcPct val="0"/>
            </a:spcBef>
            <a:spcAft>
              <a:spcPct val="35000"/>
            </a:spcAft>
          </a:pPr>
          <a:r>
            <a:rPr lang="fa-IR" sz="1500" kern="1200" dirty="0" smtClean="0">
              <a:cs typeface="B Zar" pitchFamily="2" charset="-78"/>
            </a:rPr>
            <a:t>افزایش جدی هزینه های مبادلات خارجی شامل حمل و نقل، بیمه و مانند آن قبل از 10 تیر و حذف بسیاری از گزینه ها بعد از 10 تیر؛ تجارت خارجی کشور و به صورت خاص واردات در سایه این امر، احتمالا در ماه های آتی افت قابل توجهی خواهد داشت و با مشکلات شدیدتری مواجه خواهد شد.</a:t>
          </a:r>
          <a:endParaRPr lang="en-US" sz="1500" kern="1200" dirty="0">
            <a:cs typeface="B Zar" pitchFamily="2" charset="-78"/>
          </a:endParaRPr>
        </a:p>
      </dsp:txBody>
      <dsp:txXfrm>
        <a:off x="0" y="384"/>
        <a:ext cx="8229599" cy="994408"/>
      </dsp:txXfrm>
    </dsp:sp>
    <dsp:sp modelId="{D01C6DB8-18D0-4A3C-AD06-73CB093B7E43}">
      <dsp:nvSpPr>
        <dsp:cNvPr id="0" name=""/>
        <dsp:cNvSpPr/>
      </dsp:nvSpPr>
      <dsp:spPr>
        <a:xfrm>
          <a:off x="0" y="1008096"/>
          <a:ext cx="8229599" cy="994408"/>
        </a:xfrm>
        <a:prstGeom prst="roundRect">
          <a:avLst/>
        </a:prstGeom>
        <a:gradFill rotWithShape="0">
          <a:gsLst>
            <a:gs pos="0">
              <a:schemeClr val="accent4">
                <a:hueOff val="304510"/>
                <a:satOff val="-5268"/>
                <a:lumOff val="-1128"/>
                <a:alphaOff val="0"/>
                <a:shade val="51000"/>
                <a:satMod val="130000"/>
              </a:schemeClr>
            </a:gs>
            <a:gs pos="80000">
              <a:schemeClr val="accent4">
                <a:hueOff val="304510"/>
                <a:satOff val="-5268"/>
                <a:lumOff val="-1128"/>
                <a:alphaOff val="0"/>
                <a:shade val="93000"/>
                <a:satMod val="130000"/>
              </a:schemeClr>
            </a:gs>
            <a:gs pos="100000">
              <a:schemeClr val="accent4">
                <a:hueOff val="304510"/>
                <a:satOff val="-5268"/>
                <a:lumOff val="-11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Low" defTabSz="666750" rtl="1">
            <a:lnSpc>
              <a:spcPct val="90000"/>
            </a:lnSpc>
            <a:spcBef>
              <a:spcPct val="0"/>
            </a:spcBef>
            <a:spcAft>
              <a:spcPct val="35000"/>
            </a:spcAft>
          </a:pPr>
          <a:r>
            <a:rPr lang="fa-IR" sz="1500" kern="1200" smtClean="0">
              <a:cs typeface="B Zar" pitchFamily="2" charset="-78"/>
            </a:rPr>
            <a:t>کاهش گزینه ها برای تامین کالا و خدمات و کاهش کیفیت در سایه این امر</a:t>
          </a:r>
          <a:endParaRPr lang="en-US" sz="1500" kern="1200">
            <a:cs typeface="B Zar" pitchFamily="2" charset="-78"/>
          </a:endParaRPr>
        </a:p>
      </dsp:txBody>
      <dsp:txXfrm>
        <a:off x="0" y="1008096"/>
        <a:ext cx="8229599" cy="994408"/>
      </dsp:txXfrm>
    </dsp:sp>
    <dsp:sp modelId="{1E8212B5-6D88-48BA-B8B2-83A595935597}">
      <dsp:nvSpPr>
        <dsp:cNvPr id="0" name=""/>
        <dsp:cNvSpPr/>
      </dsp:nvSpPr>
      <dsp:spPr>
        <a:xfrm>
          <a:off x="0" y="2015808"/>
          <a:ext cx="8229599" cy="994408"/>
        </a:xfrm>
        <a:prstGeom prst="roundRect">
          <a:avLst/>
        </a:prstGeom>
        <a:gradFill rotWithShape="0">
          <a:gsLst>
            <a:gs pos="0">
              <a:schemeClr val="accent4">
                <a:hueOff val="609020"/>
                <a:satOff val="-10536"/>
                <a:lumOff val="-2255"/>
                <a:alphaOff val="0"/>
                <a:shade val="51000"/>
                <a:satMod val="130000"/>
              </a:schemeClr>
            </a:gs>
            <a:gs pos="80000">
              <a:schemeClr val="accent4">
                <a:hueOff val="609020"/>
                <a:satOff val="-10536"/>
                <a:lumOff val="-2255"/>
                <a:alphaOff val="0"/>
                <a:shade val="93000"/>
                <a:satMod val="130000"/>
              </a:schemeClr>
            </a:gs>
            <a:gs pos="100000">
              <a:schemeClr val="accent4">
                <a:hueOff val="609020"/>
                <a:satOff val="-10536"/>
                <a:lumOff val="-2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Low" defTabSz="666750" rtl="1">
            <a:lnSpc>
              <a:spcPct val="90000"/>
            </a:lnSpc>
            <a:spcBef>
              <a:spcPct val="0"/>
            </a:spcBef>
            <a:spcAft>
              <a:spcPct val="35000"/>
            </a:spcAft>
          </a:pPr>
          <a:r>
            <a:rPr lang="fa-IR" sz="1500" kern="1200" smtClean="0">
              <a:cs typeface="B Zar" pitchFamily="2" charset="-78"/>
            </a:rPr>
            <a:t>گران فروشی توسط فروشندگان خارجی به دلیل آگاهی نسبت به محدودیت های طرف ایرانی</a:t>
          </a:r>
          <a:endParaRPr lang="en-US" sz="1500" kern="1200">
            <a:cs typeface="B Zar" pitchFamily="2" charset="-78"/>
          </a:endParaRPr>
        </a:p>
      </dsp:txBody>
      <dsp:txXfrm>
        <a:off x="0" y="2015808"/>
        <a:ext cx="8229599" cy="994408"/>
      </dsp:txXfrm>
    </dsp:sp>
    <dsp:sp modelId="{3B6DDB1B-6BBC-41A7-95DA-4FB04F65263D}">
      <dsp:nvSpPr>
        <dsp:cNvPr id="0" name=""/>
        <dsp:cNvSpPr/>
      </dsp:nvSpPr>
      <dsp:spPr>
        <a:xfrm>
          <a:off x="0" y="3023519"/>
          <a:ext cx="8229599" cy="994408"/>
        </a:xfrm>
        <a:prstGeom prst="roundRect">
          <a:avLst/>
        </a:prstGeom>
        <a:gradFill rotWithShape="0">
          <a:gsLst>
            <a:gs pos="0">
              <a:schemeClr val="accent4">
                <a:hueOff val="913530"/>
                <a:satOff val="-15804"/>
                <a:lumOff val="-3383"/>
                <a:alphaOff val="0"/>
                <a:shade val="51000"/>
                <a:satMod val="130000"/>
              </a:schemeClr>
            </a:gs>
            <a:gs pos="80000">
              <a:schemeClr val="accent4">
                <a:hueOff val="913530"/>
                <a:satOff val="-15804"/>
                <a:lumOff val="-3383"/>
                <a:alphaOff val="0"/>
                <a:shade val="93000"/>
                <a:satMod val="130000"/>
              </a:schemeClr>
            </a:gs>
            <a:gs pos="100000">
              <a:schemeClr val="accent4">
                <a:hueOff val="913530"/>
                <a:satOff val="-15804"/>
                <a:lumOff val="-33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Low" defTabSz="666750" rtl="1">
            <a:lnSpc>
              <a:spcPct val="90000"/>
            </a:lnSpc>
            <a:spcBef>
              <a:spcPct val="0"/>
            </a:spcBef>
            <a:spcAft>
              <a:spcPct val="35000"/>
            </a:spcAft>
          </a:pPr>
          <a:r>
            <a:rPr lang="fa-IR" sz="1500" kern="1200" smtClean="0">
              <a:cs typeface="B Zar" pitchFamily="2" charset="-78"/>
            </a:rPr>
            <a:t>حرکت به سمت مبادلات تهاتری با چند کشور محدود و سوءاستفاده طرف های تجاری</a:t>
          </a:r>
          <a:endParaRPr lang="en-US" sz="1500" kern="1200">
            <a:cs typeface="B Zar" pitchFamily="2" charset="-78"/>
          </a:endParaRPr>
        </a:p>
      </dsp:txBody>
      <dsp:txXfrm>
        <a:off x="0" y="3023519"/>
        <a:ext cx="8229599" cy="994408"/>
      </dsp:txXfrm>
    </dsp:sp>
    <dsp:sp modelId="{ED094291-60A8-400F-A336-58957B48AE8D}">
      <dsp:nvSpPr>
        <dsp:cNvPr id="0" name=""/>
        <dsp:cNvSpPr/>
      </dsp:nvSpPr>
      <dsp:spPr>
        <a:xfrm>
          <a:off x="0" y="4031231"/>
          <a:ext cx="8229599" cy="994408"/>
        </a:xfrm>
        <a:prstGeom prst="roundRect">
          <a:avLst/>
        </a:prstGeom>
        <a:gradFill rotWithShape="0">
          <a:gsLst>
            <a:gs pos="0">
              <a:schemeClr val="accent4">
                <a:hueOff val="1218040"/>
                <a:satOff val="-21072"/>
                <a:lumOff val="-4510"/>
                <a:alphaOff val="0"/>
                <a:shade val="51000"/>
                <a:satMod val="130000"/>
              </a:schemeClr>
            </a:gs>
            <a:gs pos="80000">
              <a:schemeClr val="accent4">
                <a:hueOff val="1218040"/>
                <a:satOff val="-21072"/>
                <a:lumOff val="-4510"/>
                <a:alphaOff val="0"/>
                <a:shade val="93000"/>
                <a:satMod val="130000"/>
              </a:schemeClr>
            </a:gs>
            <a:gs pos="100000">
              <a:schemeClr val="accent4">
                <a:hueOff val="1218040"/>
                <a:satOff val="-21072"/>
                <a:lumOff val="-4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Low" defTabSz="666750" rtl="1">
            <a:lnSpc>
              <a:spcPct val="90000"/>
            </a:lnSpc>
            <a:spcBef>
              <a:spcPct val="0"/>
            </a:spcBef>
            <a:spcAft>
              <a:spcPct val="35000"/>
            </a:spcAft>
          </a:pPr>
          <a:r>
            <a:rPr lang="fa-IR" sz="1500" kern="1200" smtClean="0">
              <a:cs typeface="B Zar" pitchFamily="2" charset="-78"/>
            </a:rPr>
            <a:t>کاهش شفافیت در خریدها و استفاده از واسطه های متعدد برای دور زدن تحریم ها</a:t>
          </a:r>
          <a:endParaRPr lang="en-US" sz="1500" kern="1200">
            <a:cs typeface="B Zar" pitchFamily="2" charset="-78"/>
          </a:endParaRPr>
        </a:p>
      </dsp:txBody>
      <dsp:txXfrm>
        <a:off x="0" y="4031231"/>
        <a:ext cx="8229599" cy="994408"/>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98BFA8-CA79-49AF-8B9B-2F7873DB8881}">
      <dsp:nvSpPr>
        <dsp:cNvPr id="0" name=""/>
        <dsp:cNvSpPr/>
      </dsp:nvSpPr>
      <dsp:spPr>
        <a:xfrm>
          <a:off x="0" y="2154"/>
          <a:ext cx="8229599" cy="82727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زمان بری بیشتر خریدهای خارجی و خواب بیشتر سرمایه در گردش</a:t>
          </a:r>
          <a:endParaRPr lang="en-US" sz="2000" kern="1200" dirty="0">
            <a:cs typeface="B Zar" pitchFamily="2" charset="-78"/>
          </a:endParaRPr>
        </a:p>
      </dsp:txBody>
      <dsp:txXfrm>
        <a:off x="0" y="2154"/>
        <a:ext cx="8229599" cy="827272"/>
      </dsp:txXfrm>
    </dsp:sp>
    <dsp:sp modelId="{2EEF2F2C-0625-40E5-A497-B5D65F50E63D}">
      <dsp:nvSpPr>
        <dsp:cNvPr id="0" name=""/>
        <dsp:cNvSpPr/>
      </dsp:nvSpPr>
      <dsp:spPr>
        <a:xfrm>
          <a:off x="0" y="841043"/>
          <a:ext cx="8229599" cy="827272"/>
        </a:xfrm>
        <a:prstGeom prst="roundRect">
          <a:avLst/>
        </a:prstGeom>
        <a:gradFill rotWithShape="0">
          <a:gsLst>
            <a:gs pos="0">
              <a:schemeClr val="accent4">
                <a:hueOff val="243608"/>
                <a:satOff val="-4214"/>
                <a:lumOff val="-902"/>
                <a:alphaOff val="0"/>
                <a:shade val="51000"/>
                <a:satMod val="130000"/>
              </a:schemeClr>
            </a:gs>
            <a:gs pos="80000">
              <a:schemeClr val="accent4">
                <a:hueOff val="243608"/>
                <a:satOff val="-4214"/>
                <a:lumOff val="-902"/>
                <a:alphaOff val="0"/>
                <a:shade val="93000"/>
                <a:satMod val="130000"/>
              </a:schemeClr>
            </a:gs>
            <a:gs pos="100000">
              <a:schemeClr val="accent4">
                <a:hueOff val="243608"/>
                <a:satOff val="-4214"/>
                <a:lumOff val="-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kern="1200" smtClean="0">
              <a:cs typeface="B Zar" pitchFamily="2" charset="-78"/>
            </a:rPr>
            <a:t>ریسک های مربوط به بلوکه شدن منابع مالی، کالا و ... در دوران خرید و حمل</a:t>
          </a:r>
          <a:endParaRPr lang="en-US" sz="2000" kern="1200">
            <a:cs typeface="B Zar" pitchFamily="2" charset="-78"/>
          </a:endParaRPr>
        </a:p>
      </dsp:txBody>
      <dsp:txXfrm>
        <a:off x="0" y="841043"/>
        <a:ext cx="8229599" cy="827272"/>
      </dsp:txXfrm>
    </dsp:sp>
    <dsp:sp modelId="{27226E94-025D-4346-B80A-6A4AB9EA6141}">
      <dsp:nvSpPr>
        <dsp:cNvPr id="0" name=""/>
        <dsp:cNvSpPr/>
      </dsp:nvSpPr>
      <dsp:spPr>
        <a:xfrm>
          <a:off x="0" y="1679931"/>
          <a:ext cx="8229599" cy="827272"/>
        </a:xfrm>
        <a:prstGeom prst="roundRect">
          <a:avLst/>
        </a:prstGeom>
        <a:gradFill rotWithShape="0">
          <a:gsLst>
            <a:gs pos="0">
              <a:schemeClr val="accent4">
                <a:hueOff val="487216"/>
                <a:satOff val="-8429"/>
                <a:lumOff val="-1804"/>
                <a:alphaOff val="0"/>
                <a:shade val="51000"/>
                <a:satMod val="130000"/>
              </a:schemeClr>
            </a:gs>
            <a:gs pos="80000">
              <a:schemeClr val="accent4">
                <a:hueOff val="487216"/>
                <a:satOff val="-8429"/>
                <a:lumOff val="-1804"/>
                <a:alphaOff val="0"/>
                <a:shade val="93000"/>
                <a:satMod val="130000"/>
              </a:schemeClr>
            </a:gs>
            <a:gs pos="100000">
              <a:schemeClr val="accent4">
                <a:hueOff val="487216"/>
                <a:satOff val="-8429"/>
                <a:lumOff val="-18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عدم امکان استفاده از ابزارهای بانکی، بیمه ای و ضمانتی برای واردات و صادرات و سوءاستفاده طرف‌های تجاری و انتقال ریسک تجارت به تجار ایرانی</a:t>
          </a:r>
          <a:endParaRPr lang="en-US" sz="2000" kern="1200" dirty="0">
            <a:cs typeface="B Zar" pitchFamily="2" charset="-78"/>
          </a:endParaRPr>
        </a:p>
      </dsp:txBody>
      <dsp:txXfrm>
        <a:off x="0" y="1679931"/>
        <a:ext cx="8229599" cy="827272"/>
      </dsp:txXfrm>
    </dsp:sp>
    <dsp:sp modelId="{46C70838-0FAD-4C9F-9FC8-9CE712370A9B}">
      <dsp:nvSpPr>
        <dsp:cNvPr id="0" name=""/>
        <dsp:cNvSpPr/>
      </dsp:nvSpPr>
      <dsp:spPr>
        <a:xfrm>
          <a:off x="0" y="2518820"/>
          <a:ext cx="8229599" cy="827272"/>
        </a:xfrm>
        <a:prstGeom prst="roundRect">
          <a:avLst/>
        </a:prstGeom>
        <a:gradFill rotWithShape="0">
          <a:gsLst>
            <a:gs pos="0">
              <a:schemeClr val="accent4">
                <a:hueOff val="730824"/>
                <a:satOff val="-12643"/>
                <a:lumOff val="-2706"/>
                <a:alphaOff val="0"/>
                <a:shade val="51000"/>
                <a:satMod val="130000"/>
              </a:schemeClr>
            </a:gs>
            <a:gs pos="80000">
              <a:schemeClr val="accent4">
                <a:hueOff val="730824"/>
                <a:satOff val="-12643"/>
                <a:lumOff val="-2706"/>
                <a:alphaOff val="0"/>
                <a:shade val="93000"/>
                <a:satMod val="130000"/>
              </a:schemeClr>
            </a:gs>
            <a:gs pos="100000">
              <a:schemeClr val="accent4">
                <a:hueOff val="730824"/>
                <a:satOff val="-12643"/>
                <a:lumOff val="-2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kern="1200" smtClean="0">
              <a:cs typeface="B Zar" pitchFamily="2" charset="-78"/>
            </a:rPr>
            <a:t>خروج شرکت های خارجی و مخصوصا شرکت های معتبرتر از بازار ایران؛ عدم سرمایه گذاری جدید خارجی در ایران</a:t>
          </a:r>
          <a:endParaRPr lang="en-US" sz="2000" kern="1200">
            <a:cs typeface="B Zar" pitchFamily="2" charset="-78"/>
          </a:endParaRPr>
        </a:p>
      </dsp:txBody>
      <dsp:txXfrm>
        <a:off x="0" y="2518820"/>
        <a:ext cx="8229599" cy="827272"/>
      </dsp:txXfrm>
    </dsp:sp>
    <dsp:sp modelId="{12A068F4-5C2F-4474-A28A-E7EB27C83209}">
      <dsp:nvSpPr>
        <dsp:cNvPr id="0" name=""/>
        <dsp:cNvSpPr/>
      </dsp:nvSpPr>
      <dsp:spPr>
        <a:xfrm>
          <a:off x="0" y="3357708"/>
          <a:ext cx="8229599" cy="827272"/>
        </a:xfrm>
        <a:prstGeom prst="roundRect">
          <a:avLst/>
        </a:prstGeom>
        <a:gradFill rotWithShape="0">
          <a:gsLst>
            <a:gs pos="0">
              <a:schemeClr val="accent4">
                <a:hueOff val="974432"/>
                <a:satOff val="-16858"/>
                <a:lumOff val="-3608"/>
                <a:alphaOff val="0"/>
                <a:shade val="51000"/>
                <a:satMod val="130000"/>
              </a:schemeClr>
            </a:gs>
            <a:gs pos="80000">
              <a:schemeClr val="accent4">
                <a:hueOff val="974432"/>
                <a:satOff val="-16858"/>
                <a:lumOff val="-3608"/>
                <a:alphaOff val="0"/>
                <a:shade val="93000"/>
                <a:satMod val="130000"/>
              </a:schemeClr>
            </a:gs>
            <a:gs pos="100000">
              <a:schemeClr val="accent4">
                <a:hueOff val="974432"/>
                <a:satOff val="-16858"/>
                <a:lumOff val="-36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عدم امکان اجرای پروژه های صنعتی و سرمایه‌گذاری جدید در کشور و مشکلات مربوط به تداوم فعالیت‌های صنعتی-تولیدی فعلی</a:t>
          </a:r>
          <a:endParaRPr lang="en-US" sz="2000" kern="1200" dirty="0">
            <a:cs typeface="B Zar" pitchFamily="2" charset="-78"/>
          </a:endParaRPr>
        </a:p>
      </dsp:txBody>
      <dsp:txXfrm>
        <a:off x="0" y="3357708"/>
        <a:ext cx="8229599" cy="827272"/>
      </dsp:txXfrm>
    </dsp:sp>
    <dsp:sp modelId="{AD72DC79-8A8F-4CCE-B039-C424E83BAF11}">
      <dsp:nvSpPr>
        <dsp:cNvPr id="0" name=""/>
        <dsp:cNvSpPr/>
      </dsp:nvSpPr>
      <dsp:spPr>
        <a:xfrm>
          <a:off x="0" y="4196597"/>
          <a:ext cx="8229599" cy="827272"/>
        </a:xfrm>
        <a:prstGeom prst="roundRect">
          <a:avLst/>
        </a:prstGeom>
        <a:gradFill rotWithShape="0">
          <a:gsLst>
            <a:gs pos="0">
              <a:schemeClr val="accent4">
                <a:hueOff val="1218040"/>
                <a:satOff val="-21072"/>
                <a:lumOff val="-4510"/>
                <a:alphaOff val="0"/>
                <a:shade val="51000"/>
                <a:satMod val="130000"/>
              </a:schemeClr>
            </a:gs>
            <a:gs pos="80000">
              <a:schemeClr val="accent4">
                <a:hueOff val="1218040"/>
                <a:satOff val="-21072"/>
                <a:lumOff val="-4510"/>
                <a:alphaOff val="0"/>
                <a:shade val="93000"/>
                <a:satMod val="130000"/>
              </a:schemeClr>
            </a:gs>
            <a:gs pos="100000">
              <a:schemeClr val="accent4">
                <a:hueOff val="1218040"/>
                <a:satOff val="-21072"/>
                <a:lumOff val="-4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kern="1200" smtClean="0">
              <a:cs typeface="B Zar" pitchFamily="2" charset="-78"/>
            </a:rPr>
            <a:t>مشکلات شدید بودجه دولت در سایه کاهش درآمد نفت</a:t>
          </a:r>
          <a:endParaRPr lang="en-US" sz="2000" kern="1200">
            <a:cs typeface="B Zar" pitchFamily="2" charset="-78"/>
          </a:endParaRPr>
        </a:p>
      </dsp:txBody>
      <dsp:txXfrm>
        <a:off x="0" y="4196597"/>
        <a:ext cx="8229599" cy="827272"/>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1B882D-1DF3-4040-84F6-E1EC8FFA835B}">
      <dsp:nvSpPr>
        <dsp:cNvPr id="0" name=""/>
        <dsp:cNvSpPr/>
      </dsp:nvSpPr>
      <dsp:spPr>
        <a:xfrm>
          <a:off x="0" y="116323"/>
          <a:ext cx="8229599" cy="553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عرضه اوراق بهادار شرکت های ایرانی در سامانه معاملاتی کارگزاران بین المللی</a:t>
          </a:r>
          <a:endParaRPr lang="en-US" sz="1800" kern="1200" dirty="0">
            <a:cs typeface="B Zar" pitchFamily="2" charset="-78"/>
          </a:endParaRPr>
        </a:p>
      </dsp:txBody>
      <dsp:txXfrm>
        <a:off x="0" y="116323"/>
        <a:ext cx="8229599" cy="553812"/>
      </dsp:txXfrm>
    </dsp:sp>
    <dsp:sp modelId="{D9425C46-DEF9-4EF8-A99D-E67605D72255}">
      <dsp:nvSpPr>
        <dsp:cNvPr id="0" name=""/>
        <dsp:cNvSpPr/>
      </dsp:nvSpPr>
      <dsp:spPr>
        <a:xfrm>
          <a:off x="0" y="721975"/>
          <a:ext cx="8229599" cy="553812"/>
        </a:xfrm>
        <a:prstGeom prst="roundRect">
          <a:avLst/>
        </a:prstGeom>
        <a:gradFill rotWithShape="0">
          <a:gsLst>
            <a:gs pos="0">
              <a:schemeClr val="accent5">
                <a:hueOff val="959793"/>
                <a:satOff val="1354"/>
                <a:lumOff val="-168"/>
                <a:alphaOff val="0"/>
                <a:shade val="51000"/>
                <a:satMod val="130000"/>
              </a:schemeClr>
            </a:gs>
            <a:gs pos="80000">
              <a:schemeClr val="accent5">
                <a:hueOff val="959793"/>
                <a:satOff val="1354"/>
                <a:lumOff val="-168"/>
                <a:alphaOff val="0"/>
                <a:shade val="93000"/>
                <a:satMod val="130000"/>
              </a:schemeClr>
            </a:gs>
            <a:gs pos="100000">
              <a:schemeClr val="accent5">
                <a:hueOff val="959793"/>
                <a:satOff val="1354"/>
                <a:lumOff val="-1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پذیرش اوراق بهادار شرکت های ایرانی در بورس های خارج از کشور</a:t>
          </a:r>
          <a:endParaRPr lang="en-US" sz="1800" kern="1200" dirty="0">
            <a:cs typeface="B Zar" pitchFamily="2" charset="-78"/>
          </a:endParaRPr>
        </a:p>
      </dsp:txBody>
      <dsp:txXfrm>
        <a:off x="0" y="721975"/>
        <a:ext cx="8229599" cy="553812"/>
      </dsp:txXfrm>
    </dsp:sp>
    <dsp:sp modelId="{753B1D45-2306-413B-92DF-CADB23A05DA6}">
      <dsp:nvSpPr>
        <dsp:cNvPr id="0" name=""/>
        <dsp:cNvSpPr/>
      </dsp:nvSpPr>
      <dsp:spPr>
        <a:xfrm>
          <a:off x="0" y="1327628"/>
          <a:ext cx="8229599" cy="553812"/>
        </a:xfrm>
        <a:prstGeom prst="roundRect">
          <a:avLst/>
        </a:prstGeom>
        <a:gradFill rotWithShape="0">
          <a:gsLst>
            <a:gs pos="0">
              <a:schemeClr val="accent5">
                <a:hueOff val="1919587"/>
                <a:satOff val="2708"/>
                <a:lumOff val="-336"/>
                <a:alphaOff val="0"/>
                <a:shade val="51000"/>
                <a:satMod val="130000"/>
              </a:schemeClr>
            </a:gs>
            <a:gs pos="80000">
              <a:schemeClr val="accent5">
                <a:hueOff val="1919587"/>
                <a:satOff val="2708"/>
                <a:lumOff val="-336"/>
                <a:alphaOff val="0"/>
                <a:shade val="93000"/>
                <a:satMod val="130000"/>
              </a:schemeClr>
            </a:gs>
            <a:gs pos="100000">
              <a:schemeClr val="accent5">
                <a:hueOff val="1919587"/>
                <a:satOff val="2708"/>
                <a:lumOff val="-3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پذیرش شرکت های خارجی در بورس های ایران و ورود سرمایه خارجی و کاهش فرار سرمایه</a:t>
          </a:r>
          <a:endParaRPr lang="en-US" sz="1800" kern="1200" dirty="0">
            <a:cs typeface="B Zar" pitchFamily="2" charset="-78"/>
          </a:endParaRPr>
        </a:p>
      </dsp:txBody>
      <dsp:txXfrm>
        <a:off x="0" y="1327628"/>
        <a:ext cx="8229599" cy="553812"/>
      </dsp:txXfrm>
    </dsp:sp>
    <dsp:sp modelId="{BC387530-4082-4308-9A08-9B0C37DF8DBB}">
      <dsp:nvSpPr>
        <dsp:cNvPr id="0" name=""/>
        <dsp:cNvSpPr/>
      </dsp:nvSpPr>
      <dsp:spPr>
        <a:xfrm>
          <a:off x="0" y="1933280"/>
          <a:ext cx="8229599" cy="553812"/>
        </a:xfrm>
        <a:prstGeom prst="roundRect">
          <a:avLst/>
        </a:prstGeom>
        <a:gradFill rotWithShape="0">
          <a:gsLst>
            <a:gs pos="0">
              <a:schemeClr val="accent5">
                <a:hueOff val="2879380"/>
                <a:satOff val="4062"/>
                <a:lumOff val="-504"/>
                <a:alphaOff val="0"/>
                <a:shade val="51000"/>
                <a:satMod val="130000"/>
              </a:schemeClr>
            </a:gs>
            <a:gs pos="80000">
              <a:schemeClr val="accent5">
                <a:hueOff val="2879380"/>
                <a:satOff val="4062"/>
                <a:lumOff val="-504"/>
                <a:alphaOff val="0"/>
                <a:shade val="93000"/>
                <a:satMod val="130000"/>
              </a:schemeClr>
            </a:gs>
            <a:gs pos="100000">
              <a:schemeClr val="accent5">
                <a:hueOff val="2879380"/>
                <a:satOff val="4062"/>
                <a:lumOff val="-5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توسعه بورس انرژی (نفت خام، پتروشیمی وبرق)</a:t>
          </a:r>
          <a:endParaRPr lang="en-US" sz="1800" kern="1200" dirty="0">
            <a:cs typeface="B Zar" pitchFamily="2" charset="-78"/>
          </a:endParaRPr>
        </a:p>
      </dsp:txBody>
      <dsp:txXfrm>
        <a:off x="0" y="1933280"/>
        <a:ext cx="8229599" cy="553812"/>
      </dsp:txXfrm>
    </dsp:sp>
    <dsp:sp modelId="{C204614A-0CC3-4059-9257-D70C7BB6B82D}">
      <dsp:nvSpPr>
        <dsp:cNvPr id="0" name=""/>
        <dsp:cNvSpPr/>
      </dsp:nvSpPr>
      <dsp:spPr>
        <a:xfrm>
          <a:off x="0" y="2538932"/>
          <a:ext cx="8229599" cy="553812"/>
        </a:xfrm>
        <a:prstGeom prst="roundRect">
          <a:avLst/>
        </a:prstGeom>
        <a:gradFill rotWithShape="0">
          <a:gsLst>
            <a:gs pos="0">
              <a:schemeClr val="accent5">
                <a:hueOff val="3839174"/>
                <a:satOff val="5417"/>
                <a:lumOff val="-672"/>
                <a:alphaOff val="0"/>
                <a:shade val="51000"/>
                <a:satMod val="130000"/>
              </a:schemeClr>
            </a:gs>
            <a:gs pos="80000">
              <a:schemeClr val="accent5">
                <a:hueOff val="3839174"/>
                <a:satOff val="5417"/>
                <a:lumOff val="-672"/>
                <a:alphaOff val="0"/>
                <a:shade val="93000"/>
                <a:satMod val="130000"/>
              </a:schemeClr>
            </a:gs>
            <a:gs pos="100000">
              <a:schemeClr val="accent5">
                <a:hueOff val="3839174"/>
                <a:satOff val="5417"/>
                <a:lumOff val="-6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افزایش کارایی بورس کالایی</a:t>
          </a:r>
          <a:endParaRPr lang="en-US" sz="1800" kern="1200" dirty="0">
            <a:cs typeface="B Zar" pitchFamily="2" charset="-78"/>
          </a:endParaRPr>
        </a:p>
      </dsp:txBody>
      <dsp:txXfrm>
        <a:off x="0" y="2538932"/>
        <a:ext cx="8229599" cy="553812"/>
      </dsp:txXfrm>
    </dsp:sp>
    <dsp:sp modelId="{D9661A57-021C-4D57-84C4-FD340F845B5C}">
      <dsp:nvSpPr>
        <dsp:cNvPr id="0" name=""/>
        <dsp:cNvSpPr/>
      </dsp:nvSpPr>
      <dsp:spPr>
        <a:xfrm>
          <a:off x="0" y="3144584"/>
          <a:ext cx="8229599" cy="553812"/>
        </a:xfrm>
        <a:prstGeom prst="roundRect">
          <a:avLst/>
        </a:prstGeom>
        <a:gradFill rotWithShape="0">
          <a:gsLst>
            <a:gs pos="0">
              <a:schemeClr val="accent5">
                <a:hueOff val="4798967"/>
                <a:satOff val="6771"/>
                <a:lumOff val="-840"/>
                <a:alphaOff val="0"/>
                <a:shade val="51000"/>
                <a:satMod val="130000"/>
              </a:schemeClr>
            </a:gs>
            <a:gs pos="80000">
              <a:schemeClr val="accent5">
                <a:hueOff val="4798967"/>
                <a:satOff val="6771"/>
                <a:lumOff val="-840"/>
                <a:alphaOff val="0"/>
                <a:shade val="93000"/>
                <a:satMod val="130000"/>
              </a:schemeClr>
            </a:gs>
            <a:gs pos="100000">
              <a:schemeClr val="accent5">
                <a:hueOff val="4798967"/>
                <a:satOff val="6771"/>
                <a:lumOff val="-8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افزایش نقدشوندگی بازار</a:t>
          </a:r>
          <a:endParaRPr lang="en-US" sz="1800" kern="1200" dirty="0">
            <a:cs typeface="B Zar" pitchFamily="2" charset="-78"/>
          </a:endParaRPr>
        </a:p>
      </dsp:txBody>
      <dsp:txXfrm>
        <a:off x="0" y="3144584"/>
        <a:ext cx="8229599" cy="553812"/>
      </dsp:txXfrm>
    </dsp:sp>
    <dsp:sp modelId="{CFBCDC51-1F53-4F1A-A8C8-43AC2FF2208F}">
      <dsp:nvSpPr>
        <dsp:cNvPr id="0" name=""/>
        <dsp:cNvSpPr/>
      </dsp:nvSpPr>
      <dsp:spPr>
        <a:xfrm>
          <a:off x="0" y="3750236"/>
          <a:ext cx="8229599" cy="553812"/>
        </a:xfrm>
        <a:prstGeom prst="roundRect">
          <a:avLst/>
        </a:prstGeom>
        <a:gradFill rotWithShape="0">
          <a:gsLst>
            <a:gs pos="0">
              <a:schemeClr val="accent5">
                <a:hueOff val="5758760"/>
                <a:satOff val="8125"/>
                <a:lumOff val="-1008"/>
                <a:alphaOff val="0"/>
                <a:shade val="51000"/>
                <a:satMod val="130000"/>
              </a:schemeClr>
            </a:gs>
            <a:gs pos="80000">
              <a:schemeClr val="accent5">
                <a:hueOff val="5758760"/>
                <a:satOff val="8125"/>
                <a:lumOff val="-1008"/>
                <a:alphaOff val="0"/>
                <a:shade val="93000"/>
                <a:satMod val="130000"/>
              </a:schemeClr>
            </a:gs>
            <a:gs pos="100000">
              <a:schemeClr val="accent5">
                <a:hueOff val="5758760"/>
                <a:satOff val="8125"/>
                <a:lumOff val="-10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کاهش ریسک بازار</a:t>
          </a:r>
          <a:endParaRPr lang="en-US" sz="1800" kern="1200" dirty="0">
            <a:cs typeface="B Zar" pitchFamily="2" charset="-78"/>
          </a:endParaRPr>
        </a:p>
      </dsp:txBody>
      <dsp:txXfrm>
        <a:off x="0" y="3750236"/>
        <a:ext cx="8229599" cy="553812"/>
      </dsp:txXfrm>
    </dsp:sp>
    <dsp:sp modelId="{320189B3-D690-40AA-A268-720C4AA6FF09}">
      <dsp:nvSpPr>
        <dsp:cNvPr id="0" name=""/>
        <dsp:cNvSpPr/>
      </dsp:nvSpPr>
      <dsp:spPr>
        <a:xfrm>
          <a:off x="0" y="4355889"/>
          <a:ext cx="8229599" cy="553812"/>
        </a:xfrm>
        <a:prstGeom prst="roundRect">
          <a:avLst/>
        </a:prstGeom>
        <a:gradFill rotWithShape="0">
          <a:gsLst>
            <a:gs pos="0">
              <a:schemeClr val="accent5">
                <a:hueOff val="6718553"/>
                <a:satOff val="9479"/>
                <a:lumOff val="-1176"/>
                <a:alphaOff val="0"/>
                <a:shade val="51000"/>
                <a:satMod val="130000"/>
              </a:schemeClr>
            </a:gs>
            <a:gs pos="80000">
              <a:schemeClr val="accent5">
                <a:hueOff val="6718553"/>
                <a:satOff val="9479"/>
                <a:lumOff val="-1176"/>
                <a:alphaOff val="0"/>
                <a:shade val="93000"/>
                <a:satMod val="130000"/>
              </a:schemeClr>
            </a:gs>
            <a:gs pos="100000">
              <a:schemeClr val="accent5">
                <a:hueOff val="6718553"/>
                <a:satOff val="9479"/>
                <a:lumOff val="-1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تثبیت قیمت های ارز</a:t>
          </a:r>
          <a:endParaRPr lang="en-US" sz="1800" kern="1200" dirty="0">
            <a:cs typeface="B Zar" pitchFamily="2" charset="-78"/>
          </a:endParaRPr>
        </a:p>
      </dsp:txBody>
      <dsp:txXfrm>
        <a:off x="0" y="4355889"/>
        <a:ext cx="8229599" cy="553812"/>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1B47D4-2A41-4BAA-970B-44808B38F122}">
      <dsp:nvSpPr>
        <dsp:cNvPr id="0" name=""/>
        <dsp:cNvSpPr/>
      </dsp:nvSpPr>
      <dsp:spPr>
        <a:xfrm>
          <a:off x="0" y="748"/>
          <a:ext cx="8229599" cy="409648"/>
        </a:xfrm>
        <a:prstGeom prst="roundRect">
          <a:avLst/>
        </a:prstGeom>
        <a:gradFill rotWithShape="0">
          <a:gsLst>
            <a:gs pos="0">
              <a:schemeClr val="accent5">
                <a:shade val="50000"/>
                <a:hueOff val="0"/>
                <a:satOff val="0"/>
                <a:lumOff val="0"/>
                <a:alphaOff val="0"/>
                <a:tint val="50000"/>
                <a:satMod val="300000"/>
              </a:schemeClr>
            </a:gs>
            <a:gs pos="35000">
              <a:schemeClr val="accent5">
                <a:shade val="50000"/>
                <a:hueOff val="0"/>
                <a:satOff val="0"/>
                <a:lumOff val="0"/>
                <a:alphaOff val="0"/>
                <a:tint val="37000"/>
                <a:satMod val="300000"/>
              </a:schemeClr>
            </a:gs>
            <a:gs pos="100000">
              <a:schemeClr val="accent5">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kern="1200" dirty="0" smtClean="0">
              <a:cs typeface="B Zar" pitchFamily="2" charset="-78"/>
            </a:rPr>
            <a:t>توسعه صندوق‌هاي سرمايه‌گذاري </a:t>
          </a:r>
          <a:endParaRPr lang="fa-IR" sz="2000" kern="1200" dirty="0">
            <a:cs typeface="B Zar" pitchFamily="2" charset="-78"/>
          </a:endParaRPr>
        </a:p>
      </dsp:txBody>
      <dsp:txXfrm>
        <a:off x="0" y="748"/>
        <a:ext cx="8229599" cy="409648"/>
      </dsp:txXfrm>
    </dsp:sp>
    <dsp:sp modelId="{6188D13B-23F4-4939-B311-FDBAC05C63F5}">
      <dsp:nvSpPr>
        <dsp:cNvPr id="0" name=""/>
        <dsp:cNvSpPr/>
      </dsp:nvSpPr>
      <dsp:spPr>
        <a:xfrm>
          <a:off x="0" y="420283"/>
          <a:ext cx="8229599" cy="409648"/>
        </a:xfrm>
        <a:prstGeom prst="roundRect">
          <a:avLst/>
        </a:prstGeom>
        <a:gradFill rotWithShape="0">
          <a:gsLst>
            <a:gs pos="0">
              <a:schemeClr val="accent5">
                <a:shade val="50000"/>
                <a:hueOff val="12403"/>
                <a:satOff val="-3038"/>
                <a:lumOff val="8009"/>
                <a:alphaOff val="0"/>
                <a:tint val="50000"/>
                <a:satMod val="300000"/>
              </a:schemeClr>
            </a:gs>
            <a:gs pos="35000">
              <a:schemeClr val="accent5">
                <a:shade val="50000"/>
                <a:hueOff val="12403"/>
                <a:satOff val="-3038"/>
                <a:lumOff val="8009"/>
                <a:alphaOff val="0"/>
                <a:tint val="37000"/>
                <a:satMod val="300000"/>
              </a:schemeClr>
            </a:gs>
            <a:gs pos="100000">
              <a:schemeClr val="accent5">
                <a:shade val="50000"/>
                <a:hueOff val="12403"/>
                <a:satOff val="-3038"/>
                <a:lumOff val="80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kern="1200" dirty="0" smtClean="0">
              <a:cs typeface="B Zar" pitchFamily="2" charset="-78"/>
            </a:rPr>
            <a:t>تقويت ساختار مديريتي در شرکت‌ها وصندوق‌هاي سرمايه‌گذاري </a:t>
          </a:r>
          <a:endParaRPr lang="fa-IR" sz="2000" kern="1200" dirty="0">
            <a:cs typeface="B Zar" pitchFamily="2" charset="-78"/>
          </a:endParaRPr>
        </a:p>
      </dsp:txBody>
      <dsp:txXfrm>
        <a:off x="0" y="420283"/>
        <a:ext cx="8229599" cy="409648"/>
      </dsp:txXfrm>
    </dsp:sp>
    <dsp:sp modelId="{B7548F93-9DA0-4E9E-9914-A7EBE96CF314}">
      <dsp:nvSpPr>
        <dsp:cNvPr id="0" name=""/>
        <dsp:cNvSpPr/>
      </dsp:nvSpPr>
      <dsp:spPr>
        <a:xfrm>
          <a:off x="0" y="839817"/>
          <a:ext cx="8229599" cy="409648"/>
        </a:xfrm>
        <a:prstGeom prst="roundRect">
          <a:avLst/>
        </a:prstGeom>
        <a:gradFill rotWithShape="0">
          <a:gsLst>
            <a:gs pos="0">
              <a:schemeClr val="accent5">
                <a:shade val="50000"/>
                <a:hueOff val="24806"/>
                <a:satOff val="-6076"/>
                <a:lumOff val="16018"/>
                <a:alphaOff val="0"/>
                <a:tint val="50000"/>
                <a:satMod val="300000"/>
              </a:schemeClr>
            </a:gs>
            <a:gs pos="35000">
              <a:schemeClr val="accent5">
                <a:shade val="50000"/>
                <a:hueOff val="24806"/>
                <a:satOff val="-6076"/>
                <a:lumOff val="16018"/>
                <a:alphaOff val="0"/>
                <a:tint val="37000"/>
                <a:satMod val="300000"/>
              </a:schemeClr>
            </a:gs>
            <a:gs pos="100000">
              <a:schemeClr val="accent5">
                <a:shade val="50000"/>
                <a:hueOff val="24806"/>
                <a:satOff val="-6076"/>
                <a:lumOff val="1601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kern="1200" dirty="0" smtClean="0">
              <a:cs typeface="B Zar" pitchFamily="2" charset="-78"/>
            </a:rPr>
            <a:t>ورود شرکت‌هاي جديد به بازار سرمايه</a:t>
          </a:r>
          <a:endParaRPr lang="fa-IR" sz="2000" kern="1200" dirty="0">
            <a:cs typeface="B Zar" pitchFamily="2" charset="-78"/>
          </a:endParaRPr>
        </a:p>
      </dsp:txBody>
      <dsp:txXfrm>
        <a:off x="0" y="839817"/>
        <a:ext cx="8229599" cy="409648"/>
      </dsp:txXfrm>
    </dsp:sp>
    <dsp:sp modelId="{B199FA9D-285C-45A6-851E-62B517E3C9AE}">
      <dsp:nvSpPr>
        <dsp:cNvPr id="0" name=""/>
        <dsp:cNvSpPr/>
      </dsp:nvSpPr>
      <dsp:spPr>
        <a:xfrm>
          <a:off x="0" y="1259352"/>
          <a:ext cx="8229599" cy="409648"/>
        </a:xfrm>
        <a:prstGeom prst="roundRect">
          <a:avLst/>
        </a:prstGeom>
        <a:gradFill rotWithShape="0">
          <a:gsLst>
            <a:gs pos="0">
              <a:schemeClr val="accent5">
                <a:shade val="50000"/>
                <a:hueOff val="37208"/>
                <a:satOff val="-9113"/>
                <a:lumOff val="24027"/>
                <a:alphaOff val="0"/>
                <a:tint val="50000"/>
                <a:satMod val="300000"/>
              </a:schemeClr>
            </a:gs>
            <a:gs pos="35000">
              <a:schemeClr val="accent5">
                <a:shade val="50000"/>
                <a:hueOff val="37208"/>
                <a:satOff val="-9113"/>
                <a:lumOff val="24027"/>
                <a:alphaOff val="0"/>
                <a:tint val="37000"/>
                <a:satMod val="300000"/>
              </a:schemeClr>
            </a:gs>
            <a:gs pos="100000">
              <a:schemeClr val="accent5">
                <a:shade val="50000"/>
                <a:hueOff val="37208"/>
                <a:satOff val="-9113"/>
                <a:lumOff val="2402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kern="1200" dirty="0" smtClean="0">
              <a:cs typeface="B Zar" pitchFamily="2" charset="-78"/>
            </a:rPr>
            <a:t>توسعه وتنوع  محصولات بازار سرمايه براي تمامي افراد با درجات ريسک‌گريزي مختلف</a:t>
          </a:r>
          <a:endParaRPr lang="en-US" sz="2000" kern="1200" dirty="0">
            <a:cs typeface="B Zar" pitchFamily="2" charset="-78"/>
          </a:endParaRPr>
        </a:p>
      </dsp:txBody>
      <dsp:txXfrm>
        <a:off x="0" y="1259352"/>
        <a:ext cx="8229599" cy="409648"/>
      </dsp:txXfrm>
    </dsp:sp>
    <dsp:sp modelId="{2769423C-E69D-41F8-A415-4F8DCF45D4B0}">
      <dsp:nvSpPr>
        <dsp:cNvPr id="0" name=""/>
        <dsp:cNvSpPr/>
      </dsp:nvSpPr>
      <dsp:spPr>
        <a:xfrm>
          <a:off x="0" y="1678886"/>
          <a:ext cx="8229599" cy="409648"/>
        </a:xfrm>
        <a:prstGeom prst="roundRect">
          <a:avLst/>
        </a:prstGeom>
        <a:gradFill rotWithShape="0">
          <a:gsLst>
            <a:gs pos="0">
              <a:schemeClr val="accent5">
                <a:shade val="50000"/>
                <a:hueOff val="49611"/>
                <a:satOff val="-12151"/>
                <a:lumOff val="32035"/>
                <a:alphaOff val="0"/>
                <a:tint val="50000"/>
                <a:satMod val="300000"/>
              </a:schemeClr>
            </a:gs>
            <a:gs pos="35000">
              <a:schemeClr val="accent5">
                <a:shade val="50000"/>
                <a:hueOff val="49611"/>
                <a:satOff val="-12151"/>
                <a:lumOff val="32035"/>
                <a:alphaOff val="0"/>
                <a:tint val="37000"/>
                <a:satMod val="300000"/>
              </a:schemeClr>
            </a:gs>
            <a:gs pos="100000">
              <a:schemeClr val="accent5">
                <a:shade val="50000"/>
                <a:hueOff val="49611"/>
                <a:satOff val="-12151"/>
                <a:lumOff val="320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kern="1200" dirty="0" smtClean="0">
              <a:cs typeface="B Zar" pitchFamily="2" charset="-78"/>
            </a:rPr>
            <a:t>توسعه انتشار اوراق بدهي به‌منظور تامين مالي بنگاه‌هاي بورسي</a:t>
          </a:r>
          <a:endParaRPr lang="fa-IR" sz="2000" kern="1200" dirty="0">
            <a:cs typeface="B Zar" pitchFamily="2" charset="-78"/>
          </a:endParaRPr>
        </a:p>
      </dsp:txBody>
      <dsp:txXfrm>
        <a:off x="0" y="1678886"/>
        <a:ext cx="8229599" cy="409648"/>
      </dsp:txXfrm>
    </dsp:sp>
    <dsp:sp modelId="{C2446F5E-2B35-4EBF-8D6D-9A57E560E8D8}">
      <dsp:nvSpPr>
        <dsp:cNvPr id="0" name=""/>
        <dsp:cNvSpPr/>
      </dsp:nvSpPr>
      <dsp:spPr>
        <a:xfrm>
          <a:off x="0" y="2098420"/>
          <a:ext cx="8229599" cy="409648"/>
        </a:xfrm>
        <a:prstGeom prst="roundRect">
          <a:avLst/>
        </a:prstGeom>
        <a:gradFill rotWithShape="0">
          <a:gsLst>
            <a:gs pos="0">
              <a:schemeClr val="accent5">
                <a:shade val="50000"/>
                <a:hueOff val="62014"/>
                <a:satOff val="-15189"/>
                <a:lumOff val="40044"/>
                <a:alphaOff val="0"/>
                <a:tint val="50000"/>
                <a:satMod val="300000"/>
              </a:schemeClr>
            </a:gs>
            <a:gs pos="35000">
              <a:schemeClr val="accent5">
                <a:shade val="50000"/>
                <a:hueOff val="62014"/>
                <a:satOff val="-15189"/>
                <a:lumOff val="40044"/>
                <a:alphaOff val="0"/>
                <a:tint val="37000"/>
                <a:satMod val="300000"/>
              </a:schemeClr>
            </a:gs>
            <a:gs pos="100000">
              <a:schemeClr val="accent5">
                <a:shade val="50000"/>
                <a:hueOff val="62014"/>
                <a:satOff val="-15189"/>
                <a:lumOff val="4004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kern="1200" dirty="0" smtClean="0">
              <a:cs typeface="B Zar" pitchFamily="2" charset="-78"/>
            </a:rPr>
            <a:t>تشکيل صندوق‌هاي پروژه </a:t>
          </a:r>
          <a:endParaRPr lang="fa-IR" sz="2000" kern="1200" dirty="0">
            <a:cs typeface="B Zar" pitchFamily="2" charset="-78"/>
          </a:endParaRPr>
        </a:p>
      </dsp:txBody>
      <dsp:txXfrm>
        <a:off x="0" y="2098420"/>
        <a:ext cx="8229599" cy="409648"/>
      </dsp:txXfrm>
    </dsp:sp>
    <dsp:sp modelId="{A71E2AEE-D8EF-465A-978C-386D64BAF74D}">
      <dsp:nvSpPr>
        <dsp:cNvPr id="0" name=""/>
        <dsp:cNvSpPr/>
      </dsp:nvSpPr>
      <dsp:spPr>
        <a:xfrm>
          <a:off x="0" y="2517955"/>
          <a:ext cx="8229599" cy="409648"/>
        </a:xfrm>
        <a:prstGeom prst="roundRect">
          <a:avLst/>
        </a:prstGeom>
        <a:gradFill rotWithShape="0">
          <a:gsLst>
            <a:gs pos="0">
              <a:schemeClr val="accent5">
                <a:shade val="50000"/>
                <a:hueOff val="74417"/>
                <a:satOff val="-18227"/>
                <a:lumOff val="48053"/>
                <a:alphaOff val="0"/>
                <a:tint val="50000"/>
                <a:satMod val="300000"/>
              </a:schemeClr>
            </a:gs>
            <a:gs pos="35000">
              <a:schemeClr val="accent5">
                <a:shade val="50000"/>
                <a:hueOff val="74417"/>
                <a:satOff val="-18227"/>
                <a:lumOff val="48053"/>
                <a:alphaOff val="0"/>
                <a:tint val="37000"/>
                <a:satMod val="300000"/>
              </a:schemeClr>
            </a:gs>
            <a:gs pos="100000">
              <a:schemeClr val="accent5">
                <a:shade val="50000"/>
                <a:hueOff val="74417"/>
                <a:satOff val="-18227"/>
                <a:lumOff val="480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kern="1200" dirty="0" smtClean="0">
              <a:cs typeface="B Zar" pitchFamily="2" charset="-78"/>
            </a:rPr>
            <a:t>تشکيل صندوق‌هاي بخشي </a:t>
          </a:r>
          <a:endParaRPr lang="fa-IR" sz="2000" kern="1200" dirty="0">
            <a:cs typeface="B Zar" pitchFamily="2" charset="-78"/>
          </a:endParaRPr>
        </a:p>
      </dsp:txBody>
      <dsp:txXfrm>
        <a:off x="0" y="2517955"/>
        <a:ext cx="8229599" cy="409648"/>
      </dsp:txXfrm>
    </dsp:sp>
    <dsp:sp modelId="{02E11009-3735-4D55-9A37-F02E4D4E4A14}">
      <dsp:nvSpPr>
        <dsp:cNvPr id="0" name=""/>
        <dsp:cNvSpPr/>
      </dsp:nvSpPr>
      <dsp:spPr>
        <a:xfrm>
          <a:off x="0" y="2937489"/>
          <a:ext cx="8229599" cy="409648"/>
        </a:xfrm>
        <a:prstGeom prst="roundRect">
          <a:avLst/>
        </a:prstGeom>
        <a:gradFill rotWithShape="0">
          <a:gsLst>
            <a:gs pos="0">
              <a:schemeClr val="accent5">
                <a:shade val="50000"/>
                <a:hueOff val="62014"/>
                <a:satOff val="-15189"/>
                <a:lumOff val="40044"/>
                <a:alphaOff val="0"/>
                <a:tint val="50000"/>
                <a:satMod val="300000"/>
              </a:schemeClr>
            </a:gs>
            <a:gs pos="35000">
              <a:schemeClr val="accent5">
                <a:shade val="50000"/>
                <a:hueOff val="62014"/>
                <a:satOff val="-15189"/>
                <a:lumOff val="40044"/>
                <a:alphaOff val="0"/>
                <a:tint val="37000"/>
                <a:satMod val="300000"/>
              </a:schemeClr>
            </a:gs>
            <a:gs pos="100000">
              <a:schemeClr val="accent5">
                <a:shade val="50000"/>
                <a:hueOff val="62014"/>
                <a:satOff val="-15189"/>
                <a:lumOff val="4004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kern="1200" dirty="0" smtClean="0">
              <a:cs typeface="B Zar" pitchFamily="2" charset="-78"/>
            </a:rPr>
            <a:t>ايجاد صندوق‌هاي زمين و ساختمان</a:t>
          </a:r>
          <a:endParaRPr lang="en-US" sz="2000" kern="1200" dirty="0">
            <a:cs typeface="B Zar" pitchFamily="2" charset="-78"/>
          </a:endParaRPr>
        </a:p>
      </dsp:txBody>
      <dsp:txXfrm>
        <a:off x="0" y="2937489"/>
        <a:ext cx="8229599" cy="409648"/>
      </dsp:txXfrm>
    </dsp:sp>
    <dsp:sp modelId="{B7F787BA-9346-470B-87AE-05C9CDA7E604}">
      <dsp:nvSpPr>
        <dsp:cNvPr id="0" name=""/>
        <dsp:cNvSpPr/>
      </dsp:nvSpPr>
      <dsp:spPr>
        <a:xfrm>
          <a:off x="0" y="3357024"/>
          <a:ext cx="8229599" cy="409648"/>
        </a:xfrm>
        <a:prstGeom prst="roundRect">
          <a:avLst/>
        </a:prstGeom>
        <a:gradFill rotWithShape="0">
          <a:gsLst>
            <a:gs pos="0">
              <a:schemeClr val="accent5">
                <a:shade val="50000"/>
                <a:hueOff val="49611"/>
                <a:satOff val="-12151"/>
                <a:lumOff val="32035"/>
                <a:alphaOff val="0"/>
                <a:tint val="50000"/>
                <a:satMod val="300000"/>
              </a:schemeClr>
            </a:gs>
            <a:gs pos="35000">
              <a:schemeClr val="accent5">
                <a:shade val="50000"/>
                <a:hueOff val="49611"/>
                <a:satOff val="-12151"/>
                <a:lumOff val="32035"/>
                <a:alphaOff val="0"/>
                <a:tint val="37000"/>
                <a:satMod val="300000"/>
              </a:schemeClr>
            </a:gs>
            <a:gs pos="100000">
              <a:schemeClr val="accent5">
                <a:shade val="50000"/>
                <a:hueOff val="49611"/>
                <a:satOff val="-12151"/>
                <a:lumOff val="320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kern="1200" dirty="0" smtClean="0">
              <a:cs typeface="B Zar" pitchFamily="2" charset="-78"/>
            </a:rPr>
            <a:t>ساماندهي شبکه‌هاي اطلاع رساني رسمي</a:t>
          </a:r>
          <a:endParaRPr lang="fa-IR" sz="2000" kern="1200" dirty="0">
            <a:cs typeface="B Zar" pitchFamily="2" charset="-78"/>
          </a:endParaRPr>
        </a:p>
      </dsp:txBody>
      <dsp:txXfrm>
        <a:off x="0" y="3357024"/>
        <a:ext cx="8229599" cy="409648"/>
      </dsp:txXfrm>
    </dsp:sp>
    <dsp:sp modelId="{72DE94C4-0F56-41F0-8D67-3B9F350585AE}">
      <dsp:nvSpPr>
        <dsp:cNvPr id="0" name=""/>
        <dsp:cNvSpPr/>
      </dsp:nvSpPr>
      <dsp:spPr>
        <a:xfrm>
          <a:off x="0" y="3776558"/>
          <a:ext cx="8229599" cy="409648"/>
        </a:xfrm>
        <a:prstGeom prst="roundRect">
          <a:avLst/>
        </a:prstGeom>
        <a:gradFill rotWithShape="0">
          <a:gsLst>
            <a:gs pos="0">
              <a:schemeClr val="accent5">
                <a:shade val="50000"/>
                <a:hueOff val="37208"/>
                <a:satOff val="-9113"/>
                <a:lumOff val="24027"/>
                <a:alphaOff val="0"/>
                <a:tint val="50000"/>
                <a:satMod val="300000"/>
              </a:schemeClr>
            </a:gs>
            <a:gs pos="35000">
              <a:schemeClr val="accent5">
                <a:shade val="50000"/>
                <a:hueOff val="37208"/>
                <a:satOff val="-9113"/>
                <a:lumOff val="24027"/>
                <a:alphaOff val="0"/>
                <a:tint val="37000"/>
                <a:satMod val="300000"/>
              </a:schemeClr>
            </a:gs>
            <a:gs pos="100000">
              <a:schemeClr val="accent5">
                <a:shade val="50000"/>
                <a:hueOff val="37208"/>
                <a:satOff val="-9113"/>
                <a:lumOff val="2402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kern="1200" dirty="0" smtClean="0">
              <a:cs typeface="B Zar" pitchFamily="2" charset="-78"/>
            </a:rPr>
            <a:t>گسترش فعاليت‌هاي بازارگرداني</a:t>
          </a:r>
          <a:endParaRPr lang="fa-IR" sz="2000" kern="1200" dirty="0">
            <a:cs typeface="B Zar" pitchFamily="2" charset="-78"/>
          </a:endParaRPr>
        </a:p>
      </dsp:txBody>
      <dsp:txXfrm>
        <a:off x="0" y="3776558"/>
        <a:ext cx="8229599" cy="409648"/>
      </dsp:txXfrm>
    </dsp:sp>
    <dsp:sp modelId="{A6485778-3A33-46B1-959A-B8A906471EC6}">
      <dsp:nvSpPr>
        <dsp:cNvPr id="0" name=""/>
        <dsp:cNvSpPr/>
      </dsp:nvSpPr>
      <dsp:spPr>
        <a:xfrm>
          <a:off x="0" y="4196093"/>
          <a:ext cx="8229599" cy="409648"/>
        </a:xfrm>
        <a:prstGeom prst="roundRect">
          <a:avLst/>
        </a:prstGeom>
        <a:gradFill rotWithShape="0">
          <a:gsLst>
            <a:gs pos="0">
              <a:schemeClr val="accent5">
                <a:shade val="50000"/>
                <a:hueOff val="24806"/>
                <a:satOff val="-6076"/>
                <a:lumOff val="16018"/>
                <a:alphaOff val="0"/>
                <a:tint val="50000"/>
                <a:satMod val="300000"/>
              </a:schemeClr>
            </a:gs>
            <a:gs pos="35000">
              <a:schemeClr val="accent5">
                <a:shade val="50000"/>
                <a:hueOff val="24806"/>
                <a:satOff val="-6076"/>
                <a:lumOff val="16018"/>
                <a:alphaOff val="0"/>
                <a:tint val="37000"/>
                <a:satMod val="300000"/>
              </a:schemeClr>
            </a:gs>
            <a:gs pos="100000">
              <a:schemeClr val="accent5">
                <a:shade val="50000"/>
                <a:hueOff val="24806"/>
                <a:satOff val="-6076"/>
                <a:lumOff val="1601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kern="1200" dirty="0" smtClean="0">
              <a:cs typeface="B Zar" pitchFamily="2" charset="-78"/>
            </a:rPr>
            <a:t>توسعه ابزار مشتقه </a:t>
          </a:r>
          <a:endParaRPr lang="en-US" sz="2000" kern="1200" dirty="0">
            <a:cs typeface="B Zar" pitchFamily="2" charset="-78"/>
          </a:endParaRPr>
        </a:p>
      </dsp:txBody>
      <dsp:txXfrm>
        <a:off x="0" y="4196093"/>
        <a:ext cx="8229599" cy="409648"/>
      </dsp:txXfrm>
    </dsp:sp>
    <dsp:sp modelId="{3ED04089-6FB8-4916-93CE-9D8E0C0626B7}">
      <dsp:nvSpPr>
        <dsp:cNvPr id="0" name=""/>
        <dsp:cNvSpPr/>
      </dsp:nvSpPr>
      <dsp:spPr>
        <a:xfrm>
          <a:off x="0" y="4615627"/>
          <a:ext cx="8229599" cy="409648"/>
        </a:xfrm>
        <a:prstGeom prst="roundRect">
          <a:avLst/>
        </a:prstGeom>
        <a:gradFill rotWithShape="0">
          <a:gsLst>
            <a:gs pos="0">
              <a:schemeClr val="accent5">
                <a:shade val="50000"/>
                <a:hueOff val="12403"/>
                <a:satOff val="-3038"/>
                <a:lumOff val="8009"/>
                <a:alphaOff val="0"/>
                <a:tint val="50000"/>
                <a:satMod val="300000"/>
              </a:schemeClr>
            </a:gs>
            <a:gs pos="35000">
              <a:schemeClr val="accent5">
                <a:shade val="50000"/>
                <a:hueOff val="12403"/>
                <a:satOff val="-3038"/>
                <a:lumOff val="8009"/>
                <a:alphaOff val="0"/>
                <a:tint val="37000"/>
                <a:satMod val="300000"/>
              </a:schemeClr>
            </a:gs>
            <a:gs pos="100000">
              <a:schemeClr val="accent5">
                <a:shade val="50000"/>
                <a:hueOff val="12403"/>
                <a:satOff val="-3038"/>
                <a:lumOff val="80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kern="1200" dirty="0" smtClean="0">
              <a:cs typeface="B Zar" pitchFamily="2" charset="-78"/>
            </a:rPr>
            <a:t>کاهش محدوديت‌هاي معاملاتي</a:t>
          </a:r>
          <a:endParaRPr lang="en-CA" sz="2000" kern="1200" dirty="0">
            <a:cs typeface="B Zar" pitchFamily="2" charset="-78"/>
          </a:endParaRPr>
        </a:p>
      </dsp:txBody>
      <dsp:txXfrm>
        <a:off x="0" y="4615627"/>
        <a:ext cx="8229599" cy="409648"/>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7B410B-6649-49A4-A872-47EDB2FFA4E4}">
      <dsp:nvSpPr>
        <dsp:cNvPr id="0" name=""/>
        <dsp:cNvSpPr/>
      </dsp:nvSpPr>
      <dsp:spPr>
        <a:xfrm>
          <a:off x="0" y="70172"/>
          <a:ext cx="8229599" cy="64611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اصلاحات در زیرساخت های اطلاعاتی و گزارشگری</a:t>
          </a:r>
          <a:endParaRPr lang="en-US" sz="2100" kern="1200" dirty="0">
            <a:cs typeface="B Zar" pitchFamily="2" charset="-78"/>
          </a:endParaRPr>
        </a:p>
      </dsp:txBody>
      <dsp:txXfrm>
        <a:off x="0" y="70172"/>
        <a:ext cx="8229599" cy="646114"/>
      </dsp:txXfrm>
    </dsp:sp>
    <dsp:sp modelId="{E82737D5-5A6E-490B-BAC1-EEED87F0FA9B}">
      <dsp:nvSpPr>
        <dsp:cNvPr id="0" name=""/>
        <dsp:cNvSpPr/>
      </dsp:nvSpPr>
      <dsp:spPr>
        <a:xfrm>
          <a:off x="0" y="776766"/>
          <a:ext cx="8229599" cy="646114"/>
        </a:xfrm>
        <a:prstGeom prst="roundRect">
          <a:avLst/>
        </a:prstGeom>
        <a:gradFill rotWithShape="0">
          <a:gsLst>
            <a:gs pos="0">
              <a:schemeClr val="accent5">
                <a:hueOff val="1119759"/>
                <a:satOff val="1580"/>
                <a:lumOff val="-196"/>
                <a:alphaOff val="0"/>
                <a:shade val="51000"/>
                <a:satMod val="130000"/>
              </a:schemeClr>
            </a:gs>
            <a:gs pos="80000">
              <a:schemeClr val="accent5">
                <a:hueOff val="1119759"/>
                <a:satOff val="1580"/>
                <a:lumOff val="-196"/>
                <a:alphaOff val="0"/>
                <a:shade val="93000"/>
                <a:satMod val="130000"/>
              </a:schemeClr>
            </a:gs>
            <a:gs pos="100000">
              <a:schemeClr val="accent5">
                <a:hueOff val="1119759"/>
                <a:satOff val="1580"/>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گسترش مناسبات و مبادله اطلاعات با جهان</a:t>
          </a:r>
          <a:endParaRPr lang="en-US" sz="2100" kern="1200" dirty="0">
            <a:cs typeface="B Zar" pitchFamily="2" charset="-78"/>
          </a:endParaRPr>
        </a:p>
      </dsp:txBody>
      <dsp:txXfrm>
        <a:off x="0" y="776766"/>
        <a:ext cx="8229599" cy="646114"/>
      </dsp:txXfrm>
    </dsp:sp>
    <dsp:sp modelId="{3955F9B7-81FA-41F1-BC0A-05CAF33D9DF8}">
      <dsp:nvSpPr>
        <dsp:cNvPr id="0" name=""/>
        <dsp:cNvSpPr/>
      </dsp:nvSpPr>
      <dsp:spPr>
        <a:xfrm>
          <a:off x="0" y="1483361"/>
          <a:ext cx="8229599" cy="646114"/>
        </a:xfrm>
        <a:prstGeom prst="roundRect">
          <a:avLst/>
        </a:prstGeom>
        <a:gradFill rotWithShape="0">
          <a:gsLst>
            <a:gs pos="0">
              <a:schemeClr val="accent5">
                <a:hueOff val="2239518"/>
                <a:satOff val="3160"/>
                <a:lumOff val="-392"/>
                <a:alphaOff val="0"/>
                <a:shade val="51000"/>
                <a:satMod val="130000"/>
              </a:schemeClr>
            </a:gs>
            <a:gs pos="80000">
              <a:schemeClr val="accent5">
                <a:hueOff val="2239518"/>
                <a:satOff val="3160"/>
                <a:lumOff val="-392"/>
                <a:alphaOff val="0"/>
                <a:shade val="93000"/>
                <a:satMod val="130000"/>
              </a:schemeClr>
            </a:gs>
            <a:gs pos="100000">
              <a:schemeClr val="accent5">
                <a:hueOff val="2239518"/>
                <a:satOff val="3160"/>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الزام به استفاده از استانداردهای حسابداری و حسابرسی بین المللی</a:t>
          </a:r>
          <a:endParaRPr lang="en-US" sz="2100" kern="1200" dirty="0">
            <a:cs typeface="B Zar" pitchFamily="2" charset="-78"/>
          </a:endParaRPr>
        </a:p>
      </dsp:txBody>
      <dsp:txXfrm>
        <a:off x="0" y="1483361"/>
        <a:ext cx="8229599" cy="646114"/>
      </dsp:txXfrm>
    </dsp:sp>
    <dsp:sp modelId="{01DAFCFB-170F-4757-A790-82277B1C115C}">
      <dsp:nvSpPr>
        <dsp:cNvPr id="0" name=""/>
        <dsp:cNvSpPr/>
      </dsp:nvSpPr>
      <dsp:spPr>
        <a:xfrm>
          <a:off x="0" y="2189955"/>
          <a:ext cx="8229599" cy="646114"/>
        </a:xfrm>
        <a:prstGeom prst="roundRect">
          <a:avLst/>
        </a:prstGeom>
        <a:gradFill rotWithShape="0">
          <a:gsLst>
            <a:gs pos="0">
              <a:schemeClr val="accent5">
                <a:hueOff val="3359277"/>
                <a:satOff val="4740"/>
                <a:lumOff val="-588"/>
                <a:alphaOff val="0"/>
                <a:shade val="51000"/>
                <a:satMod val="130000"/>
              </a:schemeClr>
            </a:gs>
            <a:gs pos="80000">
              <a:schemeClr val="accent5">
                <a:hueOff val="3359277"/>
                <a:satOff val="4740"/>
                <a:lumOff val="-588"/>
                <a:alphaOff val="0"/>
                <a:shade val="93000"/>
                <a:satMod val="130000"/>
              </a:schemeClr>
            </a:gs>
            <a:gs pos="100000">
              <a:schemeClr val="accent5">
                <a:hueOff val="3359277"/>
                <a:satOff val="4740"/>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ورود حسابرسان خارجی به پاره ای شرکت های بزرگ و مشارکت با حسابرسان داخلی</a:t>
          </a:r>
          <a:endParaRPr lang="en-US" sz="2100" kern="1200" dirty="0">
            <a:cs typeface="B Zar" pitchFamily="2" charset="-78"/>
          </a:endParaRPr>
        </a:p>
      </dsp:txBody>
      <dsp:txXfrm>
        <a:off x="0" y="2189955"/>
        <a:ext cx="8229599" cy="646114"/>
      </dsp:txXfrm>
    </dsp:sp>
    <dsp:sp modelId="{E8E5435D-16E0-4CB2-9A44-BCCAFE67E798}">
      <dsp:nvSpPr>
        <dsp:cNvPr id="0" name=""/>
        <dsp:cNvSpPr/>
      </dsp:nvSpPr>
      <dsp:spPr>
        <a:xfrm>
          <a:off x="0" y="2896549"/>
          <a:ext cx="8229599" cy="646114"/>
        </a:xfrm>
        <a:prstGeom prst="roundRect">
          <a:avLst/>
        </a:prstGeom>
        <a:gradFill rotWithShape="0">
          <a:gsLst>
            <a:gs pos="0">
              <a:schemeClr val="accent5">
                <a:hueOff val="4479036"/>
                <a:satOff val="6319"/>
                <a:lumOff val="-784"/>
                <a:alphaOff val="0"/>
                <a:shade val="51000"/>
                <a:satMod val="130000"/>
              </a:schemeClr>
            </a:gs>
            <a:gs pos="80000">
              <a:schemeClr val="accent5">
                <a:hueOff val="4479036"/>
                <a:satOff val="6319"/>
                <a:lumOff val="-784"/>
                <a:alphaOff val="0"/>
                <a:shade val="93000"/>
                <a:satMod val="130000"/>
              </a:schemeClr>
            </a:gs>
            <a:gs pos="100000">
              <a:schemeClr val="accent5">
                <a:hueOff val="4479036"/>
                <a:satOff val="6319"/>
                <a:lumOff val="-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ارتقای سطح گزارشگری شرکت های بورسی</a:t>
          </a:r>
          <a:endParaRPr lang="en-US" sz="2100" kern="1200" dirty="0">
            <a:cs typeface="B Zar" pitchFamily="2" charset="-78"/>
          </a:endParaRPr>
        </a:p>
      </dsp:txBody>
      <dsp:txXfrm>
        <a:off x="0" y="2896549"/>
        <a:ext cx="8229599" cy="646114"/>
      </dsp:txXfrm>
    </dsp:sp>
    <dsp:sp modelId="{29AE004D-76AD-4B16-82CD-42EF8917C7F8}">
      <dsp:nvSpPr>
        <dsp:cNvPr id="0" name=""/>
        <dsp:cNvSpPr/>
      </dsp:nvSpPr>
      <dsp:spPr>
        <a:xfrm>
          <a:off x="0" y="3603143"/>
          <a:ext cx="8229599" cy="646114"/>
        </a:xfrm>
        <a:prstGeom prst="roundRect">
          <a:avLst/>
        </a:prstGeom>
        <a:gradFill rotWithShape="0">
          <a:gsLst>
            <a:gs pos="0">
              <a:schemeClr val="accent5">
                <a:hueOff val="5598794"/>
                <a:satOff val="7899"/>
                <a:lumOff val="-980"/>
                <a:alphaOff val="0"/>
                <a:shade val="51000"/>
                <a:satMod val="130000"/>
              </a:schemeClr>
            </a:gs>
            <a:gs pos="80000">
              <a:schemeClr val="accent5">
                <a:hueOff val="5598794"/>
                <a:satOff val="7899"/>
                <a:lumOff val="-980"/>
                <a:alphaOff val="0"/>
                <a:shade val="93000"/>
                <a:satMod val="130000"/>
              </a:schemeClr>
            </a:gs>
            <a:gs pos="100000">
              <a:schemeClr val="accent5">
                <a:hueOff val="5598794"/>
                <a:satOff val="7899"/>
                <a:lumOff val="-9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اصلاح نظام مالیاتی</a:t>
          </a:r>
          <a:endParaRPr lang="en-US" sz="2100" kern="1200" dirty="0">
            <a:cs typeface="B Zar" pitchFamily="2" charset="-78"/>
          </a:endParaRPr>
        </a:p>
      </dsp:txBody>
      <dsp:txXfrm>
        <a:off x="0" y="3603143"/>
        <a:ext cx="8229599" cy="646114"/>
      </dsp:txXfrm>
    </dsp:sp>
    <dsp:sp modelId="{8A4C330C-3FAE-43FE-A722-B2779B26A7CE}">
      <dsp:nvSpPr>
        <dsp:cNvPr id="0" name=""/>
        <dsp:cNvSpPr/>
      </dsp:nvSpPr>
      <dsp:spPr>
        <a:xfrm>
          <a:off x="0" y="4309738"/>
          <a:ext cx="8229599" cy="646114"/>
        </a:xfrm>
        <a:prstGeom prst="roundRect">
          <a:avLst/>
        </a:prstGeom>
        <a:gradFill rotWithShape="0">
          <a:gsLst>
            <a:gs pos="0">
              <a:schemeClr val="accent5">
                <a:hueOff val="6718553"/>
                <a:satOff val="9479"/>
                <a:lumOff val="-1176"/>
                <a:alphaOff val="0"/>
                <a:shade val="51000"/>
                <a:satMod val="130000"/>
              </a:schemeClr>
            </a:gs>
            <a:gs pos="80000">
              <a:schemeClr val="accent5">
                <a:hueOff val="6718553"/>
                <a:satOff val="9479"/>
                <a:lumOff val="-1176"/>
                <a:alphaOff val="0"/>
                <a:shade val="93000"/>
                <a:satMod val="130000"/>
              </a:schemeClr>
            </a:gs>
            <a:gs pos="100000">
              <a:schemeClr val="accent5">
                <a:hueOff val="6718553"/>
                <a:satOff val="9479"/>
                <a:lumOff val="-1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ارتباط بیشتر جوامع حسابداری با یکدیگر</a:t>
          </a:r>
          <a:endParaRPr lang="en-US" sz="2100" kern="1200" dirty="0">
            <a:cs typeface="B Zar" pitchFamily="2" charset="-78"/>
          </a:endParaRPr>
        </a:p>
      </dsp:txBody>
      <dsp:txXfrm>
        <a:off x="0" y="4309738"/>
        <a:ext cx="8229599" cy="646114"/>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CCA663-9493-4B6C-99EC-01275E34234E}">
      <dsp:nvSpPr>
        <dsp:cNvPr id="0" name=""/>
        <dsp:cNvSpPr/>
      </dsp:nvSpPr>
      <dsp:spPr>
        <a:xfrm>
          <a:off x="0" y="70172"/>
          <a:ext cx="8229599" cy="64611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عضویت در سازمان‌های بین‌المللی: سازمان، بورس‌ها، تشکل‌ها و نهادهای مالی</a:t>
          </a:r>
          <a:endParaRPr lang="en-US" sz="2100" kern="1200" dirty="0">
            <a:cs typeface="B Zar" pitchFamily="2" charset="-78"/>
          </a:endParaRPr>
        </a:p>
      </dsp:txBody>
      <dsp:txXfrm>
        <a:off x="0" y="70172"/>
        <a:ext cx="8229599" cy="646114"/>
      </dsp:txXfrm>
    </dsp:sp>
    <dsp:sp modelId="{9E7A86C0-0EAC-4F26-B916-1AD1E314EA62}">
      <dsp:nvSpPr>
        <dsp:cNvPr id="0" name=""/>
        <dsp:cNvSpPr/>
      </dsp:nvSpPr>
      <dsp:spPr>
        <a:xfrm>
          <a:off x="0" y="776766"/>
          <a:ext cx="8229599" cy="646114"/>
        </a:xfrm>
        <a:prstGeom prst="roundRect">
          <a:avLst/>
        </a:prstGeom>
        <a:gradFill rotWithShape="0">
          <a:gsLst>
            <a:gs pos="0">
              <a:schemeClr val="accent4">
                <a:hueOff val="203007"/>
                <a:satOff val="-3512"/>
                <a:lumOff val="-752"/>
                <a:alphaOff val="0"/>
                <a:shade val="51000"/>
                <a:satMod val="130000"/>
              </a:schemeClr>
            </a:gs>
            <a:gs pos="80000">
              <a:schemeClr val="accent4">
                <a:hueOff val="203007"/>
                <a:satOff val="-3512"/>
                <a:lumOff val="-752"/>
                <a:alphaOff val="0"/>
                <a:shade val="93000"/>
                <a:satMod val="130000"/>
              </a:schemeClr>
            </a:gs>
            <a:gs pos="100000">
              <a:schemeClr val="accent4">
                <a:hueOff val="203007"/>
                <a:satOff val="-3512"/>
                <a:lumOff val="-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ارتقای سطح تکنولوژیک بازار</a:t>
          </a:r>
          <a:endParaRPr lang="en-US" sz="2100" kern="1200" dirty="0">
            <a:cs typeface="B Zar" pitchFamily="2" charset="-78"/>
          </a:endParaRPr>
        </a:p>
      </dsp:txBody>
      <dsp:txXfrm>
        <a:off x="0" y="776766"/>
        <a:ext cx="8229599" cy="646114"/>
      </dsp:txXfrm>
    </dsp:sp>
    <dsp:sp modelId="{886B22C4-7F3B-473F-AE3D-E2543E7CB32D}">
      <dsp:nvSpPr>
        <dsp:cNvPr id="0" name=""/>
        <dsp:cNvSpPr/>
      </dsp:nvSpPr>
      <dsp:spPr>
        <a:xfrm>
          <a:off x="0" y="1483361"/>
          <a:ext cx="8229599" cy="646114"/>
        </a:xfrm>
        <a:prstGeom prst="roundRect">
          <a:avLst/>
        </a:prstGeom>
        <a:gradFill rotWithShape="0">
          <a:gsLst>
            <a:gs pos="0">
              <a:schemeClr val="accent4">
                <a:hueOff val="406013"/>
                <a:satOff val="-7024"/>
                <a:lumOff val="-1503"/>
                <a:alphaOff val="0"/>
                <a:shade val="51000"/>
                <a:satMod val="130000"/>
              </a:schemeClr>
            </a:gs>
            <a:gs pos="80000">
              <a:schemeClr val="accent4">
                <a:hueOff val="406013"/>
                <a:satOff val="-7024"/>
                <a:lumOff val="-1503"/>
                <a:alphaOff val="0"/>
                <a:shade val="93000"/>
                <a:satMod val="130000"/>
              </a:schemeClr>
            </a:gs>
            <a:gs pos="100000">
              <a:schemeClr val="accent4">
                <a:hueOff val="406013"/>
                <a:satOff val="-7024"/>
                <a:lumOff val="-15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اصلاح سامانه‌های معاملاتی برای ارتباط با دنیا</a:t>
          </a:r>
          <a:endParaRPr lang="en-US" sz="2100" kern="1200" dirty="0">
            <a:cs typeface="B Zar" pitchFamily="2" charset="-78"/>
          </a:endParaRPr>
        </a:p>
      </dsp:txBody>
      <dsp:txXfrm>
        <a:off x="0" y="1483361"/>
        <a:ext cx="8229599" cy="646114"/>
      </dsp:txXfrm>
    </dsp:sp>
    <dsp:sp modelId="{5799021E-8E5D-44DB-A527-925ACFFBDF53}">
      <dsp:nvSpPr>
        <dsp:cNvPr id="0" name=""/>
        <dsp:cNvSpPr/>
      </dsp:nvSpPr>
      <dsp:spPr>
        <a:xfrm>
          <a:off x="0" y="2189955"/>
          <a:ext cx="8229599" cy="646114"/>
        </a:xfrm>
        <a:prstGeom prst="roundRect">
          <a:avLst/>
        </a:prstGeom>
        <a:gradFill rotWithShape="0">
          <a:gsLst>
            <a:gs pos="0">
              <a:schemeClr val="accent4">
                <a:hueOff val="609020"/>
                <a:satOff val="-10536"/>
                <a:lumOff val="-2255"/>
                <a:alphaOff val="0"/>
                <a:shade val="51000"/>
                <a:satMod val="130000"/>
              </a:schemeClr>
            </a:gs>
            <a:gs pos="80000">
              <a:schemeClr val="accent4">
                <a:hueOff val="609020"/>
                <a:satOff val="-10536"/>
                <a:lumOff val="-2255"/>
                <a:alphaOff val="0"/>
                <a:shade val="93000"/>
                <a:satMod val="130000"/>
              </a:schemeClr>
            </a:gs>
            <a:gs pos="100000">
              <a:schemeClr val="accent4">
                <a:hueOff val="609020"/>
                <a:satOff val="-10536"/>
                <a:lumOff val="-2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حذف محدودیت‌های معاملاتی (دامنه نوسان، حجم مبنا،...) و برگشت به چارچوب معاملات بین‌الملل</a:t>
          </a:r>
          <a:endParaRPr lang="fa-IR" sz="2100" kern="1200" dirty="0">
            <a:cs typeface="B Zar" pitchFamily="2" charset="-78"/>
          </a:endParaRPr>
        </a:p>
      </dsp:txBody>
      <dsp:txXfrm>
        <a:off x="0" y="2189955"/>
        <a:ext cx="8229599" cy="646114"/>
      </dsp:txXfrm>
    </dsp:sp>
    <dsp:sp modelId="{5AE0A270-0399-46D2-B47C-8F2C64208E17}">
      <dsp:nvSpPr>
        <dsp:cNvPr id="0" name=""/>
        <dsp:cNvSpPr/>
      </dsp:nvSpPr>
      <dsp:spPr>
        <a:xfrm>
          <a:off x="0" y="2896549"/>
          <a:ext cx="8229599" cy="646114"/>
        </a:xfrm>
        <a:prstGeom prst="roundRect">
          <a:avLst/>
        </a:prstGeom>
        <a:gradFill rotWithShape="0">
          <a:gsLst>
            <a:gs pos="0">
              <a:schemeClr val="accent4">
                <a:hueOff val="812026"/>
                <a:satOff val="-14048"/>
                <a:lumOff val="-3007"/>
                <a:alphaOff val="0"/>
                <a:shade val="51000"/>
                <a:satMod val="130000"/>
              </a:schemeClr>
            </a:gs>
            <a:gs pos="80000">
              <a:schemeClr val="accent4">
                <a:hueOff val="812026"/>
                <a:satOff val="-14048"/>
                <a:lumOff val="-3007"/>
                <a:alphaOff val="0"/>
                <a:shade val="93000"/>
                <a:satMod val="130000"/>
              </a:schemeClr>
            </a:gs>
            <a:gs pos="100000">
              <a:schemeClr val="accent4">
                <a:hueOff val="812026"/>
                <a:satOff val="-14048"/>
                <a:lumOff val="-30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کاهش دخالت بورس در اجراییات</a:t>
          </a:r>
          <a:endParaRPr lang="en-US" sz="2100" kern="1200" dirty="0">
            <a:cs typeface="B Zar" pitchFamily="2" charset="-78"/>
          </a:endParaRPr>
        </a:p>
      </dsp:txBody>
      <dsp:txXfrm>
        <a:off x="0" y="2896549"/>
        <a:ext cx="8229599" cy="646114"/>
      </dsp:txXfrm>
    </dsp:sp>
    <dsp:sp modelId="{CE49B13C-32EA-4657-8617-95C944BC0ABA}">
      <dsp:nvSpPr>
        <dsp:cNvPr id="0" name=""/>
        <dsp:cNvSpPr/>
      </dsp:nvSpPr>
      <dsp:spPr>
        <a:xfrm>
          <a:off x="0" y="3603143"/>
          <a:ext cx="8229599" cy="646114"/>
        </a:xfrm>
        <a:prstGeom prst="roundRect">
          <a:avLst/>
        </a:prstGeom>
        <a:gradFill rotWithShape="0">
          <a:gsLst>
            <a:gs pos="0">
              <a:schemeClr val="accent4">
                <a:hueOff val="1015033"/>
                <a:satOff val="-17560"/>
                <a:lumOff val="-3758"/>
                <a:alphaOff val="0"/>
                <a:shade val="51000"/>
                <a:satMod val="130000"/>
              </a:schemeClr>
            </a:gs>
            <a:gs pos="80000">
              <a:schemeClr val="accent4">
                <a:hueOff val="1015033"/>
                <a:satOff val="-17560"/>
                <a:lumOff val="-3758"/>
                <a:alphaOff val="0"/>
                <a:shade val="93000"/>
                <a:satMod val="130000"/>
              </a:schemeClr>
            </a:gs>
            <a:gs pos="100000">
              <a:schemeClr val="accent4">
                <a:hueOff val="1015033"/>
                <a:satOff val="-17560"/>
                <a:lumOff val="-37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قراردادهای استاندارد</a:t>
          </a:r>
          <a:endParaRPr lang="en-US" sz="2100" kern="1200" dirty="0">
            <a:cs typeface="B Zar" pitchFamily="2" charset="-78"/>
          </a:endParaRPr>
        </a:p>
      </dsp:txBody>
      <dsp:txXfrm>
        <a:off x="0" y="3603143"/>
        <a:ext cx="8229599" cy="646114"/>
      </dsp:txXfrm>
    </dsp:sp>
    <dsp:sp modelId="{55582082-3B06-45F9-A4AC-DA5C3D5F3AD0}">
      <dsp:nvSpPr>
        <dsp:cNvPr id="0" name=""/>
        <dsp:cNvSpPr/>
      </dsp:nvSpPr>
      <dsp:spPr>
        <a:xfrm>
          <a:off x="0" y="4309738"/>
          <a:ext cx="8229599" cy="646114"/>
        </a:xfrm>
        <a:prstGeom prst="roundRect">
          <a:avLst/>
        </a:prstGeom>
        <a:gradFill rotWithShape="0">
          <a:gsLst>
            <a:gs pos="0">
              <a:schemeClr val="accent4">
                <a:hueOff val="1218040"/>
                <a:satOff val="-21072"/>
                <a:lumOff val="-4510"/>
                <a:alphaOff val="0"/>
                <a:shade val="51000"/>
                <a:satMod val="130000"/>
              </a:schemeClr>
            </a:gs>
            <a:gs pos="80000">
              <a:schemeClr val="accent4">
                <a:hueOff val="1218040"/>
                <a:satOff val="-21072"/>
                <a:lumOff val="-4510"/>
                <a:alphaOff val="0"/>
                <a:shade val="93000"/>
                <a:satMod val="130000"/>
              </a:schemeClr>
            </a:gs>
            <a:gs pos="100000">
              <a:schemeClr val="accent4">
                <a:hueOff val="1218040"/>
                <a:satOff val="-21072"/>
                <a:lumOff val="-4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cs typeface="B Zar" pitchFamily="2" charset="-78"/>
            </a:rPr>
            <a:t>....</a:t>
          </a:r>
          <a:endParaRPr lang="en-US" sz="2100" kern="1200" dirty="0">
            <a:cs typeface="B Zar" pitchFamily="2" charset="-78"/>
          </a:endParaRPr>
        </a:p>
      </dsp:txBody>
      <dsp:txXfrm>
        <a:off x="0" y="4309738"/>
        <a:ext cx="8229599" cy="646114"/>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878755-5BEC-4831-8D88-7889D3398E41}">
      <dsp:nvSpPr>
        <dsp:cNvPr id="0" name=""/>
        <dsp:cNvSpPr/>
      </dsp:nvSpPr>
      <dsp:spPr>
        <a:xfrm>
          <a:off x="0" y="325122"/>
          <a:ext cx="8305800" cy="58457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fa-IR" sz="1900" kern="1200" dirty="0" smtClean="0">
              <a:cs typeface="B Zar" pitchFamily="2" charset="-78"/>
            </a:rPr>
            <a:t>جلوگيري از مالي‌شدن اقتصاد (</a:t>
          </a:r>
          <a:r>
            <a:rPr lang="da-DK" sz="1900" kern="1200" dirty="0" smtClean="0">
              <a:cs typeface="B Zar" pitchFamily="2" charset="-78"/>
            </a:rPr>
            <a:t>financialization</a:t>
          </a:r>
          <a:r>
            <a:rPr lang="fa-IR" sz="1900" kern="1200" dirty="0" smtClean="0">
              <a:cs typeface="B Zar" pitchFamily="2" charset="-78"/>
            </a:rPr>
            <a:t>) يا همان رفتار سفته‌بازارنه، عمدتاً در بازارهاي ارز و طلا</a:t>
          </a:r>
          <a:endParaRPr lang="en-US" sz="1900" kern="1200" dirty="0">
            <a:cs typeface="B Zar" pitchFamily="2" charset="-78"/>
          </a:endParaRPr>
        </a:p>
      </dsp:txBody>
      <dsp:txXfrm>
        <a:off x="0" y="325122"/>
        <a:ext cx="8305800" cy="584579"/>
      </dsp:txXfrm>
    </dsp:sp>
    <dsp:sp modelId="{04FA12BF-AFBF-4954-9636-0BE5BBAF6954}">
      <dsp:nvSpPr>
        <dsp:cNvPr id="0" name=""/>
        <dsp:cNvSpPr/>
      </dsp:nvSpPr>
      <dsp:spPr>
        <a:xfrm>
          <a:off x="0" y="964422"/>
          <a:ext cx="8305800" cy="584579"/>
        </a:xfrm>
        <a:prstGeom prst="roundRect">
          <a:avLst/>
        </a:prstGeom>
        <a:gradFill rotWithShape="0">
          <a:gsLst>
            <a:gs pos="0">
              <a:schemeClr val="accent5">
                <a:hueOff val="1343711"/>
                <a:satOff val="1896"/>
                <a:lumOff val="-235"/>
                <a:alphaOff val="0"/>
                <a:shade val="51000"/>
                <a:satMod val="130000"/>
              </a:schemeClr>
            </a:gs>
            <a:gs pos="80000">
              <a:schemeClr val="accent5">
                <a:hueOff val="1343711"/>
                <a:satOff val="1896"/>
                <a:lumOff val="-235"/>
                <a:alphaOff val="0"/>
                <a:shade val="93000"/>
                <a:satMod val="130000"/>
              </a:schemeClr>
            </a:gs>
            <a:gs pos="100000">
              <a:schemeClr val="accent5">
                <a:hueOff val="1343711"/>
                <a:satOff val="1896"/>
                <a:lumOff val="-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fa-IR" sz="1900" kern="1200" dirty="0" smtClean="0">
              <a:cs typeface="B Zar" pitchFamily="2" charset="-78"/>
            </a:rPr>
            <a:t>تلاش براي تأمين مالي از طريق بازار سرمايه و تقويت بازار اوليه</a:t>
          </a:r>
          <a:endParaRPr lang="da-DK" sz="1900" kern="1200" dirty="0">
            <a:cs typeface="B Zar" pitchFamily="2" charset="-78"/>
          </a:endParaRPr>
        </a:p>
      </dsp:txBody>
      <dsp:txXfrm>
        <a:off x="0" y="964422"/>
        <a:ext cx="8305800" cy="584579"/>
      </dsp:txXfrm>
    </dsp:sp>
    <dsp:sp modelId="{BF12B9F7-25AC-43ED-A68A-097EBA553DF3}">
      <dsp:nvSpPr>
        <dsp:cNvPr id="0" name=""/>
        <dsp:cNvSpPr/>
      </dsp:nvSpPr>
      <dsp:spPr>
        <a:xfrm>
          <a:off x="0" y="1603721"/>
          <a:ext cx="8305800" cy="584579"/>
        </a:xfrm>
        <a:prstGeom prst="roundRect">
          <a:avLst/>
        </a:prstGeom>
        <a:gradFill rotWithShape="0">
          <a:gsLst>
            <a:gs pos="0">
              <a:schemeClr val="accent5">
                <a:hueOff val="2687421"/>
                <a:satOff val="3792"/>
                <a:lumOff val="-470"/>
                <a:alphaOff val="0"/>
                <a:shade val="51000"/>
                <a:satMod val="130000"/>
              </a:schemeClr>
            </a:gs>
            <a:gs pos="80000">
              <a:schemeClr val="accent5">
                <a:hueOff val="2687421"/>
                <a:satOff val="3792"/>
                <a:lumOff val="-470"/>
                <a:alphaOff val="0"/>
                <a:shade val="93000"/>
                <a:satMod val="130000"/>
              </a:schemeClr>
            </a:gs>
            <a:gs pos="100000">
              <a:schemeClr val="accent5">
                <a:hueOff val="2687421"/>
                <a:satOff val="3792"/>
                <a:lumOff val="-4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fa-IR" sz="1900" kern="1200" dirty="0" smtClean="0">
              <a:cs typeface="B Zar" pitchFamily="2" charset="-78"/>
            </a:rPr>
            <a:t>توسعۀ صندوق‌هاي سرمايه‌گذاري و ايجاد ظرفيت مشارکت براي آحاد مردم</a:t>
          </a:r>
          <a:endParaRPr lang="en-US" sz="1900" kern="1200" dirty="0">
            <a:cs typeface="B Zar" pitchFamily="2" charset="-78"/>
          </a:endParaRPr>
        </a:p>
      </dsp:txBody>
      <dsp:txXfrm>
        <a:off x="0" y="1603721"/>
        <a:ext cx="8305800" cy="584579"/>
      </dsp:txXfrm>
    </dsp:sp>
    <dsp:sp modelId="{0918CCFF-47D8-4F20-B335-63B3E7D263E6}">
      <dsp:nvSpPr>
        <dsp:cNvPr id="0" name=""/>
        <dsp:cNvSpPr/>
      </dsp:nvSpPr>
      <dsp:spPr>
        <a:xfrm>
          <a:off x="0" y="2243021"/>
          <a:ext cx="8305800" cy="584579"/>
        </a:xfrm>
        <a:prstGeom prst="roundRect">
          <a:avLst/>
        </a:prstGeom>
        <a:gradFill rotWithShape="0">
          <a:gsLst>
            <a:gs pos="0">
              <a:schemeClr val="accent5">
                <a:hueOff val="4031132"/>
                <a:satOff val="5687"/>
                <a:lumOff val="-706"/>
                <a:alphaOff val="0"/>
                <a:shade val="51000"/>
                <a:satMod val="130000"/>
              </a:schemeClr>
            </a:gs>
            <a:gs pos="80000">
              <a:schemeClr val="accent5">
                <a:hueOff val="4031132"/>
                <a:satOff val="5687"/>
                <a:lumOff val="-706"/>
                <a:alphaOff val="0"/>
                <a:shade val="93000"/>
                <a:satMod val="130000"/>
              </a:schemeClr>
            </a:gs>
            <a:gs pos="100000">
              <a:schemeClr val="accent5">
                <a:hueOff val="4031132"/>
                <a:satOff val="5687"/>
                <a:lumOff val="-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fa-IR" sz="1900" kern="1200" dirty="0" smtClean="0">
              <a:cs typeface="B Zar" pitchFamily="2" charset="-78"/>
            </a:rPr>
            <a:t>افزايش اطلاع‌رساني و ايجاد شفافيت</a:t>
          </a:r>
          <a:endParaRPr lang="en-US" sz="1900" kern="1200" dirty="0">
            <a:cs typeface="B Zar" pitchFamily="2" charset="-78"/>
          </a:endParaRPr>
        </a:p>
      </dsp:txBody>
      <dsp:txXfrm>
        <a:off x="0" y="2243021"/>
        <a:ext cx="8305800" cy="584579"/>
      </dsp:txXfrm>
    </dsp:sp>
    <dsp:sp modelId="{15AED0B5-2D36-4085-BC59-084F33F362C8}">
      <dsp:nvSpPr>
        <dsp:cNvPr id="0" name=""/>
        <dsp:cNvSpPr/>
      </dsp:nvSpPr>
      <dsp:spPr>
        <a:xfrm>
          <a:off x="0" y="2882321"/>
          <a:ext cx="8305800" cy="584579"/>
        </a:xfrm>
        <a:prstGeom prst="roundRect">
          <a:avLst/>
        </a:prstGeom>
        <a:gradFill rotWithShape="0">
          <a:gsLst>
            <a:gs pos="0">
              <a:schemeClr val="accent5">
                <a:hueOff val="5374843"/>
                <a:satOff val="7583"/>
                <a:lumOff val="-941"/>
                <a:alphaOff val="0"/>
                <a:shade val="51000"/>
                <a:satMod val="130000"/>
              </a:schemeClr>
            </a:gs>
            <a:gs pos="80000">
              <a:schemeClr val="accent5">
                <a:hueOff val="5374843"/>
                <a:satOff val="7583"/>
                <a:lumOff val="-941"/>
                <a:alphaOff val="0"/>
                <a:shade val="93000"/>
                <a:satMod val="130000"/>
              </a:schemeClr>
            </a:gs>
            <a:gs pos="100000">
              <a:schemeClr val="accent5">
                <a:hueOff val="5374843"/>
                <a:satOff val="7583"/>
                <a:lumOff val="-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fa-IR" sz="1900" kern="1200" dirty="0" smtClean="0">
              <a:cs typeface="B Zar" pitchFamily="2" charset="-78"/>
            </a:rPr>
            <a:t>کاهش دخالت در فرايندهاي بازار</a:t>
          </a:r>
          <a:endParaRPr lang="en-US" sz="1900" kern="1200" dirty="0">
            <a:cs typeface="B Zar" pitchFamily="2" charset="-78"/>
          </a:endParaRPr>
        </a:p>
      </dsp:txBody>
      <dsp:txXfrm>
        <a:off x="0" y="2882321"/>
        <a:ext cx="8305800" cy="584579"/>
      </dsp:txXfrm>
    </dsp:sp>
    <dsp:sp modelId="{4276FAC2-8561-4808-B678-41BDDA391B1D}">
      <dsp:nvSpPr>
        <dsp:cNvPr id="0" name=""/>
        <dsp:cNvSpPr/>
      </dsp:nvSpPr>
      <dsp:spPr>
        <a:xfrm>
          <a:off x="0" y="3521620"/>
          <a:ext cx="8305800" cy="584579"/>
        </a:xfrm>
        <a:prstGeom prst="roundRect">
          <a:avLst/>
        </a:prstGeom>
        <a:gradFill rotWithShape="0">
          <a:gsLst>
            <a:gs pos="0">
              <a:schemeClr val="accent5">
                <a:hueOff val="6718553"/>
                <a:satOff val="9479"/>
                <a:lumOff val="-1176"/>
                <a:alphaOff val="0"/>
                <a:shade val="51000"/>
                <a:satMod val="130000"/>
              </a:schemeClr>
            </a:gs>
            <a:gs pos="80000">
              <a:schemeClr val="accent5">
                <a:hueOff val="6718553"/>
                <a:satOff val="9479"/>
                <a:lumOff val="-1176"/>
                <a:alphaOff val="0"/>
                <a:shade val="93000"/>
                <a:satMod val="130000"/>
              </a:schemeClr>
            </a:gs>
            <a:gs pos="100000">
              <a:schemeClr val="accent5">
                <a:hueOff val="6718553"/>
                <a:satOff val="9479"/>
                <a:lumOff val="-1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fa-IR" sz="1900" kern="1200" dirty="0" smtClean="0">
              <a:cs typeface="B Zar" pitchFamily="2" charset="-78"/>
            </a:rPr>
            <a:t>اصلاحات ساختاري در صندوق‌هاي بازنشستگي و صنعت بيمه</a:t>
          </a:r>
          <a:endParaRPr lang="en-US" sz="1900" kern="1200" dirty="0">
            <a:cs typeface="B Zar" pitchFamily="2" charset="-78"/>
          </a:endParaRPr>
        </a:p>
      </dsp:txBody>
      <dsp:txXfrm>
        <a:off x="0" y="3521620"/>
        <a:ext cx="8305800" cy="5845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6B95D0-286F-4B8D-87DE-F9CB98EE1EAC}">
      <dsp:nvSpPr>
        <dsp:cNvPr id="0" name=""/>
        <dsp:cNvSpPr/>
      </dsp:nvSpPr>
      <dsp:spPr>
        <a:xfrm>
          <a:off x="0" y="116323"/>
          <a:ext cx="8229599" cy="553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مصادرۀ دارايي‌هاي ايران به ارزش 12 ميليارد دلار به دنبال واقعۀ گروگان‌گيري</a:t>
          </a:r>
          <a:endParaRPr lang="en-US" sz="1800" kern="1200" dirty="0">
            <a:cs typeface="B Zar" pitchFamily="2" charset="-78"/>
          </a:endParaRPr>
        </a:p>
      </dsp:txBody>
      <dsp:txXfrm>
        <a:off x="0" y="116323"/>
        <a:ext cx="8229599" cy="553812"/>
      </dsp:txXfrm>
    </dsp:sp>
    <dsp:sp modelId="{F92D5340-5ED3-4481-AE93-CC1C4F0D5B9C}">
      <dsp:nvSpPr>
        <dsp:cNvPr id="0" name=""/>
        <dsp:cNvSpPr/>
      </dsp:nvSpPr>
      <dsp:spPr>
        <a:xfrm>
          <a:off x="0" y="721975"/>
          <a:ext cx="8229599" cy="553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تحريم در سال 1980 در واکنش به تصرف سفارت امريکا در ايران</a:t>
          </a:r>
          <a:endParaRPr lang="en-US" sz="1800" kern="1200" dirty="0">
            <a:cs typeface="B Zar" pitchFamily="2" charset="-78"/>
          </a:endParaRPr>
        </a:p>
      </dsp:txBody>
      <dsp:txXfrm>
        <a:off x="0" y="721975"/>
        <a:ext cx="8229599" cy="553812"/>
      </dsp:txXfrm>
    </dsp:sp>
    <dsp:sp modelId="{FA7A5CEA-5193-4AEF-A65A-0AF8D1051059}">
      <dsp:nvSpPr>
        <dsp:cNvPr id="0" name=""/>
        <dsp:cNvSpPr/>
      </dsp:nvSpPr>
      <dsp:spPr>
        <a:xfrm>
          <a:off x="0" y="1327628"/>
          <a:ext cx="8229599" cy="553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تحريم فروش اسلحه به ايران</a:t>
          </a:r>
          <a:endParaRPr lang="en-US" sz="1800" kern="1200" dirty="0">
            <a:cs typeface="B Zar" pitchFamily="2" charset="-78"/>
          </a:endParaRPr>
        </a:p>
      </dsp:txBody>
      <dsp:txXfrm>
        <a:off x="0" y="1327628"/>
        <a:ext cx="8229599" cy="553812"/>
      </dsp:txXfrm>
    </dsp:sp>
    <dsp:sp modelId="{8105CBD8-E43A-424A-8EEF-E9647954A6D4}">
      <dsp:nvSpPr>
        <dsp:cNvPr id="0" name=""/>
        <dsp:cNvSpPr/>
      </dsp:nvSpPr>
      <dsp:spPr>
        <a:xfrm>
          <a:off x="0" y="1933280"/>
          <a:ext cx="8229599" cy="553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تحريم‌هاي مفصل‌تر رونالد ريگان در سال 1987</a:t>
          </a:r>
          <a:endParaRPr lang="en-US" sz="1800" kern="1200" dirty="0">
            <a:cs typeface="B Zar" pitchFamily="2" charset="-78"/>
          </a:endParaRPr>
        </a:p>
      </dsp:txBody>
      <dsp:txXfrm>
        <a:off x="0" y="1933280"/>
        <a:ext cx="8229599" cy="553812"/>
      </dsp:txXfrm>
    </dsp:sp>
    <dsp:sp modelId="{F3DC14A5-32E6-4680-A0C9-35A21B4CFB4C}">
      <dsp:nvSpPr>
        <dsp:cNvPr id="0" name=""/>
        <dsp:cNvSpPr/>
      </dsp:nvSpPr>
      <dsp:spPr>
        <a:xfrm>
          <a:off x="0" y="2538932"/>
          <a:ext cx="8229599" cy="553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تحريم کامل در سال 1995 و از جمله منع سرمايه‌گذاري شرکت‌هاب نفتي امريکايي در طرح‌هاي نفت و گاز ايران</a:t>
          </a:r>
          <a:endParaRPr lang="en-US" sz="1800" kern="1200" dirty="0">
            <a:cs typeface="B Zar" pitchFamily="2" charset="-78"/>
          </a:endParaRPr>
        </a:p>
      </dsp:txBody>
      <dsp:txXfrm>
        <a:off x="0" y="2538932"/>
        <a:ext cx="8229599" cy="553812"/>
      </dsp:txXfrm>
    </dsp:sp>
    <dsp:sp modelId="{758739E7-E24D-43D9-97E8-F570C4A68768}">
      <dsp:nvSpPr>
        <dsp:cNvPr id="0" name=""/>
        <dsp:cNvSpPr/>
      </dsp:nvSpPr>
      <dsp:spPr>
        <a:xfrm>
          <a:off x="0" y="3144584"/>
          <a:ext cx="8229599" cy="553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قانون ايلسا 1996، منع سرمايه‌گذاري بيش از 20 ميليون دلار در شرکت‌هاي ايراني</a:t>
          </a:r>
          <a:endParaRPr lang="en-US" sz="1800" kern="1200" dirty="0">
            <a:cs typeface="B Zar" pitchFamily="2" charset="-78"/>
          </a:endParaRPr>
        </a:p>
      </dsp:txBody>
      <dsp:txXfrm>
        <a:off x="0" y="3144584"/>
        <a:ext cx="8229599" cy="553812"/>
      </dsp:txXfrm>
    </dsp:sp>
    <dsp:sp modelId="{26A7AEA6-FF2D-4DD6-AA18-B4BF4E30A772}">
      <dsp:nvSpPr>
        <dsp:cNvPr id="0" name=""/>
        <dsp:cNvSpPr/>
      </dsp:nvSpPr>
      <dsp:spPr>
        <a:xfrm>
          <a:off x="0" y="3750236"/>
          <a:ext cx="8229599" cy="553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تحريم‌هاي اخير از جمله تحريم بانک‌هاي ايراني، مقامات، نهادها و اقدام‌هاي شرکت‌هايي مايکروسافت و ياهو (2007 )</a:t>
          </a:r>
          <a:endParaRPr lang="en-US" sz="1800" kern="1200" dirty="0">
            <a:cs typeface="B Zar" pitchFamily="2" charset="-78"/>
          </a:endParaRPr>
        </a:p>
      </dsp:txBody>
      <dsp:txXfrm>
        <a:off x="0" y="3750236"/>
        <a:ext cx="8229599" cy="553812"/>
      </dsp:txXfrm>
    </dsp:sp>
    <dsp:sp modelId="{226CF125-E97F-4B16-89A7-20B0D2116126}">
      <dsp:nvSpPr>
        <dsp:cNvPr id="0" name=""/>
        <dsp:cNvSpPr/>
      </dsp:nvSpPr>
      <dsp:spPr>
        <a:xfrm>
          <a:off x="0" y="4355889"/>
          <a:ext cx="8229599" cy="553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تحريم‌هاي ايالتي</a:t>
          </a:r>
          <a:endParaRPr lang="en-US" sz="1800" kern="1200" dirty="0">
            <a:cs typeface="B Zar" pitchFamily="2" charset="-78"/>
          </a:endParaRPr>
        </a:p>
      </dsp:txBody>
      <dsp:txXfrm>
        <a:off x="0" y="4355889"/>
        <a:ext cx="8229599" cy="5538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0A3661-B805-4109-9317-BFF1794DAC8D}">
      <dsp:nvSpPr>
        <dsp:cNvPr id="0" name=""/>
        <dsp:cNvSpPr/>
      </dsp:nvSpPr>
      <dsp:spPr>
        <a:xfrm>
          <a:off x="1916911" y="-68739"/>
          <a:ext cx="4531554" cy="5726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smtClean="0">
              <a:cs typeface="B Titr" pitchFamily="2" charset="-78"/>
            </a:rPr>
            <a:t>تحریم های 10 تیر ماه 1392 (حمل و نقل، فروش کشتی، بیمه، فلزات، فلزات گرانبها، فروش طیف گسترده ای از کالا و خدمات، خدمات بانکی، ...)؛ </a:t>
          </a:r>
          <a:r>
            <a:rPr lang="en-US" sz="800" kern="1200" smtClean="0">
              <a:cs typeface="B Titr" pitchFamily="2" charset="-78"/>
            </a:rPr>
            <a:t>IFCPA</a:t>
          </a:r>
          <a:endParaRPr lang="en-US" sz="800" kern="1200" dirty="0">
            <a:cs typeface="B Titr" pitchFamily="2" charset="-78"/>
          </a:endParaRPr>
        </a:p>
      </dsp:txBody>
      <dsp:txXfrm>
        <a:off x="1916911" y="-68739"/>
        <a:ext cx="4531554" cy="572695"/>
      </dsp:txXfrm>
    </dsp:sp>
    <dsp:sp modelId="{C79EE771-7D4C-420A-B54A-4507CDBB8CC5}">
      <dsp:nvSpPr>
        <dsp:cNvPr id="0" name=""/>
        <dsp:cNvSpPr/>
      </dsp:nvSpPr>
      <dsp:spPr>
        <a:xfrm>
          <a:off x="1129467" y="391734"/>
          <a:ext cx="5939953" cy="5939953"/>
        </a:xfrm>
        <a:custGeom>
          <a:avLst/>
          <a:gdLst/>
          <a:ahLst/>
          <a:cxnLst/>
          <a:rect l="0" t="0" r="0" b="0"/>
          <a:pathLst>
            <a:path>
              <a:moveTo>
                <a:pt x="3784390" y="113844"/>
              </a:moveTo>
              <a:arcTo wR="2969976" hR="2969976" stAng="17154916" swAng="67495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07CD3F-E442-4793-BA59-D4C0DB4CE1F7}">
      <dsp:nvSpPr>
        <dsp:cNvPr id="0" name=""/>
        <dsp:cNvSpPr/>
      </dsp:nvSpPr>
      <dsp:spPr>
        <a:xfrm>
          <a:off x="4211573" y="722042"/>
          <a:ext cx="3525237" cy="4053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dirty="0" smtClean="0">
              <a:cs typeface="B Titr" pitchFamily="2" charset="-78"/>
            </a:rPr>
            <a:t>تحریم فروش کالا و خدمات به صنایع خودروی  کشور (تیر 1392)</a:t>
          </a:r>
          <a:endParaRPr lang="en-US" sz="800" kern="1200">
            <a:cs typeface="B Titr" pitchFamily="2" charset="-78"/>
          </a:endParaRPr>
        </a:p>
      </dsp:txBody>
      <dsp:txXfrm>
        <a:off x="4211573" y="722042"/>
        <a:ext cx="3525237" cy="405396"/>
      </dsp:txXfrm>
    </dsp:sp>
    <dsp:sp modelId="{D0F9DC9C-6B16-4A78-A25C-00310437EEE4}">
      <dsp:nvSpPr>
        <dsp:cNvPr id="0" name=""/>
        <dsp:cNvSpPr/>
      </dsp:nvSpPr>
      <dsp:spPr>
        <a:xfrm>
          <a:off x="1673241" y="684256"/>
          <a:ext cx="5939953" cy="5939953"/>
        </a:xfrm>
        <a:custGeom>
          <a:avLst/>
          <a:gdLst/>
          <a:ahLst/>
          <a:cxnLst/>
          <a:rect l="0" t="0" r="0" b="0"/>
          <a:pathLst>
            <a:path>
              <a:moveTo>
                <a:pt x="4533911" y="445126"/>
              </a:moveTo>
              <a:arcTo wR="2969976" hR="2969976" stAng="18106486" swAng="41933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029B99-F8EC-42E8-8135-1E26F159C6F1}">
      <dsp:nvSpPr>
        <dsp:cNvPr id="0" name=""/>
        <dsp:cNvSpPr/>
      </dsp:nvSpPr>
      <dsp:spPr>
        <a:xfrm>
          <a:off x="5537678" y="1340750"/>
          <a:ext cx="2281309" cy="4820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dirty="0" smtClean="0">
              <a:cs typeface="B Titr" pitchFamily="2" charset="-78"/>
            </a:rPr>
            <a:t>تحریم کامل خرید نفت ایران (در جریان بررسی توسط کنگره)</a:t>
          </a:r>
          <a:endParaRPr lang="en-US" sz="800" kern="1200">
            <a:cs typeface="B Titr" pitchFamily="2" charset="-78"/>
          </a:endParaRPr>
        </a:p>
      </dsp:txBody>
      <dsp:txXfrm>
        <a:off x="5537678" y="1340750"/>
        <a:ext cx="2281309" cy="482070"/>
      </dsp:txXfrm>
    </dsp:sp>
    <dsp:sp modelId="{5CCCD718-2FD3-4046-AA0F-8D159DAB00EF}">
      <dsp:nvSpPr>
        <dsp:cNvPr id="0" name=""/>
        <dsp:cNvSpPr/>
      </dsp:nvSpPr>
      <dsp:spPr>
        <a:xfrm>
          <a:off x="1702852" y="906987"/>
          <a:ext cx="5939953" cy="5939953"/>
        </a:xfrm>
        <a:custGeom>
          <a:avLst/>
          <a:gdLst/>
          <a:ahLst/>
          <a:cxnLst/>
          <a:rect l="0" t="0" r="0" b="0"/>
          <a:pathLst>
            <a:path>
              <a:moveTo>
                <a:pt x="5116784" y="917665"/>
              </a:moveTo>
              <a:arcTo wR="2969976" hR="2969976" stAng="18977350" swAng="28772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CFF691-F709-4B30-A432-0B6169187845}">
      <dsp:nvSpPr>
        <dsp:cNvPr id="0" name=""/>
        <dsp:cNvSpPr/>
      </dsp:nvSpPr>
      <dsp:spPr>
        <a:xfrm>
          <a:off x="6003774" y="2013281"/>
          <a:ext cx="2169908" cy="57269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dirty="0" smtClean="0">
              <a:cs typeface="B Titr" pitchFamily="2" charset="-78"/>
            </a:rPr>
            <a:t>تحریم نگهداری ریال توسط شرکت ها و سازمان های خارجی (تیر 1392)</a:t>
          </a:r>
          <a:endParaRPr lang="en-US" sz="800" kern="1200">
            <a:cs typeface="B Titr" pitchFamily="2" charset="-78"/>
          </a:endParaRPr>
        </a:p>
      </dsp:txBody>
      <dsp:txXfrm>
        <a:off x="6003774" y="2013281"/>
        <a:ext cx="2169908" cy="572695"/>
      </dsp:txXfrm>
    </dsp:sp>
    <dsp:sp modelId="{BDD70E81-8B16-46C3-B776-47907BA3B2F6}">
      <dsp:nvSpPr>
        <dsp:cNvPr id="0" name=""/>
        <dsp:cNvSpPr/>
      </dsp:nvSpPr>
      <dsp:spPr>
        <a:xfrm>
          <a:off x="1336310" y="434636"/>
          <a:ext cx="5939953" cy="5939953"/>
        </a:xfrm>
        <a:custGeom>
          <a:avLst/>
          <a:gdLst/>
          <a:ahLst/>
          <a:cxnLst/>
          <a:rect l="0" t="0" r="0" b="0"/>
          <a:pathLst>
            <a:path>
              <a:moveTo>
                <a:pt x="5825773" y="2154385"/>
              </a:moveTo>
              <a:arcTo wR="2969976" hR="2969976" stAng="20643667" swAng="35942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288ADA-31E2-46D6-976C-D95B224946F3}">
      <dsp:nvSpPr>
        <dsp:cNvPr id="0" name=""/>
        <dsp:cNvSpPr/>
      </dsp:nvSpPr>
      <dsp:spPr>
        <a:xfrm>
          <a:off x="5829296" y="2894634"/>
          <a:ext cx="2833447" cy="6504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تحریم 6 فوریه 2013: نفت در برابر کالا؛ اعطای پول نفت فقط به ارز محلی کشور و در ازای کالا و خدمات آن کشور امکان پذیر می باشد.</a:t>
          </a:r>
          <a:endParaRPr lang="en-US" sz="800" kern="1200">
            <a:cs typeface="B Titr" pitchFamily="2" charset="-78"/>
          </a:endParaRPr>
        </a:p>
      </dsp:txBody>
      <dsp:txXfrm>
        <a:off x="5829296" y="2894634"/>
        <a:ext cx="2833447" cy="650430"/>
      </dsp:txXfrm>
    </dsp:sp>
    <dsp:sp modelId="{D95052FC-6029-43B9-80F4-DE64B0FE9728}">
      <dsp:nvSpPr>
        <dsp:cNvPr id="0" name=""/>
        <dsp:cNvSpPr/>
      </dsp:nvSpPr>
      <dsp:spPr>
        <a:xfrm>
          <a:off x="1658054" y="-865451"/>
          <a:ext cx="5939953" cy="5939953"/>
        </a:xfrm>
        <a:custGeom>
          <a:avLst/>
          <a:gdLst/>
          <a:ahLst/>
          <a:cxnLst/>
          <a:rect l="0" t="0" r="0" b="0"/>
          <a:pathLst>
            <a:path>
              <a:moveTo>
                <a:pt x="5565904" y="4412863"/>
              </a:moveTo>
              <a:arcTo wR="2969976" hR="2969976" stAng="1743989" swAng="304579"/>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0F6755-8DCB-4598-8AB2-C86B5C1FF40D}">
      <dsp:nvSpPr>
        <dsp:cNvPr id="0" name=""/>
        <dsp:cNvSpPr/>
      </dsp:nvSpPr>
      <dsp:spPr>
        <a:xfrm>
          <a:off x="5628723" y="3773667"/>
          <a:ext cx="2821136" cy="3826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تحریم خرید محصولات پتروشیمی ایران؛ 2013</a:t>
          </a:r>
          <a:endParaRPr lang="en-US" sz="800" kern="1200">
            <a:cs typeface="B Titr" pitchFamily="2" charset="-78"/>
          </a:endParaRPr>
        </a:p>
      </dsp:txBody>
      <dsp:txXfrm>
        <a:off x="5628723" y="3773667"/>
        <a:ext cx="2821136" cy="382698"/>
      </dsp:txXfrm>
    </dsp:sp>
    <dsp:sp modelId="{4B3E0FC5-4426-4A4C-9F2D-393358EAF5B3}">
      <dsp:nvSpPr>
        <dsp:cNvPr id="0" name=""/>
        <dsp:cNvSpPr/>
      </dsp:nvSpPr>
      <dsp:spPr>
        <a:xfrm>
          <a:off x="1254332" y="79206"/>
          <a:ext cx="5939953" cy="5939953"/>
        </a:xfrm>
        <a:custGeom>
          <a:avLst/>
          <a:gdLst/>
          <a:ahLst/>
          <a:cxnLst/>
          <a:rect l="0" t="0" r="0" b="0"/>
          <a:pathLst>
            <a:path>
              <a:moveTo>
                <a:pt x="5725074" y="4079119"/>
              </a:moveTo>
              <a:arcTo wR="2969976" hR="2969976" stAng="1315718" swAng="23961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B78915-BCD5-4DAC-B70A-E9752C5AC9E6}">
      <dsp:nvSpPr>
        <dsp:cNvPr id="0" name=""/>
        <dsp:cNvSpPr/>
      </dsp:nvSpPr>
      <dsp:spPr>
        <a:xfrm>
          <a:off x="5696522" y="4349408"/>
          <a:ext cx="2113076" cy="5726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تحریم و جریمه شرکت های خارجی فعال در ایران </a:t>
          </a:r>
          <a:r>
            <a:rPr lang="en-US" sz="800" kern="1200">
              <a:cs typeface="B Titr" pitchFamily="2" charset="-78"/>
            </a:rPr>
            <a:t>(</a:t>
          </a:r>
          <a:r>
            <a:rPr lang="en-US" sz="800" kern="1200" dirty="0" smtClean="0">
              <a:cs typeface="B Titr" pitchFamily="2" charset="-78"/>
            </a:rPr>
            <a:t>ITRSHRA) </a:t>
          </a:r>
          <a:r>
            <a:rPr lang="fa-IR" sz="800" kern="1200">
              <a:cs typeface="B Titr" pitchFamily="2" charset="-78"/>
            </a:rPr>
            <a:t>؛ 2012</a:t>
          </a:r>
          <a:endParaRPr lang="en-US" sz="800" kern="1200">
            <a:cs typeface="B Titr" pitchFamily="2" charset="-78"/>
          </a:endParaRPr>
        </a:p>
      </dsp:txBody>
      <dsp:txXfrm>
        <a:off x="5696522" y="4349408"/>
        <a:ext cx="2113076" cy="572695"/>
      </dsp:txXfrm>
    </dsp:sp>
    <dsp:sp modelId="{AE49DC37-A009-498D-8905-1BAC4A060CE3}">
      <dsp:nvSpPr>
        <dsp:cNvPr id="0" name=""/>
        <dsp:cNvSpPr/>
      </dsp:nvSpPr>
      <dsp:spPr>
        <a:xfrm>
          <a:off x="1181906" y="226636"/>
          <a:ext cx="5939953" cy="5939953"/>
        </a:xfrm>
        <a:custGeom>
          <a:avLst/>
          <a:gdLst/>
          <a:ahLst/>
          <a:cxnLst/>
          <a:rect l="0" t="0" r="0" b="0"/>
          <a:pathLst>
            <a:path>
              <a:moveTo>
                <a:pt x="5386195" y="4697011"/>
              </a:moveTo>
              <a:arcTo wR="2969976" hR="2969976" stAng="2133358" swAng="21527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AAC601-3614-464E-A4D5-ECD9AAE72E91}">
      <dsp:nvSpPr>
        <dsp:cNvPr id="0" name=""/>
        <dsp:cNvSpPr/>
      </dsp:nvSpPr>
      <dsp:spPr>
        <a:xfrm>
          <a:off x="5319100" y="5072944"/>
          <a:ext cx="1725934" cy="57269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جریمه صراف ها و شرکت های واسطه؛ ژانویه 2013</a:t>
          </a:r>
          <a:endParaRPr lang="en-US" sz="800" kern="1200">
            <a:cs typeface="B Titr" pitchFamily="2" charset="-78"/>
          </a:endParaRPr>
        </a:p>
      </dsp:txBody>
      <dsp:txXfrm>
        <a:off x="5319100" y="5072944"/>
        <a:ext cx="1725934" cy="572695"/>
      </dsp:txXfrm>
    </dsp:sp>
    <dsp:sp modelId="{BD3A6C8B-9E5B-42DB-9DED-3C1FBEE54A5E}">
      <dsp:nvSpPr>
        <dsp:cNvPr id="0" name=""/>
        <dsp:cNvSpPr/>
      </dsp:nvSpPr>
      <dsp:spPr>
        <a:xfrm>
          <a:off x="906055" y="427901"/>
          <a:ext cx="5939953" cy="5939953"/>
        </a:xfrm>
        <a:custGeom>
          <a:avLst/>
          <a:gdLst/>
          <a:ahLst/>
          <a:cxnLst/>
          <a:rect l="0" t="0" r="0" b="0"/>
          <a:pathLst>
            <a:path>
              <a:moveTo>
                <a:pt x="4909960" y="5218803"/>
              </a:moveTo>
              <a:arcTo wR="2969976" hR="2969976" stAng="2953009" swAng="185050"/>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CEECA0-2758-43FE-8F15-85C5F4113828}">
      <dsp:nvSpPr>
        <dsp:cNvPr id="0" name=""/>
        <dsp:cNvSpPr/>
      </dsp:nvSpPr>
      <dsp:spPr>
        <a:xfrm>
          <a:off x="4171755" y="5748822"/>
          <a:ext cx="1725934" cy="57269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تحریم خرید نفت ایران؛ 2012</a:t>
          </a:r>
          <a:endParaRPr lang="en-US" sz="800" kern="1200">
            <a:cs typeface="B Titr" pitchFamily="2" charset="-78"/>
          </a:endParaRPr>
        </a:p>
      </dsp:txBody>
      <dsp:txXfrm>
        <a:off x="4171755" y="5748822"/>
        <a:ext cx="1725934" cy="572695"/>
      </dsp:txXfrm>
    </dsp:sp>
    <dsp:sp modelId="{81BEFD40-D5F2-4CB7-87ED-1A3041855F7F}">
      <dsp:nvSpPr>
        <dsp:cNvPr id="0" name=""/>
        <dsp:cNvSpPr/>
      </dsp:nvSpPr>
      <dsp:spPr>
        <a:xfrm>
          <a:off x="257303" y="6005710"/>
          <a:ext cx="5939953" cy="5939953"/>
        </a:xfrm>
        <a:custGeom>
          <a:avLst/>
          <a:gdLst/>
          <a:ahLst/>
          <a:cxnLst/>
          <a:rect l="0" t="0" r="0" b="0"/>
          <a:pathLst>
            <a:path>
              <a:moveTo>
                <a:pt x="3914552" y="154210"/>
              </a:moveTo>
              <a:arcTo wR="2969976" hR="2969976" stAng="17312671" swAng="12084"/>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3A73E7-D7AA-4507-BD8E-705A6E730043}">
      <dsp:nvSpPr>
        <dsp:cNvPr id="0" name=""/>
        <dsp:cNvSpPr/>
      </dsp:nvSpPr>
      <dsp:spPr>
        <a:xfrm>
          <a:off x="2455914" y="5748811"/>
          <a:ext cx="1725934" cy="57269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تحریم بانک مرکزی ایران</a:t>
          </a:r>
          <a:endParaRPr lang="en-US" sz="800" kern="1200">
            <a:cs typeface="B Titr" pitchFamily="2" charset="-78"/>
          </a:endParaRPr>
        </a:p>
      </dsp:txBody>
      <dsp:txXfrm>
        <a:off x="2455914" y="5748811"/>
        <a:ext cx="1725934" cy="572695"/>
      </dsp:txXfrm>
    </dsp:sp>
    <dsp:sp modelId="{CB15125D-BC05-40BB-A7E8-BB70E4A05851}">
      <dsp:nvSpPr>
        <dsp:cNvPr id="0" name=""/>
        <dsp:cNvSpPr/>
      </dsp:nvSpPr>
      <dsp:spPr>
        <a:xfrm>
          <a:off x="220547" y="-144775"/>
          <a:ext cx="5939953" cy="5939953"/>
        </a:xfrm>
        <a:custGeom>
          <a:avLst/>
          <a:gdLst/>
          <a:ahLst/>
          <a:cxnLst/>
          <a:rect l="0" t="0" r="0" b="0"/>
          <a:pathLst>
            <a:path>
              <a:moveTo>
                <a:pt x="2443464" y="5892911"/>
              </a:moveTo>
              <a:arcTo wR="2969976" hR="2969976" stAng="6012676" swAng="434108"/>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C3F751-7295-450F-9DCF-AEE77EC17404}">
      <dsp:nvSpPr>
        <dsp:cNvPr id="0" name=""/>
        <dsp:cNvSpPr/>
      </dsp:nvSpPr>
      <dsp:spPr>
        <a:xfrm>
          <a:off x="1108295" y="5084707"/>
          <a:ext cx="1725934" cy="5726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تحریم سرمایه گذاری در صنعت نفت و گاز ایران (توسط کلینتون)</a:t>
          </a:r>
          <a:endParaRPr lang="en-US" sz="800" kern="1200">
            <a:cs typeface="B Titr" pitchFamily="2" charset="-78"/>
          </a:endParaRPr>
        </a:p>
      </dsp:txBody>
      <dsp:txXfrm>
        <a:off x="1108295" y="5084707"/>
        <a:ext cx="1725934" cy="572695"/>
      </dsp:txXfrm>
    </dsp:sp>
    <dsp:sp modelId="{69E598D9-7B1C-4267-AAD1-81E3FF25B2EF}">
      <dsp:nvSpPr>
        <dsp:cNvPr id="0" name=""/>
        <dsp:cNvSpPr/>
      </dsp:nvSpPr>
      <dsp:spPr>
        <a:xfrm>
          <a:off x="1705993" y="1814464"/>
          <a:ext cx="5939953" cy="5939953"/>
        </a:xfrm>
        <a:custGeom>
          <a:avLst/>
          <a:gdLst/>
          <a:ahLst/>
          <a:cxnLst/>
          <a:rect l="0" t="0" r="0" b="0"/>
          <a:pathLst>
            <a:path>
              <a:moveTo>
                <a:pt x="15097" y="3269058"/>
              </a:moveTo>
              <a:arcTo wR="2969976" hR="2969976" stAng="10453225" swAng="13504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BA3BFD-2E54-443D-ACC6-B15B62C90DDC}">
      <dsp:nvSpPr>
        <dsp:cNvPr id="0" name=""/>
        <dsp:cNvSpPr/>
      </dsp:nvSpPr>
      <dsp:spPr>
        <a:xfrm>
          <a:off x="361590" y="4635297"/>
          <a:ext cx="2477929" cy="3307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تحریم جامع نظام بانکی ایران و سوئیفت؛ 2012</a:t>
          </a:r>
          <a:endParaRPr lang="en-US" sz="800" kern="1200">
            <a:cs typeface="B Titr" pitchFamily="2" charset="-78"/>
          </a:endParaRPr>
        </a:p>
      </dsp:txBody>
      <dsp:txXfrm>
        <a:off x="361590" y="4635297"/>
        <a:ext cx="2477929" cy="330758"/>
      </dsp:txXfrm>
    </dsp:sp>
    <dsp:sp modelId="{135F0A2E-564C-4D51-9D3B-2574336ED168}">
      <dsp:nvSpPr>
        <dsp:cNvPr id="0" name=""/>
        <dsp:cNvSpPr/>
      </dsp:nvSpPr>
      <dsp:spPr>
        <a:xfrm>
          <a:off x="1382081" y="821991"/>
          <a:ext cx="5939953" cy="5939953"/>
        </a:xfrm>
        <a:custGeom>
          <a:avLst/>
          <a:gdLst/>
          <a:ahLst/>
          <a:cxnLst/>
          <a:rect l="0" t="0" r="0" b="0"/>
          <a:pathLst>
            <a:path>
              <a:moveTo>
                <a:pt x="121234" y="3809874"/>
              </a:moveTo>
              <a:arcTo wR="2969976" hR="2969976" stAng="9814371" swAng="406148"/>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0D0693-B8DC-4E89-B12C-D215FD7BDC13}">
      <dsp:nvSpPr>
        <dsp:cNvPr id="0" name=""/>
        <dsp:cNvSpPr/>
      </dsp:nvSpPr>
      <dsp:spPr>
        <a:xfrm>
          <a:off x="201360" y="3714009"/>
          <a:ext cx="2249458" cy="57269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تحریم ارائه خدمات یورویی به نظام بانکی ایران توسط اتحادیه اروپا؛ 2013</a:t>
          </a:r>
          <a:endParaRPr lang="en-US" sz="800" kern="1200">
            <a:cs typeface="B Titr" pitchFamily="2" charset="-78"/>
          </a:endParaRPr>
        </a:p>
      </dsp:txBody>
      <dsp:txXfrm>
        <a:off x="201360" y="3714009"/>
        <a:ext cx="2249458" cy="572695"/>
      </dsp:txXfrm>
    </dsp:sp>
    <dsp:sp modelId="{7A50E979-D65E-4707-B804-F21AE24AE1AD}">
      <dsp:nvSpPr>
        <dsp:cNvPr id="0" name=""/>
        <dsp:cNvSpPr/>
      </dsp:nvSpPr>
      <dsp:spPr>
        <a:xfrm>
          <a:off x="1191126" y="109328"/>
          <a:ext cx="5939953" cy="5939953"/>
        </a:xfrm>
        <a:custGeom>
          <a:avLst/>
          <a:gdLst/>
          <a:ahLst/>
          <a:cxnLst/>
          <a:rect l="0" t="0" r="0" b="0"/>
          <a:pathLst>
            <a:path>
              <a:moveTo>
                <a:pt x="67934" y="3601573"/>
              </a:moveTo>
              <a:arcTo wR="2969976" hR="2969976" stAng="10063301" swAng="36088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6C9076-0DA0-467D-8002-69F2A07B13C3}">
      <dsp:nvSpPr>
        <dsp:cNvPr id="0" name=""/>
        <dsp:cNvSpPr/>
      </dsp:nvSpPr>
      <dsp:spPr>
        <a:xfrm>
          <a:off x="106531" y="2827476"/>
          <a:ext cx="2190605" cy="57269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تحریم های سازمان ملل (عموما بخش نظامی - هسته ای و بعضا بانکی)</a:t>
          </a:r>
          <a:endParaRPr lang="en-US" sz="800" kern="1200">
            <a:cs typeface="B Titr" pitchFamily="2" charset="-78"/>
          </a:endParaRPr>
        </a:p>
      </dsp:txBody>
      <dsp:txXfrm>
        <a:off x="106531" y="2827476"/>
        <a:ext cx="2190605" cy="572695"/>
      </dsp:txXfrm>
    </dsp:sp>
    <dsp:sp modelId="{B79950DC-95DE-49D5-814D-1ACE841911BA}">
      <dsp:nvSpPr>
        <dsp:cNvPr id="0" name=""/>
        <dsp:cNvSpPr/>
      </dsp:nvSpPr>
      <dsp:spPr>
        <a:xfrm>
          <a:off x="1218592" y="14538"/>
          <a:ext cx="5939953" cy="5939953"/>
        </a:xfrm>
        <a:custGeom>
          <a:avLst/>
          <a:gdLst/>
          <a:ahLst/>
          <a:cxnLst/>
          <a:rect l="0" t="0" r="0" b="0"/>
          <a:pathLst>
            <a:path>
              <a:moveTo>
                <a:pt x="4279" y="2810589"/>
              </a:moveTo>
              <a:arcTo wR="2969976" hR="2969976" stAng="10984580" swAng="266855"/>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44D3D7-0D45-4877-9E5E-14B64C2156B2}">
      <dsp:nvSpPr>
        <dsp:cNvPr id="0" name=""/>
        <dsp:cNvSpPr/>
      </dsp:nvSpPr>
      <dsp:spPr>
        <a:xfrm>
          <a:off x="748897" y="2170778"/>
          <a:ext cx="1092673" cy="42251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فروش بنزین</a:t>
          </a:r>
          <a:endParaRPr lang="en-US" sz="800" kern="1200">
            <a:cs typeface="B Titr" pitchFamily="2" charset="-78"/>
          </a:endParaRPr>
        </a:p>
      </dsp:txBody>
      <dsp:txXfrm>
        <a:off x="748897" y="2170778"/>
        <a:ext cx="1092673" cy="422516"/>
      </dsp:txXfrm>
    </dsp:sp>
    <dsp:sp modelId="{22DFE94B-8AD1-47AF-AAD1-DF94DB31E425}">
      <dsp:nvSpPr>
        <dsp:cNvPr id="0" name=""/>
        <dsp:cNvSpPr/>
      </dsp:nvSpPr>
      <dsp:spPr>
        <a:xfrm>
          <a:off x="1159900" y="279422"/>
          <a:ext cx="5939953" cy="5939953"/>
        </a:xfrm>
        <a:custGeom>
          <a:avLst/>
          <a:gdLst/>
          <a:ahLst/>
          <a:cxnLst/>
          <a:rect l="0" t="0" r="0" b="0"/>
          <a:pathLst>
            <a:path>
              <a:moveTo>
                <a:pt x="203614" y="1889235"/>
              </a:moveTo>
              <a:arcTo wR="2969976" hR="2969976" stAng="12080353" swAng="258323"/>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587F1E-3C8C-4924-85A8-80ECE1AA5754}">
      <dsp:nvSpPr>
        <dsp:cNvPr id="0" name=""/>
        <dsp:cNvSpPr/>
      </dsp:nvSpPr>
      <dsp:spPr>
        <a:xfrm>
          <a:off x="209501" y="1241524"/>
          <a:ext cx="2872507" cy="72045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تحریم اشخاص، سازمان ها و شرکت ها به صورت موردی به بهانه های حقوق بشری، نظامی، هسته ای و کمک به ایران برای دور زدن تحریم ها</a:t>
          </a:r>
          <a:endParaRPr lang="en-US" sz="800" kern="1200">
            <a:cs typeface="B Titr" pitchFamily="2" charset="-78"/>
          </a:endParaRPr>
        </a:p>
      </dsp:txBody>
      <dsp:txXfrm>
        <a:off x="209501" y="1241524"/>
        <a:ext cx="2872507" cy="720454"/>
      </dsp:txXfrm>
    </dsp:sp>
    <dsp:sp modelId="{46311AF2-D857-4680-B7DD-01A2DC250B19}">
      <dsp:nvSpPr>
        <dsp:cNvPr id="0" name=""/>
        <dsp:cNvSpPr/>
      </dsp:nvSpPr>
      <dsp:spPr>
        <a:xfrm>
          <a:off x="982129" y="428348"/>
          <a:ext cx="5939953" cy="5939953"/>
        </a:xfrm>
        <a:custGeom>
          <a:avLst/>
          <a:gdLst/>
          <a:ahLst/>
          <a:cxnLst/>
          <a:rect l="0" t="0" r="0" b="0"/>
          <a:pathLst>
            <a:path>
              <a:moveTo>
                <a:pt x="930127" y="811325"/>
              </a:moveTo>
              <a:arcTo wR="2969976" hR="2969976" stAng="13597250" swAng="30563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6945C7-E51B-484A-B716-1FB8CCC79F2F}">
      <dsp:nvSpPr>
        <dsp:cNvPr id="0" name=""/>
        <dsp:cNvSpPr/>
      </dsp:nvSpPr>
      <dsp:spPr>
        <a:xfrm>
          <a:off x="1195718" y="642901"/>
          <a:ext cx="2319999" cy="42251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a:cs typeface="B Titr" pitchFamily="2" charset="-78"/>
            </a:rPr>
            <a:t>تحریم خطوط هواپیمایی و کشتیرانی ایران</a:t>
          </a:r>
          <a:endParaRPr lang="en-US" sz="800" kern="1200">
            <a:cs typeface="B Titr" pitchFamily="2" charset="-78"/>
          </a:endParaRPr>
        </a:p>
      </dsp:txBody>
      <dsp:txXfrm>
        <a:off x="1195718" y="642901"/>
        <a:ext cx="2319999" cy="422516"/>
      </dsp:txXfrm>
    </dsp:sp>
    <dsp:sp modelId="{59D4230C-7717-4ABA-882A-565ADBE62084}">
      <dsp:nvSpPr>
        <dsp:cNvPr id="0" name=""/>
        <dsp:cNvSpPr/>
      </dsp:nvSpPr>
      <dsp:spPr>
        <a:xfrm>
          <a:off x="1166178" y="400972"/>
          <a:ext cx="5939953" cy="5939953"/>
        </a:xfrm>
        <a:custGeom>
          <a:avLst/>
          <a:gdLst/>
          <a:ahLst/>
          <a:cxnLst/>
          <a:rect l="0" t="0" r="0" b="0"/>
          <a:pathLst>
            <a:path>
              <a:moveTo>
                <a:pt x="1799753" y="240262"/>
              </a:moveTo>
              <a:arcTo wR="2969976" hR="2969976" stAng="14807717" swAng="47944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413C21-2231-49D9-8282-BAC2B50E1D23}">
      <dsp:nvSpPr>
        <dsp:cNvPr id="0" name=""/>
        <dsp:cNvSpPr/>
      </dsp:nvSpPr>
      <dsp:spPr>
        <a:xfrm>
          <a:off x="1224835" y="0"/>
          <a:ext cx="5026024" cy="502602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53D04-70C5-4685-927E-95FF4E1D2DFB}">
      <dsp:nvSpPr>
        <dsp:cNvPr id="0" name=""/>
        <dsp:cNvSpPr/>
      </dsp:nvSpPr>
      <dsp:spPr>
        <a:xfrm>
          <a:off x="3737848" y="503093"/>
          <a:ext cx="3266916" cy="893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latin typeface="Vb zar"/>
              <a:cs typeface="B Zar" pitchFamily="2" charset="-78"/>
            </a:rPr>
            <a:t>تحريم کالاها</a:t>
          </a:r>
          <a:endParaRPr lang="en-US" sz="2400" kern="1200" dirty="0">
            <a:latin typeface="Vb zar"/>
            <a:cs typeface="B Zar" pitchFamily="2" charset="-78"/>
          </a:endParaRPr>
        </a:p>
      </dsp:txBody>
      <dsp:txXfrm>
        <a:off x="3737848" y="503093"/>
        <a:ext cx="3266916" cy="893297"/>
      </dsp:txXfrm>
    </dsp:sp>
    <dsp:sp modelId="{B2CF3C67-F34E-4A4A-976B-461B84ABA883}">
      <dsp:nvSpPr>
        <dsp:cNvPr id="0" name=""/>
        <dsp:cNvSpPr/>
      </dsp:nvSpPr>
      <dsp:spPr>
        <a:xfrm>
          <a:off x="3737848" y="1508052"/>
          <a:ext cx="3266916" cy="893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latin typeface="Vb zar"/>
              <a:cs typeface="B Zar" pitchFamily="2" charset="-78"/>
            </a:rPr>
            <a:t>تحريم خريداران</a:t>
          </a:r>
          <a:endParaRPr lang="en-US" sz="2400" kern="1200" dirty="0">
            <a:latin typeface="Vb zar"/>
            <a:cs typeface="B Zar" pitchFamily="2" charset="-78"/>
          </a:endParaRPr>
        </a:p>
      </dsp:txBody>
      <dsp:txXfrm>
        <a:off x="3737848" y="1508052"/>
        <a:ext cx="3266916" cy="893297"/>
      </dsp:txXfrm>
    </dsp:sp>
    <dsp:sp modelId="{6975AE94-CC9B-45AE-AE3D-2FE591B3B15E}">
      <dsp:nvSpPr>
        <dsp:cNvPr id="0" name=""/>
        <dsp:cNvSpPr/>
      </dsp:nvSpPr>
      <dsp:spPr>
        <a:xfrm>
          <a:off x="3737848" y="2513012"/>
          <a:ext cx="3266916" cy="893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latin typeface="Vb zar"/>
              <a:cs typeface="B Zar" pitchFamily="2" charset="-78"/>
            </a:rPr>
            <a:t>تحريم فروشندگان</a:t>
          </a:r>
          <a:endParaRPr lang="en-US" sz="2400" kern="1200" dirty="0">
            <a:latin typeface="Vb zar"/>
            <a:cs typeface="B Zar" pitchFamily="2" charset="-78"/>
          </a:endParaRPr>
        </a:p>
      </dsp:txBody>
      <dsp:txXfrm>
        <a:off x="3737848" y="2513012"/>
        <a:ext cx="3266916" cy="893297"/>
      </dsp:txXfrm>
    </dsp:sp>
    <dsp:sp modelId="{2DB4021B-0C52-45B1-B2AE-541A1A60DDE3}">
      <dsp:nvSpPr>
        <dsp:cNvPr id="0" name=""/>
        <dsp:cNvSpPr/>
      </dsp:nvSpPr>
      <dsp:spPr>
        <a:xfrm>
          <a:off x="3737848" y="3517972"/>
          <a:ext cx="3266916" cy="8932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latin typeface="Vb zar"/>
              <a:cs typeface="B Zar" pitchFamily="2" charset="-78"/>
            </a:rPr>
            <a:t>تحريم بانک‌ها (واسطه‌هاي مالي)</a:t>
          </a:r>
          <a:endParaRPr lang="en-US" sz="2400" kern="1200" dirty="0">
            <a:latin typeface="Vb zar"/>
            <a:cs typeface="B Zar" pitchFamily="2" charset="-78"/>
          </a:endParaRPr>
        </a:p>
      </dsp:txBody>
      <dsp:txXfrm>
        <a:off x="3737848" y="3517972"/>
        <a:ext cx="3266916" cy="89329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AC4D4A-2720-43F7-99B9-0F7D407B434F}">
      <dsp:nvSpPr>
        <dsp:cNvPr id="0" name=""/>
        <dsp:cNvSpPr/>
      </dsp:nvSpPr>
      <dsp:spPr>
        <a:xfrm>
          <a:off x="0" y="283172"/>
          <a:ext cx="8229599" cy="8977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r" defTabSz="844550" rtl="1">
            <a:lnSpc>
              <a:spcPct val="90000"/>
            </a:lnSpc>
            <a:spcBef>
              <a:spcPct val="0"/>
            </a:spcBef>
            <a:spcAft>
              <a:spcPct val="15000"/>
            </a:spcAft>
            <a:buChar char="••"/>
          </a:pPr>
          <a:r>
            <a:rPr lang="fa-IR" sz="1900" kern="1200" dirty="0" smtClean="0">
              <a:cs typeface="B Zar" pitchFamily="2" charset="-78"/>
            </a:rPr>
            <a:t>تحريم نوع کالاي موردمعامله</a:t>
          </a:r>
          <a:endParaRPr lang="en-US" sz="1900" kern="1200" dirty="0">
            <a:cs typeface="B Zar" pitchFamily="2" charset="-78"/>
          </a:endParaRPr>
        </a:p>
      </dsp:txBody>
      <dsp:txXfrm>
        <a:off x="0" y="283172"/>
        <a:ext cx="8229599" cy="897750"/>
      </dsp:txXfrm>
    </dsp:sp>
    <dsp:sp modelId="{405FBB9C-B538-4242-9F77-199C84B5C152}">
      <dsp:nvSpPr>
        <dsp:cNvPr id="0" name=""/>
        <dsp:cNvSpPr/>
      </dsp:nvSpPr>
      <dsp:spPr>
        <a:xfrm>
          <a:off x="2057399" y="2732"/>
          <a:ext cx="5760720"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44550" rtl="1">
            <a:lnSpc>
              <a:spcPct val="90000"/>
            </a:lnSpc>
            <a:spcBef>
              <a:spcPct val="0"/>
            </a:spcBef>
            <a:spcAft>
              <a:spcPct val="35000"/>
            </a:spcAft>
          </a:pPr>
          <a:r>
            <a:rPr lang="fa-IR" sz="1900" kern="1200" dirty="0" smtClean="0">
              <a:cs typeface="B Titr" pitchFamily="2" charset="-78"/>
            </a:rPr>
            <a:t>تحريم کالايي</a:t>
          </a:r>
          <a:endParaRPr lang="en-US" sz="1900" kern="1200" dirty="0">
            <a:cs typeface="B Titr" pitchFamily="2" charset="-78"/>
          </a:endParaRPr>
        </a:p>
      </dsp:txBody>
      <dsp:txXfrm>
        <a:off x="2057399" y="2732"/>
        <a:ext cx="5760720" cy="560880"/>
      </dsp:txXfrm>
    </dsp:sp>
    <dsp:sp modelId="{9D642170-7A60-4CCE-976A-A37D6D6C375D}">
      <dsp:nvSpPr>
        <dsp:cNvPr id="0" name=""/>
        <dsp:cNvSpPr/>
      </dsp:nvSpPr>
      <dsp:spPr>
        <a:xfrm>
          <a:off x="0" y="1563962"/>
          <a:ext cx="8229599" cy="8977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r" defTabSz="844550" rtl="1">
            <a:lnSpc>
              <a:spcPct val="90000"/>
            </a:lnSpc>
            <a:spcBef>
              <a:spcPct val="0"/>
            </a:spcBef>
            <a:spcAft>
              <a:spcPct val="15000"/>
            </a:spcAft>
            <a:buChar char="••"/>
          </a:pPr>
          <a:r>
            <a:rPr lang="fa-IR" sz="1900" kern="1200" dirty="0" smtClean="0">
              <a:cs typeface="B Zar" pitchFamily="2" charset="-78"/>
            </a:rPr>
            <a:t>عدم‌امکان انعقاد قرارداد بيمه و حمل و نقل</a:t>
          </a:r>
          <a:endParaRPr lang="en-US" sz="1900" kern="1200" dirty="0">
            <a:cs typeface="B Zar" pitchFamily="2" charset="-78"/>
          </a:endParaRPr>
        </a:p>
      </dsp:txBody>
      <dsp:txXfrm>
        <a:off x="0" y="1563962"/>
        <a:ext cx="8229599" cy="897750"/>
      </dsp:txXfrm>
    </dsp:sp>
    <dsp:sp modelId="{78CFC111-6CA9-4B13-8623-230BF05CBCFE}">
      <dsp:nvSpPr>
        <dsp:cNvPr id="0" name=""/>
        <dsp:cNvSpPr/>
      </dsp:nvSpPr>
      <dsp:spPr>
        <a:xfrm>
          <a:off x="2057399" y="1283522"/>
          <a:ext cx="5760720"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44550" rtl="1">
            <a:lnSpc>
              <a:spcPct val="90000"/>
            </a:lnSpc>
            <a:spcBef>
              <a:spcPct val="0"/>
            </a:spcBef>
            <a:spcAft>
              <a:spcPct val="35000"/>
            </a:spcAft>
          </a:pPr>
          <a:r>
            <a:rPr lang="fa-IR" sz="1900" kern="1200" dirty="0" smtClean="0">
              <a:cs typeface="B Titr" pitchFamily="2" charset="-78"/>
            </a:rPr>
            <a:t>تحريم  بيمه و حمل و نقل</a:t>
          </a:r>
          <a:endParaRPr lang="en-US" sz="1900" kern="1200" dirty="0">
            <a:cs typeface="B Titr" pitchFamily="2" charset="-78"/>
          </a:endParaRPr>
        </a:p>
      </dsp:txBody>
      <dsp:txXfrm>
        <a:off x="2057399" y="1283522"/>
        <a:ext cx="5760720" cy="560880"/>
      </dsp:txXfrm>
    </dsp:sp>
    <dsp:sp modelId="{EE370A6F-9B82-43FA-8BE4-F0CFA28A20D6}">
      <dsp:nvSpPr>
        <dsp:cNvPr id="0" name=""/>
        <dsp:cNvSpPr/>
      </dsp:nvSpPr>
      <dsp:spPr>
        <a:xfrm>
          <a:off x="0" y="2844752"/>
          <a:ext cx="8229599" cy="8977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r" defTabSz="844550" rtl="1">
            <a:lnSpc>
              <a:spcPct val="90000"/>
            </a:lnSpc>
            <a:spcBef>
              <a:spcPct val="0"/>
            </a:spcBef>
            <a:spcAft>
              <a:spcPct val="15000"/>
            </a:spcAft>
            <a:buChar char="••"/>
          </a:pPr>
          <a:r>
            <a:rPr lang="fa-IR" sz="1900" kern="1200" dirty="0" smtClean="0">
              <a:cs typeface="B Zar" pitchFamily="2" charset="-78"/>
            </a:rPr>
            <a:t>عدم‌امکان انتقال پول</a:t>
          </a:r>
          <a:endParaRPr lang="en-US" sz="1900" kern="1200" dirty="0">
            <a:cs typeface="B Zar" pitchFamily="2" charset="-78"/>
          </a:endParaRPr>
        </a:p>
      </dsp:txBody>
      <dsp:txXfrm>
        <a:off x="0" y="2844752"/>
        <a:ext cx="8229599" cy="897750"/>
      </dsp:txXfrm>
    </dsp:sp>
    <dsp:sp modelId="{AC9C6699-257A-4843-8133-72A28B6DBA24}">
      <dsp:nvSpPr>
        <dsp:cNvPr id="0" name=""/>
        <dsp:cNvSpPr/>
      </dsp:nvSpPr>
      <dsp:spPr>
        <a:xfrm>
          <a:off x="2057399" y="2564312"/>
          <a:ext cx="5760720" cy="5608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44550" rtl="1">
            <a:lnSpc>
              <a:spcPct val="90000"/>
            </a:lnSpc>
            <a:spcBef>
              <a:spcPct val="0"/>
            </a:spcBef>
            <a:spcAft>
              <a:spcPct val="35000"/>
            </a:spcAft>
          </a:pPr>
          <a:r>
            <a:rPr lang="fa-IR" sz="1900" kern="1200" dirty="0" smtClean="0">
              <a:cs typeface="B Titr" pitchFamily="2" charset="-78"/>
            </a:rPr>
            <a:t>تحريم بانکي</a:t>
          </a:r>
          <a:endParaRPr lang="en-US" sz="1900" kern="1200" dirty="0">
            <a:cs typeface="B Titr" pitchFamily="2" charset="-78"/>
          </a:endParaRPr>
        </a:p>
      </dsp:txBody>
      <dsp:txXfrm>
        <a:off x="2057399" y="2564312"/>
        <a:ext cx="5760720" cy="560880"/>
      </dsp:txXfrm>
    </dsp:sp>
    <dsp:sp modelId="{1978118C-C5FB-44FB-A175-6F61564BC542}">
      <dsp:nvSpPr>
        <dsp:cNvPr id="0" name=""/>
        <dsp:cNvSpPr/>
      </dsp:nvSpPr>
      <dsp:spPr>
        <a:xfrm>
          <a:off x="0" y="4125542"/>
          <a:ext cx="8229599" cy="89775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r" defTabSz="844550" rtl="1">
            <a:lnSpc>
              <a:spcPct val="90000"/>
            </a:lnSpc>
            <a:spcBef>
              <a:spcPct val="0"/>
            </a:spcBef>
            <a:spcAft>
              <a:spcPct val="15000"/>
            </a:spcAft>
            <a:buChar char="••"/>
          </a:pPr>
          <a:r>
            <a:rPr lang="fa-IR" sz="1900" kern="1200" dirty="0" smtClean="0">
              <a:cs typeface="B Zar" pitchFamily="2" charset="-78"/>
            </a:rPr>
            <a:t>عدم‌تمايل شرکت‌هاي طرف قرارداد</a:t>
          </a:r>
          <a:endParaRPr lang="en-US" sz="1900" kern="1200" dirty="0">
            <a:cs typeface="B Zar" pitchFamily="2" charset="-78"/>
          </a:endParaRPr>
        </a:p>
      </dsp:txBody>
      <dsp:txXfrm>
        <a:off x="0" y="4125542"/>
        <a:ext cx="8229599" cy="897750"/>
      </dsp:txXfrm>
    </dsp:sp>
    <dsp:sp modelId="{9C1F4C89-9983-4B9A-A508-B953850BDC1D}">
      <dsp:nvSpPr>
        <dsp:cNvPr id="0" name=""/>
        <dsp:cNvSpPr/>
      </dsp:nvSpPr>
      <dsp:spPr>
        <a:xfrm>
          <a:off x="2057399" y="3845102"/>
          <a:ext cx="5760720" cy="560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44550" rtl="1">
            <a:lnSpc>
              <a:spcPct val="90000"/>
            </a:lnSpc>
            <a:spcBef>
              <a:spcPct val="0"/>
            </a:spcBef>
            <a:spcAft>
              <a:spcPct val="35000"/>
            </a:spcAft>
          </a:pPr>
          <a:r>
            <a:rPr lang="fa-IR" sz="1900" kern="1200" dirty="0" smtClean="0">
              <a:cs typeface="B Titr" pitchFamily="2" charset="-78"/>
            </a:rPr>
            <a:t>تحريم خودجوش</a:t>
          </a:r>
          <a:endParaRPr lang="en-US" sz="1900" kern="1200" dirty="0">
            <a:cs typeface="B Titr" pitchFamily="2" charset="-78"/>
          </a:endParaRPr>
        </a:p>
      </dsp:txBody>
      <dsp:txXfrm>
        <a:off x="2057399" y="3845102"/>
        <a:ext cx="5760720" cy="5608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73B11A-621A-42DD-A33B-7A93DEE74DE7}">
      <dsp:nvSpPr>
        <dsp:cNvPr id="0" name=""/>
        <dsp:cNvSpPr/>
      </dsp:nvSpPr>
      <dsp:spPr>
        <a:xfrm>
          <a:off x="1234439" y="3871"/>
          <a:ext cx="6830568" cy="125802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02870" numCol="1" spcCol="1270" anchor="t" anchorCtr="0">
          <a:noAutofit/>
        </a:bodyPr>
        <a:lstStyle/>
        <a:p>
          <a:pPr lvl="0" algn="ctr" defTabSz="1200150" rtl="1">
            <a:lnSpc>
              <a:spcPct val="90000"/>
            </a:lnSpc>
            <a:spcBef>
              <a:spcPct val="0"/>
            </a:spcBef>
            <a:spcAft>
              <a:spcPct val="35000"/>
            </a:spcAft>
          </a:pPr>
          <a:r>
            <a:rPr lang="fa-IR" sz="2700" kern="1200" dirty="0" smtClean="0">
              <a:cs typeface="B Zar" pitchFamily="2" charset="-78"/>
            </a:rPr>
            <a:t>کالاهايي که استفادۀ چندمنظوره دارند از قبيل:</a:t>
          </a:r>
          <a:endParaRPr lang="en-US" sz="2700" kern="1200" dirty="0">
            <a:cs typeface="B Zar" pitchFamily="2" charset="-78"/>
          </a:endParaRPr>
        </a:p>
      </dsp:txBody>
      <dsp:txXfrm>
        <a:off x="1399031" y="3871"/>
        <a:ext cx="6830568" cy="838682"/>
      </dsp:txXfrm>
    </dsp:sp>
    <dsp:sp modelId="{AABC624D-470B-48C9-B9E4-95DB542C8627}">
      <dsp:nvSpPr>
        <dsp:cNvPr id="0" name=""/>
        <dsp:cNvSpPr/>
      </dsp:nvSpPr>
      <dsp:spPr>
        <a:xfrm>
          <a:off x="0" y="842553"/>
          <a:ext cx="6830568" cy="4179600"/>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92024" rIns="192024" bIns="192024" numCol="1" spcCol="1270" anchor="t" anchorCtr="0">
          <a:noAutofit/>
        </a:bodyPr>
        <a:lstStyle/>
        <a:p>
          <a:pPr marL="228600" lvl="1" indent="-228600" algn="r" defTabSz="1200150" rtl="1">
            <a:lnSpc>
              <a:spcPct val="90000"/>
            </a:lnSpc>
            <a:spcBef>
              <a:spcPct val="0"/>
            </a:spcBef>
            <a:spcAft>
              <a:spcPct val="15000"/>
            </a:spcAft>
            <a:buChar char="••"/>
          </a:pPr>
          <a:r>
            <a:rPr lang="fa-IR" sz="2700" kern="1200" dirty="0" smtClean="0">
              <a:cs typeface="B Zar" pitchFamily="2" charset="-78"/>
            </a:rPr>
            <a:t>آلياژهاي مخصوص</a:t>
          </a:r>
          <a:endParaRPr lang="en-US" sz="2700" kern="1200" dirty="0">
            <a:cs typeface="B Zar" pitchFamily="2" charset="-78"/>
          </a:endParaRPr>
        </a:p>
        <a:p>
          <a:pPr marL="228600" lvl="1" indent="-228600" algn="r" defTabSz="1200150" rtl="1">
            <a:lnSpc>
              <a:spcPct val="90000"/>
            </a:lnSpc>
            <a:spcBef>
              <a:spcPct val="0"/>
            </a:spcBef>
            <a:spcAft>
              <a:spcPct val="15000"/>
            </a:spcAft>
            <a:buChar char="••"/>
          </a:pPr>
          <a:r>
            <a:rPr lang="fa-IR" sz="2700" kern="1200" dirty="0" smtClean="0">
              <a:cs typeface="B Zar" pitchFamily="2" charset="-78"/>
            </a:rPr>
            <a:t>کاتاليست‌هاي پتروشيمي</a:t>
          </a:r>
          <a:endParaRPr lang="en-US" sz="2700" kern="1200" dirty="0">
            <a:cs typeface="B Zar" pitchFamily="2" charset="-78"/>
          </a:endParaRPr>
        </a:p>
        <a:p>
          <a:pPr marL="228600" lvl="1" indent="-228600" algn="r" defTabSz="1200150" rtl="1">
            <a:lnSpc>
              <a:spcPct val="90000"/>
            </a:lnSpc>
            <a:spcBef>
              <a:spcPct val="0"/>
            </a:spcBef>
            <a:spcAft>
              <a:spcPct val="15000"/>
            </a:spcAft>
            <a:buChar char="••"/>
          </a:pPr>
          <a:r>
            <a:rPr lang="fa-IR" sz="2700" kern="1200" dirty="0" smtClean="0">
              <a:cs typeface="B Zar" pitchFamily="2" charset="-78"/>
            </a:rPr>
            <a:t>لوازم الکترونيکي</a:t>
          </a:r>
          <a:endParaRPr lang="en-US" sz="2700" kern="1200" dirty="0">
            <a:cs typeface="B Zar" pitchFamily="2" charset="-78"/>
          </a:endParaRPr>
        </a:p>
        <a:p>
          <a:pPr marL="228600" lvl="1" indent="-228600" algn="r" defTabSz="1200150" rtl="1">
            <a:lnSpc>
              <a:spcPct val="90000"/>
            </a:lnSpc>
            <a:spcBef>
              <a:spcPct val="0"/>
            </a:spcBef>
            <a:spcAft>
              <a:spcPct val="15000"/>
            </a:spcAft>
            <a:buChar char="••"/>
          </a:pPr>
          <a:r>
            <a:rPr lang="fa-IR" sz="2700" kern="1200" dirty="0" smtClean="0">
              <a:cs typeface="B Zar" pitchFamily="2" charset="-78"/>
            </a:rPr>
            <a:t>گاز هليوم براي </a:t>
          </a:r>
          <a:r>
            <a:rPr lang="en-US" sz="2000" kern="1200" dirty="0" smtClean="0">
              <a:cs typeface="B Zar" pitchFamily="2" charset="-78"/>
            </a:rPr>
            <a:t>MRI</a:t>
          </a:r>
          <a:endParaRPr lang="en-US" sz="2700" kern="1200" dirty="0">
            <a:cs typeface="B Zar" pitchFamily="2" charset="-78"/>
          </a:endParaRPr>
        </a:p>
        <a:p>
          <a:pPr marL="228600" lvl="1" indent="-228600" algn="r" defTabSz="1200150" rtl="1">
            <a:lnSpc>
              <a:spcPct val="90000"/>
            </a:lnSpc>
            <a:spcBef>
              <a:spcPct val="0"/>
            </a:spcBef>
            <a:spcAft>
              <a:spcPct val="15000"/>
            </a:spcAft>
            <a:buChar char="••"/>
          </a:pPr>
          <a:r>
            <a:rPr lang="fa-IR" sz="2700" kern="1200" dirty="0" smtClean="0">
              <a:cs typeface="B Zar" pitchFamily="2" charset="-78"/>
            </a:rPr>
            <a:t>آب‌اکسيد تغليظ‌شده</a:t>
          </a:r>
          <a:endParaRPr lang="en-US" sz="2700" kern="1200" dirty="0">
            <a:cs typeface="B Zar" pitchFamily="2" charset="-78"/>
          </a:endParaRPr>
        </a:p>
        <a:p>
          <a:pPr marL="228600" lvl="1" indent="-228600" algn="r" defTabSz="1200150" rtl="1">
            <a:lnSpc>
              <a:spcPct val="90000"/>
            </a:lnSpc>
            <a:spcBef>
              <a:spcPct val="0"/>
            </a:spcBef>
            <a:spcAft>
              <a:spcPct val="15000"/>
            </a:spcAft>
            <a:buChar char="••"/>
          </a:pPr>
          <a:r>
            <a:rPr lang="fa-IR" sz="2700" kern="1200" dirty="0" smtClean="0">
              <a:cs typeface="B Zar" pitchFamily="2" charset="-78"/>
            </a:rPr>
            <a:t>...</a:t>
          </a:r>
          <a:endParaRPr lang="en-US" sz="2700" kern="1200" dirty="0">
            <a:cs typeface="B Zar" pitchFamily="2" charset="-78"/>
          </a:endParaRPr>
        </a:p>
      </dsp:txBody>
      <dsp:txXfrm>
        <a:off x="0" y="842553"/>
        <a:ext cx="6830568" cy="41796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92BC12-F675-4668-A0E1-08D9D7AA852D}">
      <dsp:nvSpPr>
        <dsp:cNvPr id="0" name=""/>
        <dsp:cNvSpPr/>
      </dsp:nvSpPr>
      <dsp:spPr>
        <a:xfrm>
          <a:off x="0" y="58013"/>
          <a:ext cx="8229599" cy="67688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kern="1200" dirty="0" smtClean="0">
              <a:cs typeface="B Zar" pitchFamily="2" charset="-78"/>
            </a:rPr>
            <a:t>عدم‌صدور بارنامه</a:t>
          </a:r>
          <a:endParaRPr lang="en-US" sz="2200" kern="1200" dirty="0">
            <a:cs typeface="B Zar" pitchFamily="2" charset="-78"/>
          </a:endParaRPr>
        </a:p>
      </dsp:txBody>
      <dsp:txXfrm>
        <a:off x="0" y="58013"/>
        <a:ext cx="8229599" cy="676881"/>
      </dsp:txXfrm>
    </dsp:sp>
    <dsp:sp modelId="{B51A386E-153F-441D-B9EA-B6637DCFDB68}">
      <dsp:nvSpPr>
        <dsp:cNvPr id="0" name=""/>
        <dsp:cNvSpPr/>
      </dsp:nvSpPr>
      <dsp:spPr>
        <a:xfrm>
          <a:off x="0" y="734895"/>
          <a:ext cx="8229599"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r" defTabSz="755650" rtl="1">
            <a:lnSpc>
              <a:spcPct val="90000"/>
            </a:lnSpc>
            <a:spcBef>
              <a:spcPct val="0"/>
            </a:spcBef>
            <a:spcAft>
              <a:spcPct val="20000"/>
            </a:spcAft>
            <a:buChar char="••"/>
          </a:pPr>
          <a:r>
            <a:rPr lang="en-US" sz="1700" kern="1200" dirty="0" smtClean="0">
              <a:cs typeface="B Zar" pitchFamily="2" charset="-78"/>
            </a:rPr>
            <a:t>bill of Lading</a:t>
          </a:r>
          <a:r>
            <a:rPr lang="fa-IR" sz="1700" kern="1200" dirty="0" smtClean="0">
              <a:cs typeface="B Zar" pitchFamily="2" charset="-78"/>
            </a:rPr>
            <a:t>	</a:t>
          </a:r>
          <a:endParaRPr lang="en-US" sz="1700" kern="1200" dirty="0">
            <a:cs typeface="B Zar" pitchFamily="2" charset="-78"/>
          </a:endParaRPr>
        </a:p>
      </dsp:txBody>
      <dsp:txXfrm>
        <a:off x="0" y="734895"/>
        <a:ext cx="8229599" cy="387090"/>
      </dsp:txXfrm>
    </dsp:sp>
    <dsp:sp modelId="{475D4236-5CDC-47C6-AEE5-34B57EDFC56C}">
      <dsp:nvSpPr>
        <dsp:cNvPr id="0" name=""/>
        <dsp:cNvSpPr/>
      </dsp:nvSpPr>
      <dsp:spPr>
        <a:xfrm>
          <a:off x="0" y="1121985"/>
          <a:ext cx="8229599" cy="676881"/>
        </a:xfrm>
        <a:prstGeom prst="roundRect">
          <a:avLst/>
        </a:prstGeom>
        <a:gradFill rotWithShape="0">
          <a:gsLst>
            <a:gs pos="0">
              <a:schemeClr val="accent5">
                <a:hueOff val="1679638"/>
                <a:satOff val="2370"/>
                <a:lumOff val="-294"/>
                <a:alphaOff val="0"/>
                <a:shade val="51000"/>
                <a:satMod val="130000"/>
              </a:schemeClr>
            </a:gs>
            <a:gs pos="80000">
              <a:schemeClr val="accent5">
                <a:hueOff val="1679638"/>
                <a:satOff val="2370"/>
                <a:lumOff val="-294"/>
                <a:alphaOff val="0"/>
                <a:shade val="93000"/>
                <a:satMod val="130000"/>
              </a:schemeClr>
            </a:gs>
            <a:gs pos="100000">
              <a:schemeClr val="accent5">
                <a:hueOff val="1679638"/>
                <a:satOff val="2370"/>
                <a:lumOff val="-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kern="1200" dirty="0" smtClean="0">
              <a:cs typeface="B Zar" pitchFamily="2" charset="-78"/>
            </a:rPr>
            <a:t>عدم صدور گواهي مبدأ</a:t>
          </a:r>
          <a:endParaRPr lang="en-US" sz="2200" kern="1200" dirty="0">
            <a:cs typeface="B Zar" pitchFamily="2" charset="-78"/>
          </a:endParaRPr>
        </a:p>
      </dsp:txBody>
      <dsp:txXfrm>
        <a:off x="0" y="1121985"/>
        <a:ext cx="8229599" cy="676881"/>
      </dsp:txXfrm>
    </dsp:sp>
    <dsp:sp modelId="{B3F3AB0A-248D-4C63-A389-18C2D377B57F}">
      <dsp:nvSpPr>
        <dsp:cNvPr id="0" name=""/>
        <dsp:cNvSpPr/>
      </dsp:nvSpPr>
      <dsp:spPr>
        <a:xfrm>
          <a:off x="0" y="1798866"/>
          <a:ext cx="822959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r" defTabSz="755650" rtl="1">
            <a:lnSpc>
              <a:spcPct val="90000"/>
            </a:lnSpc>
            <a:spcBef>
              <a:spcPct val="0"/>
            </a:spcBef>
            <a:spcAft>
              <a:spcPct val="20000"/>
            </a:spcAft>
            <a:buChar char="••"/>
          </a:pPr>
          <a:r>
            <a:rPr lang="en-US" sz="1700" kern="1200" dirty="0" smtClean="0">
              <a:cs typeface="B Zar" pitchFamily="2" charset="-78"/>
            </a:rPr>
            <a:t>certificate of origination</a:t>
          </a:r>
          <a:endParaRPr lang="en-US" sz="1700" kern="1200" dirty="0">
            <a:cs typeface="B Zar" pitchFamily="2" charset="-78"/>
          </a:endParaRPr>
        </a:p>
      </dsp:txBody>
      <dsp:txXfrm>
        <a:off x="0" y="1798866"/>
        <a:ext cx="8229599" cy="364320"/>
      </dsp:txXfrm>
    </dsp:sp>
    <dsp:sp modelId="{D75642EE-84B9-461A-9828-BAA7B553D3AA}">
      <dsp:nvSpPr>
        <dsp:cNvPr id="0" name=""/>
        <dsp:cNvSpPr/>
      </dsp:nvSpPr>
      <dsp:spPr>
        <a:xfrm>
          <a:off x="0" y="2163186"/>
          <a:ext cx="8229599" cy="676881"/>
        </a:xfrm>
        <a:prstGeom prst="roundRect">
          <a:avLst/>
        </a:prstGeom>
        <a:gradFill rotWithShape="0">
          <a:gsLst>
            <a:gs pos="0">
              <a:schemeClr val="accent5">
                <a:hueOff val="3359277"/>
                <a:satOff val="4740"/>
                <a:lumOff val="-588"/>
                <a:alphaOff val="0"/>
                <a:shade val="51000"/>
                <a:satMod val="130000"/>
              </a:schemeClr>
            </a:gs>
            <a:gs pos="80000">
              <a:schemeClr val="accent5">
                <a:hueOff val="3359277"/>
                <a:satOff val="4740"/>
                <a:lumOff val="-588"/>
                <a:alphaOff val="0"/>
                <a:shade val="93000"/>
                <a:satMod val="130000"/>
              </a:schemeClr>
            </a:gs>
            <a:gs pos="100000">
              <a:schemeClr val="accent5">
                <a:hueOff val="3359277"/>
                <a:satOff val="4740"/>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kern="1200" dirty="0" smtClean="0">
              <a:cs typeface="B Zar" pitchFamily="2" charset="-78"/>
            </a:rPr>
            <a:t>عدم صدور گواهي بازرسي</a:t>
          </a:r>
          <a:endParaRPr lang="en-US" sz="2200" kern="1200" dirty="0">
            <a:cs typeface="B Zar" pitchFamily="2" charset="-78"/>
          </a:endParaRPr>
        </a:p>
      </dsp:txBody>
      <dsp:txXfrm>
        <a:off x="0" y="2163186"/>
        <a:ext cx="8229599" cy="676881"/>
      </dsp:txXfrm>
    </dsp:sp>
    <dsp:sp modelId="{D8A050F2-FD6C-443A-BF6C-09BA26768630}">
      <dsp:nvSpPr>
        <dsp:cNvPr id="0" name=""/>
        <dsp:cNvSpPr/>
      </dsp:nvSpPr>
      <dsp:spPr>
        <a:xfrm>
          <a:off x="0" y="2840068"/>
          <a:ext cx="8229599"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r" defTabSz="755650" rtl="1">
            <a:lnSpc>
              <a:spcPct val="90000"/>
            </a:lnSpc>
            <a:spcBef>
              <a:spcPct val="0"/>
            </a:spcBef>
            <a:spcAft>
              <a:spcPct val="20000"/>
            </a:spcAft>
            <a:buChar char="••"/>
          </a:pPr>
          <a:r>
            <a:rPr lang="en-US" sz="1700" kern="1200" dirty="0" smtClean="0">
              <a:cs typeface="B Zar" pitchFamily="2" charset="-78"/>
            </a:rPr>
            <a:t>certificate of inspection</a:t>
          </a:r>
          <a:endParaRPr lang="fa-IR" sz="1700" kern="1200" dirty="0">
            <a:cs typeface="B Zar" pitchFamily="2" charset="-78"/>
          </a:endParaRPr>
        </a:p>
      </dsp:txBody>
      <dsp:txXfrm>
        <a:off x="0" y="2840068"/>
        <a:ext cx="8229599" cy="387090"/>
      </dsp:txXfrm>
    </dsp:sp>
    <dsp:sp modelId="{784F1AC8-6433-4FE5-90FD-851FF8CC0CC5}">
      <dsp:nvSpPr>
        <dsp:cNvPr id="0" name=""/>
        <dsp:cNvSpPr/>
      </dsp:nvSpPr>
      <dsp:spPr>
        <a:xfrm>
          <a:off x="0" y="3227158"/>
          <a:ext cx="8229599" cy="676881"/>
        </a:xfrm>
        <a:prstGeom prst="roundRect">
          <a:avLst/>
        </a:prstGeom>
        <a:gradFill rotWithShape="0">
          <a:gsLst>
            <a:gs pos="0">
              <a:schemeClr val="accent5">
                <a:hueOff val="5038915"/>
                <a:satOff val="7109"/>
                <a:lumOff val="-882"/>
                <a:alphaOff val="0"/>
                <a:shade val="51000"/>
                <a:satMod val="130000"/>
              </a:schemeClr>
            </a:gs>
            <a:gs pos="80000">
              <a:schemeClr val="accent5">
                <a:hueOff val="5038915"/>
                <a:satOff val="7109"/>
                <a:lumOff val="-882"/>
                <a:alphaOff val="0"/>
                <a:shade val="93000"/>
                <a:satMod val="130000"/>
              </a:schemeClr>
            </a:gs>
            <a:gs pos="100000">
              <a:schemeClr val="accent5">
                <a:hueOff val="5038915"/>
                <a:satOff val="7109"/>
                <a:lumOff val="-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kern="1200" dirty="0" smtClean="0">
              <a:cs typeface="B Zar" pitchFamily="2" charset="-78"/>
            </a:rPr>
            <a:t>عدم صدور مجوز صادرات در بعضي کشورها</a:t>
          </a:r>
          <a:endParaRPr lang="en-US" sz="2200" kern="1200" dirty="0">
            <a:cs typeface="B Zar" pitchFamily="2" charset="-78"/>
          </a:endParaRPr>
        </a:p>
      </dsp:txBody>
      <dsp:txXfrm>
        <a:off x="0" y="3227158"/>
        <a:ext cx="8229599" cy="676881"/>
      </dsp:txXfrm>
    </dsp:sp>
    <dsp:sp modelId="{FA8F9D73-231B-4F46-B6BE-EEA4C58B76B2}">
      <dsp:nvSpPr>
        <dsp:cNvPr id="0" name=""/>
        <dsp:cNvSpPr/>
      </dsp:nvSpPr>
      <dsp:spPr>
        <a:xfrm>
          <a:off x="0" y="3904039"/>
          <a:ext cx="8229599"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r" defTabSz="755650" rtl="1">
            <a:lnSpc>
              <a:spcPct val="90000"/>
            </a:lnSpc>
            <a:spcBef>
              <a:spcPct val="0"/>
            </a:spcBef>
            <a:spcAft>
              <a:spcPct val="20000"/>
            </a:spcAft>
            <a:buChar char="••"/>
          </a:pPr>
          <a:r>
            <a:rPr lang="en-US" sz="1700" kern="1200" dirty="0" smtClean="0">
              <a:cs typeface="B Zar" pitchFamily="2" charset="-78"/>
            </a:rPr>
            <a:t>export license</a:t>
          </a:r>
          <a:endParaRPr lang="fa-IR" sz="1700" kern="1200" dirty="0">
            <a:cs typeface="B Zar" pitchFamily="2" charset="-78"/>
          </a:endParaRPr>
        </a:p>
      </dsp:txBody>
      <dsp:txXfrm>
        <a:off x="0" y="3904039"/>
        <a:ext cx="8229599" cy="387090"/>
      </dsp:txXfrm>
    </dsp:sp>
    <dsp:sp modelId="{DE3112E5-BC62-4038-9C81-DDA7C5CE2312}">
      <dsp:nvSpPr>
        <dsp:cNvPr id="0" name=""/>
        <dsp:cNvSpPr/>
      </dsp:nvSpPr>
      <dsp:spPr>
        <a:xfrm>
          <a:off x="0" y="4291129"/>
          <a:ext cx="8229599" cy="676881"/>
        </a:xfrm>
        <a:prstGeom prst="roundRect">
          <a:avLst/>
        </a:prstGeom>
        <a:gradFill rotWithShape="0">
          <a:gsLst>
            <a:gs pos="0">
              <a:schemeClr val="accent5">
                <a:hueOff val="6718553"/>
                <a:satOff val="9479"/>
                <a:lumOff val="-1176"/>
                <a:alphaOff val="0"/>
                <a:shade val="51000"/>
                <a:satMod val="130000"/>
              </a:schemeClr>
            </a:gs>
            <a:gs pos="80000">
              <a:schemeClr val="accent5">
                <a:hueOff val="6718553"/>
                <a:satOff val="9479"/>
                <a:lumOff val="-1176"/>
                <a:alphaOff val="0"/>
                <a:shade val="93000"/>
                <a:satMod val="130000"/>
              </a:schemeClr>
            </a:gs>
            <a:gs pos="100000">
              <a:schemeClr val="accent5">
                <a:hueOff val="6718553"/>
                <a:satOff val="9479"/>
                <a:lumOff val="-1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kern="1200" dirty="0" smtClean="0">
              <a:cs typeface="B Zar" pitchFamily="2" charset="-78"/>
            </a:rPr>
            <a:t>عدم صدور مجوز از جانب کشور عبوري</a:t>
          </a:r>
          <a:endParaRPr lang="en-US" sz="2200" kern="1200" dirty="0">
            <a:cs typeface="B Zar" pitchFamily="2" charset="-78"/>
          </a:endParaRPr>
        </a:p>
      </dsp:txBody>
      <dsp:txXfrm>
        <a:off x="0" y="4291129"/>
        <a:ext cx="8229599" cy="67688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6384E4-CB50-402C-9345-0DCBB499D036}">
      <dsp:nvSpPr>
        <dsp:cNvPr id="0" name=""/>
        <dsp:cNvSpPr/>
      </dsp:nvSpPr>
      <dsp:spPr>
        <a:xfrm>
          <a:off x="0" y="44132"/>
          <a:ext cx="8229600" cy="4937760"/>
        </a:xfrm>
        <a:prstGeom prst="flowChartManualInpu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1">
            <a:lnSpc>
              <a:spcPct val="90000"/>
            </a:lnSpc>
            <a:spcBef>
              <a:spcPct val="0"/>
            </a:spcBef>
            <a:spcAft>
              <a:spcPct val="35000"/>
            </a:spcAft>
          </a:pPr>
          <a:r>
            <a:rPr lang="fa-IR" sz="6000" kern="1200" dirty="0" smtClean="0">
              <a:cs typeface="B Zar" pitchFamily="2" charset="-78"/>
            </a:rPr>
            <a:t>ارائۀ کليۀ خدمات مربوط به بيمه‌ اعتبار صادرات </a:t>
          </a:r>
          <a:r>
            <a:rPr lang="fa-IR" sz="3200" kern="1200" dirty="0" smtClean="0">
              <a:cs typeface="B Zar" pitchFamily="2" charset="-78"/>
            </a:rPr>
            <a:t>(</a:t>
          </a:r>
          <a:r>
            <a:rPr lang="en-US" sz="3200" kern="1200" dirty="0" smtClean="0">
              <a:cs typeface="B Zar" pitchFamily="2" charset="-78"/>
            </a:rPr>
            <a:t>export credit agency</a:t>
          </a:r>
          <a:r>
            <a:rPr lang="fa-IR" sz="3200" kern="1200" dirty="0" smtClean="0">
              <a:cs typeface="B Zar" pitchFamily="2" charset="-78"/>
            </a:rPr>
            <a:t>)</a:t>
          </a:r>
          <a:r>
            <a:rPr lang="fa-IR" sz="4400" kern="1200" dirty="0" smtClean="0">
              <a:cs typeface="B Zar" pitchFamily="2" charset="-78"/>
            </a:rPr>
            <a:t>  </a:t>
          </a:r>
          <a:r>
            <a:rPr lang="fa-IR" sz="6000" kern="1200" dirty="0" smtClean="0">
              <a:cs typeface="B Zar" pitchFamily="2" charset="-78"/>
            </a:rPr>
            <a:t>متوقف شده است.</a:t>
          </a:r>
          <a:endParaRPr lang="en-US" sz="6000" kern="1200" dirty="0">
            <a:cs typeface="B Zar" pitchFamily="2" charset="-78"/>
          </a:endParaRPr>
        </a:p>
      </dsp:txBody>
      <dsp:txXfrm>
        <a:off x="0" y="44132"/>
        <a:ext cx="8229600" cy="4937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62EDED47-B701-4340-8C97-F97172D9E6D8}" type="datetimeFigureOut">
              <a:rPr lang="en-US"/>
              <a:pPr>
                <a:defRPr/>
              </a:pPr>
              <a:t>5/1/2014</a:t>
            </a:fld>
            <a:endParaRPr lang="en-US" dirty="0"/>
          </a:p>
        </p:txBody>
      </p:sp>
      <p:sp>
        <p:nvSpPr>
          <p:cNvPr id="78852"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r>
              <a:rPr lang="en-US" smtClean="0"/>
              <a:t>www.finance.ir</a:t>
            </a:r>
            <a:endParaRPr lang="en-US" dirty="0"/>
          </a:p>
        </p:txBody>
      </p:sp>
      <p:sp>
        <p:nvSpPr>
          <p:cNvPr id="78853"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DD9C1766-2E12-478C-9CA8-85C400EE8447}" type="slidenum">
              <a:rPr lang="en-US"/>
              <a:pPr>
                <a:defRPr/>
              </a:pPr>
              <a:t>‹#›</a:t>
            </a:fld>
            <a:endParaRPr lang="en-US" dirty="0"/>
          </a:p>
        </p:txBody>
      </p:sp>
    </p:spTree>
    <p:extLst>
      <p:ext uri="{BB962C8B-B14F-4D97-AF65-F5344CB8AC3E}">
        <p14:creationId xmlns="" xmlns:p14="http://schemas.microsoft.com/office/powerpoint/2010/main" val="7831724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3" name="Rectangle 3"/>
          <p:cNvSpPr>
            <a:spLocks noGrp="1" noChangeArrowheads="1"/>
          </p:cNvSpPr>
          <p:nvPr>
            <p:ph type="dt"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a:defRPr sz="1200">
                <a:latin typeface="Arial" pitchFamily="34" charset="0"/>
                <a:cs typeface="Arial" pitchFamily="34"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a:defRPr sz="1200">
                <a:latin typeface="Arial" pitchFamily="34" charset="0"/>
                <a:cs typeface="Arial" pitchFamily="34" charset="0"/>
              </a:defRPr>
            </a:lvl1pPr>
          </a:lstStyle>
          <a:p>
            <a:pPr>
              <a:defRPr/>
            </a:pPr>
            <a:r>
              <a:rPr lang="en-US" smtClean="0"/>
              <a:t>www.finance.ir</a:t>
            </a:r>
            <a:endParaRPr lang="en-US" dirty="0"/>
          </a:p>
        </p:txBody>
      </p:sp>
      <p:sp>
        <p:nvSpPr>
          <p:cNvPr id="3584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a:defRPr sz="1200">
                <a:latin typeface="Arial" pitchFamily="34" charset="0"/>
                <a:cs typeface="Arial" pitchFamily="34" charset="0"/>
              </a:defRPr>
            </a:lvl1pPr>
          </a:lstStyle>
          <a:p>
            <a:pPr>
              <a:defRPr/>
            </a:pPr>
            <a:fld id="{37E99620-120D-4961-A14D-0DD188F02D33}" type="slidenum">
              <a:rPr lang="en-US"/>
              <a:pPr>
                <a:defRPr/>
              </a:pPr>
              <a:t>‹#›</a:t>
            </a:fld>
            <a:endParaRPr lang="en-US" dirty="0"/>
          </a:p>
        </p:txBody>
      </p:sp>
    </p:spTree>
    <p:extLst>
      <p:ext uri="{BB962C8B-B14F-4D97-AF65-F5344CB8AC3E}">
        <p14:creationId xmlns="" xmlns:p14="http://schemas.microsoft.com/office/powerpoint/2010/main" val="37885185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a:t>
            </a:fld>
            <a:endParaRPr lang="fa-IR"/>
          </a:p>
        </p:txBody>
      </p:sp>
      <p:sp>
        <p:nvSpPr>
          <p:cNvPr id="5" name="Footer Placeholder 4"/>
          <p:cNvSpPr>
            <a:spLocks noGrp="1"/>
          </p:cNvSpPr>
          <p:nvPr>
            <p:ph type="ftr" sz="quarter" idx="11"/>
          </p:nvPr>
        </p:nvSpPr>
        <p:spPr/>
        <p:txBody>
          <a:bodyPr/>
          <a:lstStyle/>
          <a:p>
            <a:pPr>
              <a:defRPr/>
            </a:pPr>
            <a:r>
              <a:rPr lang="en-US" smtClean="0"/>
              <a:t>www.finance.ir</a:t>
            </a:r>
            <a:endParaRPr lang="en-US" dirty="0"/>
          </a:p>
        </p:txBody>
      </p:sp>
    </p:spTree>
    <p:extLst>
      <p:ext uri="{BB962C8B-B14F-4D97-AF65-F5344CB8AC3E}">
        <p14:creationId xmlns="" xmlns:p14="http://schemas.microsoft.com/office/powerpoint/2010/main" val="348159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008731E-1AC0-4030-A986-B60044D53AA0}" type="slidenum">
              <a:rPr lang="fa-IR" smtClean="0"/>
              <a:pPr/>
              <a:t>2</a:t>
            </a:fld>
            <a:endParaRPr lang="fa-IR"/>
          </a:p>
        </p:txBody>
      </p:sp>
      <p:sp>
        <p:nvSpPr>
          <p:cNvPr id="5" name="Footer Placeholder 4"/>
          <p:cNvSpPr>
            <a:spLocks noGrp="1"/>
          </p:cNvSpPr>
          <p:nvPr>
            <p:ph type="ftr" sz="quarter" idx="11"/>
          </p:nvPr>
        </p:nvSpPr>
        <p:spPr/>
        <p:txBody>
          <a:bodyPr/>
          <a:lstStyle/>
          <a:p>
            <a:pPr>
              <a:defRPr/>
            </a:pPr>
            <a:r>
              <a:rPr lang="en-US" smtClean="0"/>
              <a:t>www.finance.ir</a:t>
            </a:r>
            <a:endParaRPr lang="en-US" dirty="0"/>
          </a:p>
        </p:txBody>
      </p:sp>
    </p:spTree>
    <p:extLst>
      <p:ext uri="{BB962C8B-B14F-4D97-AF65-F5344CB8AC3E}">
        <p14:creationId xmlns="" xmlns:p14="http://schemas.microsoft.com/office/powerpoint/2010/main" val="64918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altLang="en-US" smtClean="0"/>
          </a:p>
        </p:txBody>
      </p:sp>
      <p:sp>
        <p:nvSpPr>
          <p:cNvPr id="235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5BBFC3-77A2-4225-8863-75D36ADB54C3}" type="slidenum">
              <a:rPr lang="en-US" altLang="en-US" smtClean="0"/>
              <a:pPr>
                <a:spcBef>
                  <a:spcPct val="0"/>
                </a:spcBef>
              </a:pPr>
              <a:t>13</a:t>
            </a:fld>
            <a:endParaRPr lang="en-US" altLang="en-US" smtClean="0"/>
          </a:p>
        </p:txBody>
      </p:sp>
    </p:spTree>
    <p:extLst>
      <p:ext uri="{BB962C8B-B14F-4D97-AF65-F5344CB8AC3E}">
        <p14:creationId xmlns="" xmlns:p14="http://schemas.microsoft.com/office/powerpoint/2010/main" val="34436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ميزان درآمد تحقق يافته شرکتهاي بورسي از ابتداي سال معادل 323 هزار ميليارد ريال بوده است که معادل 240 هزار ميليارد ريال در قالب سود تقسيمي به سهامداران حقيقي و حقوقي پرداخت گردديده است.</a:t>
            </a:r>
            <a:endParaRPr lang="en-US" sz="1200" kern="1200" dirty="0" smtClean="0">
              <a:solidFill>
                <a:schemeClr val="tx1"/>
              </a:solidFill>
              <a:effectLst/>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1A028203-11AB-41A7-AAE3-4BF2CA2C82AF}" type="slidenum">
              <a:rPr lang="fa-IR" smtClean="0"/>
              <a:pPr/>
              <a:t>37</a:t>
            </a:fld>
            <a:endParaRPr lang="fa-IR"/>
          </a:p>
        </p:txBody>
      </p:sp>
    </p:spTree>
    <p:extLst>
      <p:ext uri="{BB962C8B-B14F-4D97-AF65-F5344CB8AC3E}">
        <p14:creationId xmlns="" xmlns:p14="http://schemas.microsoft.com/office/powerpoint/2010/main" val="93866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fa-IR" sz="1200" kern="1200" dirty="0" smtClean="0">
                <a:solidFill>
                  <a:schemeClr val="tx1"/>
                </a:solidFill>
                <a:effectLst/>
                <a:latin typeface="+mn-lt"/>
                <a:ea typeface="+mn-ea"/>
                <a:cs typeface="+mn-cs"/>
              </a:rPr>
              <a:t>با توجه به اينکه به طور متوسط بازار 74 درصد ازدرآمد خود را تقسيم کرده است، با در نظر گرفتن پيش بيني‌هاي اعلام شده براي سال مالي 92 و تعميم اين نسبت به کل سال انتظار مي رود که سود تقسيمي بازار معادل </a:t>
            </a:r>
            <a:r>
              <a:rPr lang="en-US" sz="1200" kern="1200" dirty="0" smtClean="0">
                <a:solidFill>
                  <a:schemeClr val="tx1"/>
                </a:solidFill>
                <a:effectLst/>
                <a:latin typeface="+mn-lt"/>
                <a:ea typeface="+mn-ea"/>
                <a:cs typeface="+mn-cs"/>
              </a:rPr>
              <a:t>372,462</a:t>
            </a:r>
            <a:r>
              <a:rPr lang="fa-IR" sz="1200" kern="1200" dirty="0" smtClean="0">
                <a:solidFill>
                  <a:schemeClr val="tx1"/>
                </a:solidFill>
                <a:effectLst/>
                <a:latin typeface="+mn-lt"/>
                <a:ea typeface="+mn-ea"/>
                <a:cs typeface="+mn-cs"/>
              </a:rPr>
              <a:t> ميليارد ريال باشد.</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028203-11AB-41A7-AAE3-4BF2CA2C82AF}" type="slidenum">
              <a:rPr lang="fa-IR" smtClean="0"/>
              <a:pPr/>
              <a:t>38</a:t>
            </a:fld>
            <a:endParaRPr lang="fa-IR"/>
          </a:p>
        </p:txBody>
      </p:sp>
    </p:spTree>
    <p:extLst>
      <p:ext uri="{BB962C8B-B14F-4D97-AF65-F5344CB8AC3E}">
        <p14:creationId xmlns="" xmlns:p14="http://schemas.microsoft.com/office/powerpoint/2010/main" val="99333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b="1" kern="1200" dirty="0" smtClean="0">
                <a:solidFill>
                  <a:schemeClr val="tx1"/>
                </a:solidFill>
                <a:effectLst/>
                <a:latin typeface="+mn-lt"/>
                <a:ea typeface="+mn-ea"/>
                <a:cs typeface="+mn-cs"/>
              </a:rPr>
              <a:t>آخرين رقم ارزش بازار سرمايه به تاريخ 5/12/1392 معادل 3،974،612 ميليارد ريال مي باشد</a:t>
            </a:r>
            <a:endParaRPr lang="fa-IR" dirty="0"/>
          </a:p>
        </p:txBody>
      </p:sp>
      <p:sp>
        <p:nvSpPr>
          <p:cNvPr id="4" name="Slide Number Placeholder 3"/>
          <p:cNvSpPr>
            <a:spLocks noGrp="1"/>
          </p:cNvSpPr>
          <p:nvPr>
            <p:ph type="sldNum" sz="quarter" idx="10"/>
          </p:nvPr>
        </p:nvSpPr>
        <p:spPr/>
        <p:txBody>
          <a:bodyPr/>
          <a:lstStyle/>
          <a:p>
            <a:fld id="{1A028203-11AB-41A7-AAE3-4BF2CA2C82AF}" type="slidenum">
              <a:rPr lang="fa-IR" smtClean="0"/>
              <a:pPr/>
              <a:t>44</a:t>
            </a:fld>
            <a:endParaRPr lang="fa-IR"/>
          </a:p>
        </p:txBody>
      </p:sp>
    </p:spTree>
    <p:extLst>
      <p:ext uri="{BB962C8B-B14F-4D97-AF65-F5344CB8AC3E}">
        <p14:creationId xmlns="" xmlns:p14="http://schemas.microsoft.com/office/powerpoint/2010/main" val="165655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ectangle 51"/>
          <p:cNvSpPr>
            <a:spLocks noChangeArrowheads="1"/>
          </p:cNvSpPr>
          <p:nvPr/>
        </p:nvSpPr>
        <p:spPr bwMode="ltGray">
          <a:xfrm>
            <a:off x="0" y="476250"/>
            <a:ext cx="9147175" cy="6381750"/>
          </a:xfrm>
          <a:prstGeom prst="rect">
            <a:avLst/>
          </a:prstGeom>
          <a:gradFill rotWithShape="1">
            <a:gsLst>
              <a:gs pos="0">
                <a:srgbClr val="437CD1"/>
              </a:gs>
              <a:gs pos="100000">
                <a:srgbClr val="000066"/>
              </a:gs>
            </a:gsLst>
            <a:lin ang="0" scaled="1"/>
          </a:gradFill>
          <a:ln w="9525">
            <a:noFill/>
            <a:miter lim="800000"/>
            <a:headEnd/>
            <a:tailEnd/>
          </a:ln>
        </p:spPr>
        <p:txBody>
          <a:bodyPr wrap="none" anchor="ctr"/>
          <a:lstStyle/>
          <a:p>
            <a:pPr>
              <a:defRPr/>
            </a:pPr>
            <a:endParaRPr lang="en-US" dirty="0">
              <a:cs typeface="+mn-cs"/>
            </a:endParaRPr>
          </a:p>
        </p:txBody>
      </p:sp>
      <p:sp>
        <p:nvSpPr>
          <p:cNvPr id="5" name="Rectangle 35"/>
          <p:cNvSpPr>
            <a:spLocks noChangeArrowheads="1"/>
          </p:cNvSpPr>
          <p:nvPr/>
        </p:nvSpPr>
        <p:spPr bwMode="gray">
          <a:xfrm>
            <a:off x="0" y="0"/>
            <a:ext cx="9144000" cy="609600"/>
          </a:xfrm>
          <a:prstGeom prst="rect">
            <a:avLst/>
          </a:prstGeom>
          <a:gradFill rotWithShape="1">
            <a:gsLst>
              <a:gs pos="0">
                <a:schemeClr val="accent1">
                  <a:gamma/>
                  <a:shade val="42353"/>
                  <a:invGamma/>
                </a:schemeClr>
              </a:gs>
              <a:gs pos="100000">
                <a:schemeClr val="accent1"/>
              </a:gs>
            </a:gsLst>
            <a:lin ang="0" scaled="1"/>
          </a:gradFill>
          <a:ln w="9525">
            <a:noFill/>
            <a:miter lim="800000"/>
            <a:headEnd/>
            <a:tailEnd/>
          </a:ln>
          <a:effectLst/>
        </p:spPr>
        <p:txBody>
          <a:bodyPr wrap="none" anchor="ctr"/>
          <a:lstStyle/>
          <a:p>
            <a:pPr>
              <a:defRPr/>
            </a:pPr>
            <a:endParaRPr lang="en-US" dirty="0">
              <a:cs typeface="+mn-cs"/>
            </a:endParaRPr>
          </a:p>
        </p:txBody>
      </p:sp>
      <p:sp>
        <p:nvSpPr>
          <p:cNvPr id="6" name="Rectangle 36"/>
          <p:cNvSpPr>
            <a:spLocks noChangeArrowheads="1"/>
          </p:cNvSpPr>
          <p:nvPr/>
        </p:nvSpPr>
        <p:spPr bwMode="ltGray">
          <a:xfrm flipV="1">
            <a:off x="304800" y="685800"/>
            <a:ext cx="5257800" cy="6019800"/>
          </a:xfrm>
          <a:prstGeom prst="rect">
            <a:avLst/>
          </a:prstGeom>
          <a:noFill/>
          <a:ln w="9525">
            <a:solidFill>
              <a:schemeClr val="tx2"/>
            </a:solidFill>
            <a:miter lim="800000"/>
            <a:headEnd/>
            <a:tailEnd/>
          </a:ln>
          <a:effectLst/>
        </p:spPr>
        <p:txBody>
          <a:bodyPr wrap="none" anchor="ctr"/>
          <a:lstStyle/>
          <a:p>
            <a:pPr>
              <a:defRPr/>
            </a:pPr>
            <a:endParaRPr lang="en-US" dirty="0">
              <a:cs typeface="+mn-cs"/>
            </a:endParaRPr>
          </a:p>
        </p:txBody>
      </p:sp>
      <p:sp>
        <p:nvSpPr>
          <p:cNvPr id="7" name="Rectangle 37"/>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en-US" dirty="0">
              <a:cs typeface="+mn-cs"/>
            </a:endParaRPr>
          </a:p>
        </p:txBody>
      </p:sp>
      <p:grpSp>
        <p:nvGrpSpPr>
          <p:cNvPr id="8" name="Group 38"/>
          <p:cNvGrpSpPr>
            <a:grpSpLocks/>
          </p:cNvGrpSpPr>
          <p:nvPr/>
        </p:nvGrpSpPr>
        <p:grpSpPr bwMode="auto">
          <a:xfrm>
            <a:off x="1143000" y="2132013"/>
            <a:ext cx="8001000" cy="4725987"/>
            <a:chOff x="720" y="1343"/>
            <a:chExt cx="5040" cy="2977"/>
          </a:xfrm>
        </p:grpSpPr>
        <p:sp>
          <p:nvSpPr>
            <p:cNvPr id="9" name="Rectangle 39"/>
            <p:cNvSpPr>
              <a:spLocks noChangeArrowheads="1"/>
            </p:cNvSpPr>
            <p:nvPr userDrawn="1"/>
          </p:nvSpPr>
          <p:spPr bwMode="gray">
            <a:xfrm>
              <a:off x="1032" y="1344"/>
              <a:ext cx="4728" cy="2976"/>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grpSp>
          <p:nvGrpSpPr>
            <p:cNvPr id="10" name="Group 40"/>
            <p:cNvGrpSpPr>
              <a:grpSpLocks/>
            </p:cNvGrpSpPr>
            <p:nvPr userDrawn="1"/>
          </p:nvGrpSpPr>
          <p:grpSpPr bwMode="auto">
            <a:xfrm>
              <a:off x="720" y="1343"/>
              <a:ext cx="624" cy="2974"/>
              <a:chOff x="768" y="1104"/>
              <a:chExt cx="624" cy="3216"/>
            </a:xfrm>
          </p:grpSpPr>
          <p:sp>
            <p:nvSpPr>
              <p:cNvPr id="11" name="Oval 41"/>
              <p:cNvSpPr>
                <a:spLocks noChangeArrowheads="1"/>
              </p:cNvSpPr>
              <p:nvPr userDrawn="1"/>
            </p:nvSpPr>
            <p:spPr bwMode="gray">
              <a:xfrm>
                <a:off x="768" y="1104"/>
                <a:ext cx="624" cy="624"/>
              </a:xfrm>
              <a:prstGeom prst="ellipse">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2" name="Rectangle 42"/>
              <p:cNvSpPr>
                <a:spLocks noChangeArrowheads="1"/>
              </p:cNvSpPr>
              <p:nvPr userDrawn="1"/>
            </p:nvSpPr>
            <p:spPr bwMode="gray">
              <a:xfrm>
                <a:off x="768" y="1440"/>
                <a:ext cx="576" cy="288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grpSp>
      </p:grpSp>
      <p:sp>
        <p:nvSpPr>
          <p:cNvPr id="13" name="Rectangle 43"/>
          <p:cNvSpPr>
            <a:spLocks noChangeArrowheads="1"/>
          </p:cNvSpPr>
          <p:nvPr/>
        </p:nvSpPr>
        <p:spPr bwMode="ltGray">
          <a:xfrm>
            <a:off x="533400" y="6553200"/>
            <a:ext cx="8610600" cy="304800"/>
          </a:xfrm>
          <a:prstGeom prst="rect">
            <a:avLst/>
          </a:prstGeom>
          <a:solidFill>
            <a:schemeClr val="accent2"/>
          </a:solidFill>
          <a:ln w="9525">
            <a:noFill/>
            <a:miter lim="800000"/>
            <a:headEnd/>
            <a:tailEnd/>
          </a:ln>
          <a:effectLst/>
        </p:spPr>
        <p:txBody>
          <a:bodyPr wrap="none" anchor="ctr"/>
          <a:lstStyle/>
          <a:p>
            <a:pPr>
              <a:defRPr/>
            </a:pPr>
            <a:endParaRPr lang="en-US" dirty="0">
              <a:cs typeface="+mn-cs"/>
            </a:endParaRPr>
          </a:p>
        </p:txBody>
      </p:sp>
      <p:sp>
        <p:nvSpPr>
          <p:cNvPr id="14" name="Rectangle 44"/>
          <p:cNvSpPr>
            <a:spLocks noChangeArrowheads="1"/>
          </p:cNvSpPr>
          <p:nvPr/>
        </p:nvSpPr>
        <p:spPr bwMode="ltGray">
          <a:xfrm>
            <a:off x="2352675" y="1860550"/>
            <a:ext cx="6791325" cy="501650"/>
          </a:xfrm>
          <a:prstGeom prst="rect">
            <a:avLst/>
          </a:prstGeom>
          <a:solidFill>
            <a:schemeClr val="hlink"/>
          </a:solidFill>
          <a:ln w="28575">
            <a:solidFill>
              <a:schemeClr val="tx2"/>
            </a:solidFill>
            <a:miter lim="800000"/>
            <a:headEnd/>
            <a:tailEnd/>
          </a:ln>
          <a:effectLst/>
        </p:spPr>
        <p:txBody>
          <a:bodyPr/>
          <a:lstStyle/>
          <a:p>
            <a:pPr algn="ctr">
              <a:spcBef>
                <a:spcPct val="20000"/>
              </a:spcBef>
              <a:buFont typeface="Wingdings" pitchFamily="2" charset="2"/>
              <a:buNone/>
              <a:defRPr/>
            </a:pPr>
            <a:endParaRPr lang="en-US" altLang="ko-KR" sz="2800" dirty="0">
              <a:solidFill>
                <a:schemeClr val="bg1"/>
              </a:solidFill>
              <a:cs typeface="+mn-cs"/>
            </a:endParaRPr>
          </a:p>
        </p:txBody>
      </p:sp>
      <p:sp>
        <p:nvSpPr>
          <p:cNvPr id="3074" name="Rectangle 2"/>
          <p:cNvSpPr>
            <a:spLocks noGrp="1" noChangeArrowheads="1"/>
          </p:cNvSpPr>
          <p:nvPr>
            <p:ph type="ctrTitle"/>
          </p:nvPr>
        </p:nvSpPr>
        <p:spPr>
          <a:xfrm>
            <a:off x="1600200" y="3200400"/>
            <a:ext cx="6858000" cy="685800"/>
          </a:xfrm>
        </p:spPr>
        <p:txBody>
          <a:bodyPr/>
          <a:lstStyle>
            <a:lvl1pPr algn="ctr">
              <a:defRPr sz="4400" b="1">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2362200" y="1871663"/>
            <a:ext cx="6400800" cy="457200"/>
          </a:xfrm>
        </p:spPr>
        <p:txBody>
          <a:bodyPr/>
          <a:lstStyle>
            <a:lvl1pPr marL="0" indent="0" algn="ctr">
              <a:buFont typeface="Wingdings" pitchFamily="2" charset="2"/>
              <a:buNone/>
              <a:defRPr sz="2800">
                <a:solidFill>
                  <a:schemeClr val="bg1"/>
                </a:solidFill>
              </a:defRPr>
            </a:lvl1pPr>
          </a:lstStyle>
          <a:p>
            <a:r>
              <a:rPr lang="en-US"/>
              <a:t>Click to edit Master subtitle style</a:t>
            </a:r>
          </a:p>
        </p:txBody>
      </p:sp>
      <p:sp>
        <p:nvSpPr>
          <p:cNvPr id="15"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fld id="{7554CE4F-212F-4DF3-A511-4DC2405BE544}" type="datetime1">
              <a:rPr lang="en-US" smtClean="0"/>
              <a:pPr>
                <a:defRPr/>
              </a:pPr>
              <a:t>5/1/2014</a:t>
            </a:fld>
            <a:endParaRPr lang="en-US" dirty="0"/>
          </a:p>
        </p:txBody>
      </p:sp>
      <p:sp>
        <p:nvSpPr>
          <p:cNvPr id="16" name="Rectangle 5"/>
          <p:cNvSpPr>
            <a:spLocks noGrp="1" noChangeArrowheads="1"/>
          </p:cNvSpPr>
          <p:nvPr>
            <p:ph type="ftr" sz="quarter" idx="11"/>
          </p:nvPr>
        </p:nvSpPr>
        <p:spPr>
          <a:xfrm>
            <a:off x="3124200" y="6537325"/>
            <a:ext cx="2895600" cy="320675"/>
          </a:xfrm>
        </p:spPr>
        <p:txBody>
          <a:bodyPr/>
          <a:lstStyle>
            <a:lvl1pPr>
              <a:defRPr>
                <a:solidFill>
                  <a:schemeClr val="bg1"/>
                </a:solidFill>
              </a:defRPr>
            </a:lvl1pPr>
          </a:lstStyle>
          <a:p>
            <a:pPr>
              <a:defRPr/>
            </a:pPr>
            <a:r>
              <a:rPr lang="en-US" smtClean="0"/>
              <a:t>www.finance.ir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2FAD4F2-02B1-4729-8BF0-CB1537DD48B5}" type="datetime1">
              <a:rPr lang="en-US" smtClean="0"/>
              <a:pPr>
                <a:defRPr/>
              </a:pPr>
              <a:t>5/1/2014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7C00E6-9770-4F68-A34A-B3145ACEBC3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86550" y="457200"/>
            <a:ext cx="2076450" cy="59404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457200"/>
            <a:ext cx="6076950" cy="59404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03E6AF6-AA91-423C-A1C5-2930F9D4E21E}" type="datetime1">
              <a:rPr lang="en-US" smtClean="0"/>
              <a:pPr>
                <a:defRPr/>
              </a:pPr>
              <a:t>5/1/2014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012CEA-8A74-415E-B619-EF9715D9FB6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457200"/>
            <a:ext cx="6858000" cy="533400"/>
          </a:xfrm>
        </p:spPr>
        <p:txBody>
          <a:bodyPr/>
          <a:lstStyle/>
          <a:p>
            <a:r>
              <a:rPr lang="ar-SA" smtClean="0"/>
              <a:t>انقر لتحرير نمط العنوان الرئيسي</a:t>
            </a:r>
            <a:endParaRPr lang="en-US"/>
          </a:p>
        </p:txBody>
      </p:sp>
      <p:sp>
        <p:nvSpPr>
          <p:cNvPr id="3" name="عنصر نائب للجدول 2"/>
          <p:cNvSpPr>
            <a:spLocks noGrp="1"/>
          </p:cNvSpPr>
          <p:nvPr>
            <p:ph type="tbl" idx="1"/>
          </p:nvPr>
        </p:nvSpPr>
        <p:spPr>
          <a:xfrm>
            <a:off x="457200" y="1371600"/>
            <a:ext cx="8229600" cy="50260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3047B127-97C2-4868-BB34-A4230415367A}" type="datetime1">
              <a:rPr lang="en-US" smtClean="0"/>
              <a:pPr>
                <a:defRPr/>
              </a:pPr>
              <a:t>5/1/2014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E0FE9A-7B9B-49B0-A538-33EE8533764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457200"/>
            <a:ext cx="8305800" cy="5940425"/>
          </a:xfrm>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BDCA67C4-2138-4448-8E96-B5340DFEA9FD}" type="datetime1">
              <a:rPr lang="en-US" smtClean="0"/>
              <a:pPr>
                <a:defRPr/>
              </a:pPr>
              <a:t>5/1/2014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12A6033-C03D-4652-8FEF-4BBE57ABF29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457200"/>
            <a:ext cx="6858000" cy="5334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3716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ADD9E1-AF67-4668-A4FE-2CAEAA6A5A0D}" type="datetime1">
              <a:rPr lang="en-US" smtClean="0"/>
              <a:pPr>
                <a:defRPr/>
              </a:pPr>
              <a:t>5/1/2014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A232A9-362D-4782-B5EB-C263B4622A9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57200"/>
            <a:ext cx="6858000" cy="533400"/>
          </a:xfrm>
        </p:spPr>
        <p:txBody>
          <a:bodyPr/>
          <a:lstStyle>
            <a:lvl1pPr>
              <a:defRPr>
                <a:cs typeface="B Elham" pitchFamily="2" charset="-78"/>
              </a:defRPr>
            </a:lvl1pPr>
          </a:lstStyle>
          <a:p>
            <a:r>
              <a:rPr lang="fa-IR" dirty="0" smtClean="0"/>
              <a:t>ساس</a:t>
            </a:r>
            <a:endParaRPr lang="en-US" dirty="0"/>
          </a:p>
        </p:txBody>
      </p:sp>
      <p:sp>
        <p:nvSpPr>
          <p:cNvPr id="3" name="SmartArt Placeholder 2"/>
          <p:cNvSpPr>
            <a:spLocks noGrp="1"/>
          </p:cNvSpPr>
          <p:nvPr>
            <p:ph type="dgm" idx="1"/>
          </p:nvPr>
        </p:nvSpPr>
        <p:spPr>
          <a:xfrm>
            <a:off x="457200" y="1371600"/>
            <a:ext cx="8229600" cy="50260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1E6948EA-4495-4849-9851-B2659C1AABA5}" type="datetime1">
              <a:rPr lang="en-US" smtClean="0"/>
              <a:pPr>
                <a:defRPr/>
              </a:pPr>
              <a:t>5/1/2014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5289386-61F8-42D7-9E47-0CBE9B4126FD}"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A779F735-3E1B-4172-93A6-F826D126DCFC}" type="datetime1">
              <a:rPr lang="en-US" smtClean="0"/>
              <a:pPr>
                <a:defRPr/>
              </a:pPr>
              <a:t>5/1/2014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A1594A-FFBB-4D4C-9102-B83135140D2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fld id="{8DBBDA2A-0A28-4C92-A28D-C042FFEB60E1}" type="datetime1">
              <a:rPr lang="en-US" smtClean="0"/>
              <a:pPr>
                <a:defRPr/>
              </a:pPr>
              <a:t>5/1/2014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25F3BF-D623-4509-BE0C-830B860F17C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C6AABEB-C9E0-4D9B-9E62-5CE182A6BBBD}" type="datetime1">
              <a:rPr lang="en-US" smtClean="0"/>
              <a:pPr>
                <a:defRPr/>
              </a:pPr>
              <a:t>5/1/2014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4C7BE41-1A7C-46C0-B731-96511F9FF9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829B5F7-E77B-4BF7-9D79-88CD04FD141F}" type="datetime1">
              <a:rPr lang="en-US" smtClean="0"/>
              <a:pPr>
                <a:defRPr/>
              </a:pPr>
              <a:t>5/1/2014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D4BA05F-AF24-4442-869C-1AEF264E3A7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3CDF3413-A4D7-43D6-861C-75B1FB565C2C}" type="datetime1">
              <a:rPr lang="en-US" smtClean="0"/>
              <a:pPr>
                <a:defRPr/>
              </a:pPr>
              <a:t>5/1/2014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8AF0D8B-55E3-4FB1-AA9F-BFD265DEDD9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BA9C0EE-56C7-426E-B504-EEB9388F39F2}" type="datetime1">
              <a:rPr lang="en-US" smtClean="0"/>
              <a:pPr>
                <a:defRPr/>
              </a:pPr>
              <a:t>5/1/2014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CBE3D9-BF8F-44B0-BF47-C87551A10B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0C21EC89-51BC-4FBA-9C5D-00424CA2952B}" type="datetime1">
              <a:rPr lang="en-US" smtClean="0"/>
              <a:pPr>
                <a:defRPr/>
              </a:pPr>
              <a:t>5/1/2014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26E92E-50CB-4FC0-ABBB-BD076BA5B3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74693839-C28F-46FC-982B-353B723E99D0}" type="datetime1">
              <a:rPr lang="en-US" smtClean="0"/>
              <a:pPr>
                <a:defRPr/>
              </a:pPr>
              <a:t>5/1/2014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www.finance.ir</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CA3E7B1-382F-4B7F-862E-CEF735823E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47" name="Rectangle 23"/>
          <p:cNvSpPr>
            <a:spLocks noChangeArrowheads="1"/>
          </p:cNvSpPr>
          <p:nvPr/>
        </p:nvSpPr>
        <p:spPr bwMode="gray">
          <a:xfrm>
            <a:off x="0" y="0"/>
            <a:ext cx="9144000" cy="990600"/>
          </a:xfrm>
          <a:prstGeom prst="rect">
            <a:avLst/>
          </a:prstGeom>
          <a:gradFill rotWithShape="1">
            <a:gsLst>
              <a:gs pos="0">
                <a:schemeClr val="accent1"/>
              </a:gs>
              <a:gs pos="100000">
                <a:srgbClr val="16335E"/>
              </a:gs>
            </a:gsLst>
            <a:lin ang="0" scaled="1"/>
          </a:gradFill>
          <a:ln w="9525">
            <a:noFill/>
            <a:miter lim="800000"/>
            <a:headEnd/>
            <a:tailEnd/>
          </a:ln>
        </p:spPr>
        <p:txBody>
          <a:bodyPr wrap="none" anchor="ctr"/>
          <a:lstStyle/>
          <a:p>
            <a:pPr>
              <a:defRPr/>
            </a:pPr>
            <a:endParaRPr lang="en-US" dirty="0">
              <a:cs typeface="+mn-cs"/>
            </a:endParaRPr>
          </a:p>
        </p:txBody>
      </p:sp>
      <p:sp>
        <p:nvSpPr>
          <p:cNvPr id="1049" name="Rectangle 25"/>
          <p:cNvSpPr>
            <a:spLocks noChangeArrowheads="1"/>
          </p:cNvSpPr>
          <p:nvPr/>
        </p:nvSpPr>
        <p:spPr bwMode="gray">
          <a:xfrm>
            <a:off x="8839200" y="228600"/>
            <a:ext cx="304800" cy="6629400"/>
          </a:xfrm>
          <a:prstGeom prst="rect">
            <a:avLst/>
          </a:prstGeom>
          <a:solidFill>
            <a:schemeClr val="accent1"/>
          </a:solidFill>
          <a:ln w="9525">
            <a:noFill/>
            <a:miter lim="800000"/>
            <a:headEnd/>
            <a:tailEnd/>
          </a:ln>
          <a:effectLst/>
        </p:spPr>
        <p:txBody>
          <a:bodyPr wrap="none" anchor="ctr"/>
          <a:lstStyle/>
          <a:p>
            <a:pPr>
              <a:defRPr/>
            </a:pPr>
            <a:endParaRPr lang="en-US" dirty="0">
              <a:cs typeface="+mn-cs"/>
            </a:endParaRPr>
          </a:p>
        </p:txBody>
      </p:sp>
      <p:sp>
        <p:nvSpPr>
          <p:cNvPr id="1053" name="Rectangle 29"/>
          <p:cNvSpPr>
            <a:spLocks noChangeArrowheads="1"/>
          </p:cNvSpPr>
          <p:nvPr/>
        </p:nvSpPr>
        <p:spPr bwMode="gray">
          <a:xfrm>
            <a:off x="0" y="0"/>
            <a:ext cx="7620000" cy="106680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029" name="Rectangle 2"/>
          <p:cNvSpPr>
            <a:spLocks noGrp="1" noChangeArrowheads="1"/>
          </p:cNvSpPr>
          <p:nvPr>
            <p:ph type="title"/>
          </p:nvPr>
        </p:nvSpPr>
        <p:spPr bwMode="auto">
          <a:xfrm>
            <a:off x="0" y="457200"/>
            <a:ext cx="6858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latin typeface="Arial" pitchFamily="34" charset="0"/>
                <a:cs typeface="Arial" pitchFamily="34" charset="0"/>
              </a:defRPr>
            </a:lvl1pPr>
          </a:lstStyle>
          <a:p>
            <a:pPr>
              <a:defRPr/>
            </a:pPr>
            <a:fld id="{B50F2F36-56CC-433D-AE9D-9E194E5E6C93}" type="datetime1">
              <a:rPr lang="en-US" smtClean="0"/>
              <a:pPr>
                <a:defRPr/>
              </a:pPr>
              <a:t>5/1/2014</a:t>
            </a:fld>
            <a:endParaRPr lang="en-US" dirty="0"/>
          </a:p>
        </p:txBody>
      </p:sp>
      <p:sp>
        <p:nvSpPr>
          <p:cNvPr id="4" name="Rectangle 5"/>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1"/>
                </a:solidFill>
                <a:latin typeface="Arial" pitchFamily="34" charset="0"/>
                <a:cs typeface="Arial" pitchFamily="34" charset="0"/>
              </a:defRPr>
            </a:lvl1pPr>
          </a:lstStyle>
          <a:p>
            <a:pPr>
              <a:defRPr/>
            </a:pPr>
            <a:r>
              <a:rPr lang="en-US" smtClean="0"/>
              <a:t>www.finance.ir</a:t>
            </a:r>
            <a:endParaRPr lang="en-US" dirty="0"/>
          </a:p>
        </p:txBody>
      </p:sp>
      <p:sp>
        <p:nvSpPr>
          <p:cNvPr id="5" name="Rectangle 6"/>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latin typeface="Arial" charset="0"/>
                <a:cs typeface="+mn-cs"/>
              </a:defRPr>
            </a:lvl1pPr>
          </a:lstStyle>
          <a:p>
            <a:pPr>
              <a:defRPr/>
            </a:pPr>
            <a:fld id="{50E44DC0-5066-40CF-9A31-DF9B11815ABE}" type="slidenum">
              <a:rPr lang="en-US"/>
              <a:pPr>
                <a:defRPr/>
              </a:pPr>
              <a:t>‹#›</a:t>
            </a:fld>
            <a:endParaRPr lang="en-US" dirty="0"/>
          </a:p>
        </p:txBody>
      </p:sp>
      <p:sp>
        <p:nvSpPr>
          <p:cNvPr id="1043" name="Rectangle 19"/>
          <p:cNvSpPr>
            <a:spLocks noChangeArrowheads="1"/>
          </p:cNvSpPr>
          <p:nvPr/>
        </p:nvSpPr>
        <p:spPr bwMode="auto">
          <a:xfrm>
            <a:off x="0" y="6400800"/>
            <a:ext cx="8839200" cy="45720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3" name="Rectangle 20"/>
          <p:cNvSpPr>
            <a:spLocks noChangeArrowheads="1"/>
          </p:cNvSpPr>
          <p:nvPr/>
        </p:nvSpPr>
        <p:spPr bwMode="auto">
          <a:xfrm>
            <a:off x="7391400" y="0"/>
            <a:ext cx="1752600" cy="990600"/>
          </a:xfrm>
          <a:prstGeom prst="rect">
            <a:avLst/>
          </a:prstGeom>
          <a:solidFill>
            <a:schemeClr val="tx2"/>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1051" name="Line 27"/>
          <p:cNvSpPr>
            <a:spLocks noChangeShapeType="1"/>
          </p:cNvSpPr>
          <p:nvPr/>
        </p:nvSpPr>
        <p:spPr bwMode="gray">
          <a:xfrm rot="10800000">
            <a:off x="0" y="1143000"/>
            <a:ext cx="9144000" cy="0"/>
          </a:xfrm>
          <a:prstGeom prst="line">
            <a:avLst/>
          </a:prstGeom>
          <a:noFill/>
          <a:ln w="28575">
            <a:solidFill>
              <a:schemeClr val="hlink"/>
            </a:solidFill>
            <a:miter lim="800000"/>
            <a:headEnd/>
            <a:tailEnd/>
          </a:ln>
        </p:spPr>
        <p:txBody>
          <a:bodyPr wrap="none"/>
          <a:lstStyle/>
          <a:p>
            <a:pPr>
              <a:defRPr/>
            </a:pPr>
            <a:endParaRPr lang="en-US" dirty="0">
              <a:latin typeface="Arial" pitchFamily="34" charset="0"/>
              <a:cs typeface="Arial" pitchFamily="34" charset="0"/>
            </a:endParaRPr>
          </a:p>
        </p:txBody>
      </p:sp>
      <p:sp>
        <p:nvSpPr>
          <p:cNvPr id="1052" name="Rectangle 28"/>
          <p:cNvSpPr>
            <a:spLocks noChangeArrowheads="1"/>
          </p:cNvSpPr>
          <p:nvPr/>
        </p:nvSpPr>
        <p:spPr bwMode="gray">
          <a:xfrm rot="10800000">
            <a:off x="7162800" y="989013"/>
            <a:ext cx="1981200" cy="153987"/>
          </a:xfrm>
          <a:prstGeom prst="rect">
            <a:avLst/>
          </a:prstGeom>
          <a:solidFill>
            <a:schemeClr val="hlink"/>
          </a:solidFill>
          <a:ln w="9525">
            <a:noFill/>
            <a:miter lim="800000"/>
            <a:headEnd/>
            <a:tailEnd/>
          </a:ln>
        </p:spPr>
        <p:txBody>
          <a:bodyPr rot="10800000" wrap="none" anchor="ct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896"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Lst>
  <p:transition>
    <p:fade/>
  </p:transition>
  <p:hf sldNum="0" hdr="0" dt="0"/>
  <p:txStyles>
    <p:titleStyle>
      <a:lvl1pPr algn="ctr" rtl="1" eaLnBrk="0" fontAlgn="base" hangingPunct="0">
        <a:spcBef>
          <a:spcPct val="0"/>
        </a:spcBef>
        <a:spcAft>
          <a:spcPct val="0"/>
        </a:spcAft>
        <a:defRPr sz="4000">
          <a:solidFill>
            <a:schemeClr val="accent1"/>
          </a:solidFill>
          <a:latin typeface="+mj-lt"/>
          <a:ea typeface="+mj-ea"/>
          <a:cs typeface="+mj-cs"/>
        </a:defRPr>
      </a:lvl1pPr>
      <a:lvl2pPr algn="ctr" rtl="1" eaLnBrk="0" fontAlgn="base" hangingPunct="0">
        <a:spcBef>
          <a:spcPct val="0"/>
        </a:spcBef>
        <a:spcAft>
          <a:spcPct val="0"/>
        </a:spcAft>
        <a:defRPr sz="4000">
          <a:solidFill>
            <a:schemeClr val="accent1"/>
          </a:solidFill>
          <a:latin typeface="Arial" charset="0"/>
        </a:defRPr>
      </a:lvl2pPr>
      <a:lvl3pPr algn="ctr" rtl="1" eaLnBrk="0" fontAlgn="base" hangingPunct="0">
        <a:spcBef>
          <a:spcPct val="0"/>
        </a:spcBef>
        <a:spcAft>
          <a:spcPct val="0"/>
        </a:spcAft>
        <a:defRPr sz="4000">
          <a:solidFill>
            <a:schemeClr val="accent1"/>
          </a:solidFill>
          <a:latin typeface="Arial" charset="0"/>
        </a:defRPr>
      </a:lvl3pPr>
      <a:lvl4pPr algn="ctr" rtl="1" eaLnBrk="0" fontAlgn="base" hangingPunct="0">
        <a:spcBef>
          <a:spcPct val="0"/>
        </a:spcBef>
        <a:spcAft>
          <a:spcPct val="0"/>
        </a:spcAft>
        <a:defRPr sz="4000">
          <a:solidFill>
            <a:schemeClr val="accent1"/>
          </a:solidFill>
          <a:latin typeface="Arial" charset="0"/>
        </a:defRPr>
      </a:lvl4pPr>
      <a:lvl5pPr algn="ctr" rtl="1" eaLnBrk="0" fontAlgn="base" hangingPunct="0">
        <a:spcBef>
          <a:spcPct val="0"/>
        </a:spcBef>
        <a:spcAft>
          <a:spcPct val="0"/>
        </a:spcAft>
        <a:defRPr sz="4000">
          <a:solidFill>
            <a:schemeClr val="accent1"/>
          </a:solidFill>
          <a:latin typeface="Arial" charset="0"/>
        </a:defRPr>
      </a:lvl5pPr>
      <a:lvl6pPr marL="457200" algn="l" rtl="0" fontAlgn="base">
        <a:spcBef>
          <a:spcPct val="0"/>
        </a:spcBef>
        <a:spcAft>
          <a:spcPct val="0"/>
        </a:spcAft>
        <a:defRPr sz="4000">
          <a:solidFill>
            <a:schemeClr val="accent1"/>
          </a:solidFill>
          <a:latin typeface="Arial" charset="0"/>
        </a:defRPr>
      </a:lvl6pPr>
      <a:lvl7pPr marL="914400" algn="l" rtl="0" fontAlgn="base">
        <a:spcBef>
          <a:spcPct val="0"/>
        </a:spcBef>
        <a:spcAft>
          <a:spcPct val="0"/>
        </a:spcAft>
        <a:defRPr sz="4000">
          <a:solidFill>
            <a:schemeClr val="accent1"/>
          </a:solidFill>
          <a:latin typeface="Arial" charset="0"/>
        </a:defRPr>
      </a:lvl7pPr>
      <a:lvl8pPr marL="1371600" algn="l" rtl="0" fontAlgn="base">
        <a:spcBef>
          <a:spcPct val="0"/>
        </a:spcBef>
        <a:spcAft>
          <a:spcPct val="0"/>
        </a:spcAft>
        <a:defRPr sz="4000">
          <a:solidFill>
            <a:schemeClr val="accent1"/>
          </a:solidFill>
          <a:latin typeface="Arial" charset="0"/>
        </a:defRPr>
      </a:lvl8pPr>
      <a:lvl9pPr marL="1828800" algn="l" rtl="0" fontAlgn="base">
        <a:spcBef>
          <a:spcPct val="0"/>
        </a:spcBef>
        <a:spcAft>
          <a:spcPct val="0"/>
        </a:spcAft>
        <a:defRPr sz="4000">
          <a:solidFill>
            <a:schemeClr val="accent1"/>
          </a:solidFill>
          <a:latin typeface="Arial" charset="0"/>
        </a:defRPr>
      </a:lvl9pPr>
    </p:titleStyle>
    <p:bodyStyle>
      <a:lvl1pPr marL="342900" indent="-342900" algn="justLow" rtl="1"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justLow" rtl="1"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justLow" rtl="1"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justLow" rtl="1"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justLow" rtl="1"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B Elham" pitchFamily="2" charset="-78"/>
              </a:rPr>
              <a:t>بسم‌الله الرحمن الرحيم</a:t>
            </a:r>
            <a:endParaRPr lang="fa-IR"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B Elham" pitchFamily="2" charset="-78"/>
            </a:endParaRPr>
          </a:p>
        </p:txBody>
      </p:sp>
      <p:sp>
        <p:nvSpPr>
          <p:cNvPr id="3" name="Subtitle 2"/>
          <p:cNvSpPr>
            <a:spLocks noGrp="1"/>
          </p:cNvSpPr>
          <p:nvPr>
            <p:ph type="subTitle" idx="1"/>
          </p:nvPr>
        </p:nvSpPr>
        <p:spPr/>
        <p:txBody>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به نام آنکه جان را فکرت آموخت</a:t>
            </a:r>
            <a:endParaRPr lang="fa-IR" dirty="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endParaRPr>
          </a:p>
        </p:txBody>
      </p:sp>
      <p:sp>
        <p:nvSpPr>
          <p:cNvPr id="4" name="Footer Placeholder 3"/>
          <p:cNvSpPr>
            <a:spLocks noGrp="1"/>
          </p:cNvSpPr>
          <p:nvPr>
            <p:ph type="ftr" sz="quarter" idx="11"/>
          </p:nvPr>
        </p:nvSpPr>
        <p:spPr/>
        <p:txBody>
          <a:bodyPr/>
          <a:lstStyle/>
          <a:p>
            <a:pPr>
              <a:defRPr/>
            </a:pPr>
            <a:r>
              <a:rPr lang="en-US" b="1" dirty="0"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sz="3200" b="1" dirty="0" smtClean="0"/>
              <a:t>رابطۀ متقابل اصلاح قيمت حامل‌هاي انرژي و رژيم ارزي</a:t>
            </a:r>
            <a:endParaRPr lang="en-US" sz="3200" b="1" dirty="0"/>
          </a:p>
        </p:txBody>
      </p:sp>
      <p:sp>
        <p:nvSpPr>
          <p:cNvPr id="5" name="Content Placeholder 2"/>
          <p:cNvSpPr>
            <a:spLocks noGrp="1"/>
          </p:cNvSpPr>
          <p:nvPr>
            <p:ph sz="quarter" idx="1"/>
          </p:nvPr>
        </p:nvSpPr>
        <p:spPr>
          <a:xfrm>
            <a:off x="457200" y="1295400"/>
            <a:ext cx="7467600" cy="2280138"/>
          </a:xfrm>
          <a:solidFill>
            <a:schemeClr val="bg1"/>
          </a:solidFill>
        </p:spPr>
        <p:txBody>
          <a:bodyPr>
            <a:noAutofit/>
          </a:bodyPr>
          <a:lstStyle/>
          <a:p>
            <a:pPr algn="just" eaLnBrk="1" fontAlgn="auto" hangingPunct="1">
              <a:lnSpc>
                <a:spcPct val="150000"/>
              </a:lnSpc>
              <a:spcAft>
                <a:spcPts val="0"/>
              </a:spcAft>
              <a:defRPr/>
            </a:pPr>
            <a:r>
              <a:rPr lang="fa-IR" sz="2200" dirty="0" smtClean="0">
                <a:cs typeface="B Zar" pitchFamily="2" charset="-78"/>
              </a:rPr>
              <a:t>يکي از دلايل اصلي عدم‌موفقيت فاز اول طرح هدفمندي آن بود که تعادل بازار انرژي را مستقل از تعادل بازار ارز فرض مي‌کرد. نمودار زير که از مقالۀ پروفسور پسران اقتباس شده، نشان مي‌دهد که با افزايش نرخ دلار، قيمت داخلي بنزين مجدداً از قيمت کشورهاي همسايه فاصله گرفته است.</a:t>
            </a:r>
            <a:endParaRPr lang="en-US" sz="2200" dirty="0">
              <a:cs typeface="B Zar" pitchFamily="2" charset="-78"/>
            </a:endParaRPr>
          </a:p>
        </p:txBody>
      </p:sp>
      <p:pic>
        <p:nvPicPr>
          <p:cNvPr id="19460" name="Picture 1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3604846"/>
            <a:ext cx="5212374" cy="278569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51805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اصلاح قيمت حامل‌هاي انرژي و رژيم ارزي</a:t>
            </a:r>
            <a:endParaRPr lang="en-US" b="1" dirty="0"/>
          </a:p>
        </p:txBody>
      </p:sp>
      <p:sp>
        <p:nvSpPr>
          <p:cNvPr id="5" name="Content Placeholder 2"/>
          <p:cNvSpPr>
            <a:spLocks noGrp="1"/>
          </p:cNvSpPr>
          <p:nvPr>
            <p:ph sz="quarter" idx="1"/>
          </p:nvPr>
        </p:nvSpPr>
        <p:spPr>
          <a:xfrm>
            <a:off x="457200" y="1301262"/>
            <a:ext cx="7467600" cy="2127738"/>
          </a:xfrm>
          <a:solidFill>
            <a:schemeClr val="bg1"/>
          </a:solidFill>
        </p:spPr>
        <p:txBody>
          <a:bodyPr>
            <a:noAutofit/>
          </a:bodyPr>
          <a:lstStyle/>
          <a:p>
            <a:pPr algn="just" eaLnBrk="1" fontAlgn="auto" hangingPunct="1">
              <a:lnSpc>
                <a:spcPct val="150000"/>
              </a:lnSpc>
              <a:spcAft>
                <a:spcPts val="0"/>
              </a:spcAft>
              <a:defRPr/>
            </a:pPr>
            <a:r>
              <a:rPr lang="fa-IR" sz="2200" dirty="0" smtClean="0">
                <a:cs typeface="B Zar" pitchFamily="2" charset="-78"/>
              </a:rPr>
              <a:t>در برنامۀ سوم توسعه قرار بود نرخ ارز به اندازۀ اختلاف تورم ريال و دلار تعديل شود. تعادل در بازار ارز پيش‌نياز تعادل در بازار انرژي است. نمودار زير نشان مي‌دهد که در سه سال گذشته بازار آزاد نسبت به بانک مرکزي برداشت متفاوتي از نرخ برابري ارز داشته است. </a:t>
            </a:r>
            <a:endParaRPr lang="en-US" sz="2200" dirty="0">
              <a:cs typeface="B Zar" pitchFamily="2" charset="-78"/>
            </a:endParaRPr>
          </a:p>
        </p:txBody>
      </p:sp>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graphicFrame>
        <p:nvGraphicFramePr>
          <p:cNvPr id="8" name="Chart 7"/>
          <p:cNvGraphicFramePr>
            <a:graphicFrameLocks/>
          </p:cNvGraphicFramePr>
          <p:nvPr/>
        </p:nvGraphicFramePr>
        <p:xfrm>
          <a:off x="981075" y="3505200"/>
          <a:ext cx="6334126"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623296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ضرورت شناسایی</a:t>
            </a:r>
            <a:endParaRPr lang="en-US" b="1" dirty="0"/>
          </a:p>
        </p:txBody>
      </p:sp>
      <p:sp>
        <p:nvSpPr>
          <p:cNvPr id="5" name="Content Placeholder 2"/>
          <p:cNvSpPr>
            <a:spLocks noGrp="1"/>
          </p:cNvSpPr>
          <p:nvPr>
            <p:ph sz="quarter" idx="1"/>
          </p:nvPr>
        </p:nvSpPr>
        <p:spPr>
          <a:xfrm>
            <a:off x="457200" y="2866292"/>
            <a:ext cx="7467600" cy="1172307"/>
          </a:xfrm>
          <a:solidFill>
            <a:schemeClr val="bg1"/>
          </a:solidFill>
        </p:spPr>
        <p:txBody>
          <a:bodyPr>
            <a:noAutofit/>
          </a:bodyPr>
          <a:lstStyle/>
          <a:p>
            <a:pPr marL="0" indent="0" algn="ctr" eaLnBrk="1" fontAlgn="auto" hangingPunct="1">
              <a:lnSpc>
                <a:spcPct val="150000"/>
              </a:lnSpc>
              <a:spcAft>
                <a:spcPts val="0"/>
              </a:spcAft>
              <a:buNone/>
              <a:defRPr/>
            </a:pPr>
            <a:r>
              <a:rPr lang="fa-IR" sz="4400" b="1" dirty="0">
                <a:cs typeface="B Titr" pitchFamily="2" charset="-78"/>
              </a:rPr>
              <a:t>لکوموتيوهاي بسط </a:t>
            </a:r>
            <a:r>
              <a:rPr lang="fa-IR" sz="4400" b="1" dirty="0" smtClean="0">
                <a:cs typeface="B Titr" pitchFamily="2" charset="-78"/>
              </a:rPr>
              <a:t>عرضه</a:t>
            </a:r>
          </a:p>
          <a:p>
            <a:pPr marL="0" indent="0" algn="ctr" eaLnBrk="1" fontAlgn="auto" hangingPunct="1">
              <a:lnSpc>
                <a:spcPct val="150000"/>
              </a:lnSpc>
              <a:spcAft>
                <a:spcPts val="0"/>
              </a:spcAft>
              <a:buNone/>
              <a:defRPr/>
            </a:pPr>
            <a:r>
              <a:rPr lang="fa-IR" sz="4400" b="1" dirty="0" smtClean="0">
                <a:cs typeface="B Titr" pitchFamily="2" charset="-78"/>
              </a:rPr>
              <a:t>محرکه‌هاي افزايش تقاضا</a:t>
            </a:r>
            <a:endParaRPr lang="en-US" sz="4800" dirty="0">
              <a:cs typeface="B Titr" pitchFamily="2" charset="-78"/>
            </a:endParaRPr>
          </a:p>
        </p:txBody>
      </p:sp>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206698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بخش‌هاي اقتصادي داراي پتانسيل</a:t>
            </a:r>
            <a:endParaRPr lang="en-US" b="1" dirty="0"/>
          </a:p>
        </p:txBody>
      </p:sp>
      <p:sp>
        <p:nvSpPr>
          <p:cNvPr id="5" name="Content Placeholder 2"/>
          <p:cNvSpPr>
            <a:spLocks noGrp="1"/>
          </p:cNvSpPr>
          <p:nvPr>
            <p:ph sz="quarter" idx="1"/>
          </p:nvPr>
        </p:nvSpPr>
        <p:spPr>
          <a:xfrm>
            <a:off x="3733800" y="2092570"/>
            <a:ext cx="4343400" cy="3767504"/>
          </a:xfrm>
          <a:solidFill>
            <a:schemeClr val="bg1"/>
          </a:solidFill>
        </p:spPr>
        <p:txBody>
          <a:bodyPr>
            <a:normAutofit/>
          </a:bodyPr>
          <a:lstStyle/>
          <a:p>
            <a:pPr eaLnBrk="1" fontAlgn="auto" hangingPunct="1">
              <a:lnSpc>
                <a:spcPct val="150000"/>
              </a:lnSpc>
              <a:spcAft>
                <a:spcPts val="0"/>
              </a:spcAft>
              <a:defRPr/>
            </a:pPr>
            <a:r>
              <a:rPr lang="fa-IR" sz="2200" dirty="0" smtClean="0">
                <a:cs typeface="B Zar" pitchFamily="2" charset="-78"/>
              </a:rPr>
              <a:t>افزايش صادرات: پتروشيمي، صنايع معدني و سيمان، صدور خدمات فني و مهندسي، توسعۀ گردشگري، صادرات محصولات کشاورزي و توسعۀ صنايع سبک در بازارهاي همسايه.</a:t>
            </a:r>
          </a:p>
          <a:p>
            <a:pPr eaLnBrk="1" fontAlgn="auto" hangingPunct="1">
              <a:lnSpc>
                <a:spcPct val="150000"/>
              </a:lnSpc>
              <a:spcAft>
                <a:spcPts val="0"/>
              </a:spcAft>
              <a:defRPr/>
            </a:pPr>
            <a:r>
              <a:rPr lang="fa-IR" sz="2200" dirty="0" smtClean="0">
                <a:cs typeface="B Zar" pitchFamily="2" charset="-78"/>
              </a:rPr>
              <a:t>توسعۀ موجودي مسکن و تأسيسات زيربنايي.</a:t>
            </a:r>
            <a:endParaRPr lang="en-US" sz="2200" dirty="0">
              <a:cs typeface="B Zar" pitchFamily="2" charset="-78"/>
            </a:endParaRPr>
          </a:p>
        </p:txBody>
      </p:sp>
      <p:pic>
        <p:nvPicPr>
          <p:cNvPr id="22532"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2092570"/>
            <a:ext cx="3921369" cy="3450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684324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صادرات</a:t>
            </a:r>
            <a:endParaRPr lang="en-US" b="1" dirty="0"/>
          </a:p>
        </p:txBody>
      </p:sp>
      <p:sp>
        <p:nvSpPr>
          <p:cNvPr id="24579" name="Content Placeholder 2"/>
          <p:cNvSpPr>
            <a:spLocks noGrp="1"/>
          </p:cNvSpPr>
          <p:nvPr>
            <p:ph sz="quarter" idx="1"/>
          </p:nvPr>
        </p:nvSpPr>
        <p:spPr>
          <a:xfrm>
            <a:off x="457200" y="1318846"/>
            <a:ext cx="7848600" cy="3235569"/>
          </a:xfrm>
          <a:solidFill>
            <a:schemeClr val="bg1"/>
          </a:solidFill>
        </p:spPr>
        <p:txBody>
          <a:bodyPr/>
          <a:lstStyle/>
          <a:p>
            <a:pPr algn="just" rtl="1" eaLnBrk="1" hangingPunct="1">
              <a:lnSpc>
                <a:spcPct val="150000"/>
              </a:lnSpc>
            </a:pPr>
            <a:r>
              <a:rPr lang="fa-IR" altLang="en-US" sz="2200" dirty="0" smtClean="0">
                <a:cs typeface="B Zar" pitchFamily="2" charset="-78"/>
              </a:rPr>
              <a:t>نمودار زير صادرات غيرنفتي سال‌هاي 1390 و 1391 را نمايش مي‌دهد. مجموع صادرات غيرنفتي ايران در سال 1391 برابر 41/4 ميليارد دلار بوده است. مهم‌ترين اقلام صادراتي در اين سال به ترتيب شامل موارد زير است: ميعانات گازي، متانول، پروپان مايع‌شده، قيرنفت، اوره، پلي‌اتيلن، بوتان مايع‌شده، سنگ آهن، انواع پسته و سيمان. </a:t>
            </a:r>
          </a:p>
        </p:txBody>
      </p:sp>
      <p:sp>
        <p:nvSpPr>
          <p:cNvPr id="24580" name="Content Placeholder 2"/>
          <p:cNvSpPr txBox="1">
            <a:spLocks/>
          </p:cNvSpPr>
          <p:nvPr/>
        </p:nvSpPr>
        <p:spPr bwMode="auto">
          <a:xfrm>
            <a:off x="5638800" y="4724400"/>
            <a:ext cx="2614246" cy="1524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Low" rtl="1" eaLnBrk="1" hangingPunct="1">
              <a:lnSpc>
                <a:spcPct val="150000"/>
              </a:lnSpc>
            </a:pPr>
            <a:r>
              <a:rPr lang="fa-IR" altLang="en-US" sz="2200" dirty="0" smtClean="0">
                <a:cs typeface="B Zar" pitchFamily="2" charset="-78"/>
              </a:rPr>
              <a:t>اين </a:t>
            </a:r>
            <a:r>
              <a:rPr lang="fa-IR" altLang="en-US" sz="2200" dirty="0">
                <a:cs typeface="B Zar" pitchFamily="2" charset="-78"/>
              </a:rPr>
              <a:t>ده قلم کالا 43% صادرات </a:t>
            </a:r>
            <a:r>
              <a:rPr lang="fa-IR" altLang="en-US" sz="2200" dirty="0" smtClean="0">
                <a:cs typeface="B Zar" pitchFamily="2" charset="-78"/>
              </a:rPr>
              <a:t>غيرنفتي ايران </a:t>
            </a:r>
            <a:r>
              <a:rPr lang="fa-IR" altLang="en-US" sz="2200" dirty="0">
                <a:cs typeface="B Zar" pitchFamily="2" charset="-78"/>
              </a:rPr>
              <a:t>را به خود اختصاص </a:t>
            </a:r>
            <a:r>
              <a:rPr lang="fa-IR" altLang="en-US" sz="2200" dirty="0" smtClean="0">
                <a:cs typeface="B Zar" pitchFamily="2" charset="-78"/>
              </a:rPr>
              <a:t>مي‌دهند</a:t>
            </a:r>
            <a:r>
              <a:rPr lang="fa-IR" altLang="en-US" sz="2200" dirty="0">
                <a:cs typeface="B Zar" pitchFamily="2" charset="-78"/>
              </a:rPr>
              <a:t>.</a:t>
            </a:r>
          </a:p>
        </p:txBody>
      </p:sp>
      <p:graphicFrame>
        <p:nvGraphicFramePr>
          <p:cNvPr id="6" name="Chart 5"/>
          <p:cNvGraphicFramePr>
            <a:graphicFrameLocks/>
          </p:cNvGraphicFramePr>
          <p:nvPr/>
        </p:nvGraphicFramePr>
        <p:xfrm>
          <a:off x="196528" y="3501332"/>
          <a:ext cx="5303520" cy="2785403"/>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246803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95601"/>
            <a:ext cx="8229600" cy="1066800"/>
          </a:xfrm>
        </p:spPr>
        <p:txBody>
          <a:bodyPr/>
          <a:lstStyle/>
          <a:p>
            <a:pPr algn="ctr">
              <a:buNone/>
            </a:pPr>
            <a:r>
              <a:rPr lang="fa-IR" sz="5400" dirty="0" smtClean="0">
                <a:cs typeface="B Titr" pitchFamily="2" charset="-78"/>
              </a:rPr>
              <a:t>رئوس کلی تحریم ها</a:t>
            </a:r>
            <a:endParaRPr lang="en-US" sz="5400" dirty="0">
              <a:cs typeface="B Titr" pitchFamily="2" charset="-78"/>
            </a:endParaRPr>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2844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تحريم‌هاي تحميل‌شده بر ايران</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681583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قطعنامه‌هاي سازمان ملل (شوراي امنيت)</a:t>
            </a:r>
            <a:endParaRPr lang="en-US" sz="3200" dirty="0"/>
          </a:p>
        </p:txBody>
      </p:sp>
      <p:graphicFrame>
        <p:nvGraphicFramePr>
          <p:cNvPr id="6" name="Content Placeholder 5"/>
          <p:cNvGraphicFramePr>
            <a:graphicFrameLocks noGrp="1"/>
          </p:cNvGraphicFramePr>
          <p:nvPr>
            <p:ph idx="1"/>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21313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تحريم‌هاي امريکا</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664631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dirty="0"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graphicFrame>
        <p:nvGraphicFramePr>
          <p:cNvPr id="7" name="Diagram 6"/>
          <p:cNvGraphicFramePr/>
          <p:nvPr/>
        </p:nvGraphicFramePr>
        <p:xfrm>
          <a:off x="228601" y="152400"/>
          <a:ext cx="86868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29264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43200"/>
            <a:ext cx="7772400" cy="1981200"/>
          </a:xfrm>
        </p:spPr>
        <p:txBody>
          <a:bodyPr>
            <a:noAutofit/>
          </a:bodyPr>
          <a:lstStyle/>
          <a:p>
            <a:pPr>
              <a:lnSpc>
                <a:spcPct val="150000"/>
              </a:lnSpc>
            </a:pPr>
            <a:r>
              <a:rPr lang="fa-IR" sz="48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48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cs typeface="B Elham" pitchFamily="2" charset="-78"/>
              </a:rPr>
              <a:t>تحولات پيش‌روي بازار سرمايه پس‌از رفع موانع بين‌المللي</a:t>
            </a:r>
            <a:r>
              <a:rPr lang="en-US" sz="4800" dirty="0" smtClean="0"/>
              <a:t/>
            </a:r>
            <a:br>
              <a:rPr lang="en-US" sz="4800" dirty="0" smtClean="0"/>
            </a:br>
            <a:r>
              <a:rPr lang="en-US" sz="48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en-US" sz="48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fa-IR" sz="4800" b="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Subtitle 2"/>
          <p:cNvSpPr>
            <a:spLocks noGrp="1"/>
          </p:cNvSpPr>
          <p:nvPr>
            <p:ph type="subTitle" idx="1"/>
          </p:nvPr>
        </p:nvSpPr>
        <p:spPr>
          <a:xfrm>
            <a:off x="1371600" y="4191000"/>
            <a:ext cx="7391400" cy="838200"/>
          </a:xfrm>
        </p:spPr>
        <p:txBody>
          <a:bodyPr>
            <a:normAutofit/>
          </a:bodyPr>
          <a:lstStyle/>
          <a:p>
            <a:pPr algn="ctr">
              <a:lnSpc>
                <a:spcPct val="30000"/>
              </a:lnSpc>
            </a:pPr>
            <a:endPar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endParaRPr>
          </a:p>
          <a:p>
            <a:pPr algn="ctr">
              <a:lnSpc>
                <a:spcPct val="30000"/>
              </a:lnSpc>
            </a:pPr>
            <a:r>
              <a:rPr lang="fa-IR" sz="20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Elham" pitchFamily="2" charset="-78"/>
              </a:rPr>
              <a:t>حسين عبده تبريزي</a:t>
            </a:r>
          </a:p>
          <a:p>
            <a:pPr algn="ctr">
              <a:lnSpc>
                <a:spcPct val="30000"/>
              </a:lnSpc>
            </a:pPr>
            <a:endPar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Elham" pitchFamily="2" charset="-78"/>
            </a:endParaRPr>
          </a:p>
          <a:p>
            <a:pPr algn="ctr">
              <a:lnSpc>
                <a:spcPct val="30000"/>
              </a:lnSpc>
            </a:pPr>
            <a:r>
              <a:rPr lang="fa-IR" sz="20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Elham" pitchFamily="2" charset="-78"/>
              </a:rPr>
              <a:t>ميثم رادپور</a:t>
            </a:r>
          </a:p>
          <a:p>
            <a:pPr algn="ctr">
              <a:lnSpc>
                <a:spcPct val="30000"/>
              </a:lnSpc>
            </a:pPr>
            <a:endPar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Elham" pitchFamily="2" charset="-78"/>
            </a:endParaRPr>
          </a:p>
          <a:p>
            <a:pPr algn="ctr">
              <a:lnSpc>
                <a:spcPct val="30000"/>
              </a:lnSpc>
            </a:pPr>
            <a:endParaRPr lang="fa-IR" sz="20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Elham" pitchFamily="2" charset="-78"/>
            </a:endParaRPr>
          </a:p>
          <a:p>
            <a:pPr algn="ctr">
              <a:lnSpc>
                <a:spcPct val="30000"/>
              </a:lnSpc>
            </a:pPr>
            <a:endParaRPr lang="en-US" sz="20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Elham" pitchFamily="2" charset="-78"/>
            </a:endParaRPr>
          </a:p>
        </p:txBody>
      </p:sp>
      <p:sp>
        <p:nvSpPr>
          <p:cNvPr id="4" name="TextBox 3"/>
          <p:cNvSpPr txBox="1"/>
          <p:nvPr/>
        </p:nvSpPr>
        <p:spPr>
          <a:xfrm>
            <a:off x="1676400" y="5867401"/>
            <a:ext cx="7261600" cy="646331"/>
          </a:xfrm>
          <a:prstGeom prst="rect">
            <a:avLst/>
          </a:prstGeom>
          <a:noFill/>
        </p:spPr>
        <p:txBody>
          <a:bodyPr wrap="square" rtlCol="1">
            <a:spAutoFit/>
          </a:bodyPr>
          <a:lstStyle/>
          <a:p>
            <a:pPr algn="ctr" rtl="1"/>
            <a:r>
              <a:rPr lang="fa-IR"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rPr>
              <a:t>سمينار تحولات پيش‌روي حرفه حسابداري و مالي در دوره گذار به محيط كسب‌وكار بين‌المللي</a:t>
            </a:r>
          </a:p>
          <a:p>
            <a:pPr algn="ctr" rtl="1"/>
            <a:r>
              <a:rPr lang="fa-IR"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rPr>
              <a:t>دهم ارديبهشت ماه سال 1393، انجمن حسابداران خبره ايران و بانك پاسارگاد</a:t>
            </a:r>
            <a:endPar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endParaRPr>
          </a:p>
        </p:txBody>
      </p:sp>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گروه‌بندي تحريم‌ها از ديدگاه اين نشست</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22819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تحريم‌ها: موانع عقد قراردادها</a:t>
            </a:r>
            <a:endParaRPr lang="en-US" dirty="0"/>
          </a:p>
        </p:txBody>
      </p:sp>
      <p:graphicFrame>
        <p:nvGraphicFramePr>
          <p:cNvPr id="5" name="Content Placeholder 4"/>
          <p:cNvGraphicFramePr>
            <a:graphicFrameLocks noGrp="1"/>
          </p:cNvGraphicFramePr>
          <p:nvPr>
            <p:ph idx="1"/>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312099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تحريم کالايي</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07309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تحريم‌‌هاي حمل‌ونقلي</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219318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تحريم‌هاي بيمه‌اي</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175105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دامنۀ تحريم‌هاي بانکي</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100523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317985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تحريم خودجوش</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033669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تحريم‌هاي بين‌المللي</a:t>
            </a:r>
            <a:endParaRPr lang="en-US" b="1" dirty="0"/>
          </a:p>
        </p:txBody>
      </p:sp>
      <p:sp>
        <p:nvSpPr>
          <p:cNvPr id="3" name="Content Placeholder 2"/>
          <p:cNvSpPr>
            <a:spLocks noGrp="1"/>
          </p:cNvSpPr>
          <p:nvPr>
            <p:ph sz="quarter" idx="1"/>
          </p:nvPr>
        </p:nvSpPr>
        <p:spPr>
          <a:xfrm>
            <a:off x="281354" y="1318846"/>
            <a:ext cx="7625862" cy="4994031"/>
          </a:xfrm>
          <a:solidFill>
            <a:schemeClr val="bg1"/>
          </a:solidFill>
        </p:spPr>
        <p:txBody>
          <a:bodyPr>
            <a:noAutofit/>
          </a:bodyPr>
          <a:lstStyle/>
          <a:p>
            <a:pPr algn="just" rtl="1">
              <a:lnSpc>
                <a:spcPct val="150000"/>
              </a:lnSpc>
              <a:defRPr/>
            </a:pPr>
            <a:r>
              <a:rPr lang="fa-IR" sz="2200" b="1" u="sng" dirty="0" smtClean="0">
                <a:cs typeface="B Zar" pitchFamily="2" charset="-78"/>
              </a:rPr>
              <a:t>ويژگي‌هاي راه‌حل:</a:t>
            </a:r>
            <a:endParaRPr lang="en-US" sz="2200" dirty="0" smtClean="0">
              <a:cs typeface="B Zar" pitchFamily="2" charset="-78"/>
            </a:endParaRPr>
          </a:p>
          <a:p>
            <a:pPr algn="just" rtl="1">
              <a:lnSpc>
                <a:spcPct val="150000"/>
              </a:lnSpc>
              <a:defRPr/>
            </a:pPr>
            <a:r>
              <a:rPr lang="fa-IR" sz="2200" u="sng" dirty="0" smtClean="0">
                <a:cs typeface="B Zar" pitchFamily="2" charset="-78"/>
              </a:rPr>
              <a:t>رويکرد: </a:t>
            </a:r>
            <a:r>
              <a:rPr lang="fa-IR" sz="2200" dirty="0" smtClean="0">
                <a:cs typeface="B Zar" pitchFamily="2" charset="-78"/>
              </a:rPr>
              <a:t>مرضي‌الطرفين، جامع، بلندمدت، فرايندي متقابل و قدم</a:t>
            </a:r>
            <a:r>
              <a:rPr lang="fa-IR" sz="2200" dirty="0" smtClean="0">
                <a:solidFill>
                  <a:srgbClr val="FF0000"/>
                </a:solidFill>
                <a:cs typeface="B Zar" pitchFamily="2" charset="-78"/>
              </a:rPr>
              <a:t>‌</a:t>
            </a:r>
            <a:r>
              <a:rPr lang="fa-IR" sz="2200" dirty="0" smtClean="0">
                <a:cs typeface="B Zar" pitchFamily="2" charset="-78"/>
              </a:rPr>
              <a:t>به</a:t>
            </a:r>
            <a:r>
              <a:rPr lang="fa-IR" sz="2200" dirty="0" smtClean="0">
                <a:solidFill>
                  <a:srgbClr val="FF0000"/>
                </a:solidFill>
                <a:cs typeface="B Zar" pitchFamily="2" charset="-78"/>
              </a:rPr>
              <a:t>‌</a:t>
            </a:r>
            <a:r>
              <a:rPr lang="fa-IR" sz="2200" dirty="0" smtClean="0">
                <a:cs typeface="B Zar" pitchFamily="2" charset="-78"/>
              </a:rPr>
              <a:t>قدم، يکپارچه (هيچ چيز ...تا همه چيز...) </a:t>
            </a:r>
          </a:p>
          <a:p>
            <a:pPr algn="just" rtl="1">
              <a:lnSpc>
                <a:spcPct val="150000"/>
              </a:lnSpc>
              <a:defRPr/>
            </a:pPr>
            <a:r>
              <a:rPr lang="fa-IR" sz="2200" u="sng" dirty="0" smtClean="0">
                <a:cs typeface="B Zar" pitchFamily="2" charset="-78"/>
              </a:rPr>
              <a:t>چارچوب براي برنامۀ هسته</a:t>
            </a:r>
            <a:r>
              <a:rPr lang="fa-IR" sz="2200" dirty="0" smtClean="0">
                <a:solidFill>
                  <a:srgbClr val="FF0000"/>
                </a:solidFill>
                <a:cs typeface="B Zar" pitchFamily="2" charset="-78"/>
              </a:rPr>
              <a:t>‌</a:t>
            </a:r>
            <a:r>
              <a:rPr lang="fa-IR" sz="2200" u="sng" dirty="0" smtClean="0">
                <a:cs typeface="B Zar" pitchFamily="2" charset="-78"/>
              </a:rPr>
              <a:t>اي (غني</a:t>
            </a:r>
            <a:r>
              <a:rPr lang="fa-IR" sz="2200" dirty="0" smtClean="0">
                <a:solidFill>
                  <a:srgbClr val="FF0000"/>
                </a:solidFill>
                <a:cs typeface="B Zar" pitchFamily="2" charset="-78"/>
              </a:rPr>
              <a:t>‌</a:t>
            </a:r>
            <a:r>
              <a:rPr lang="fa-IR" sz="2200" u="sng" dirty="0" smtClean="0">
                <a:cs typeface="B Zar" pitchFamily="2" charset="-78"/>
              </a:rPr>
              <a:t>سازي) ايران: </a:t>
            </a:r>
            <a:r>
              <a:rPr lang="fa-IR" sz="2200" dirty="0" smtClean="0">
                <a:cs typeface="B Zar" pitchFamily="2" charset="-78"/>
              </a:rPr>
              <a:t>در عين اعلام رسمي ايران (مجددا در همين تفاهم‌نامه)  بر اين</a:t>
            </a:r>
            <a:r>
              <a:rPr lang="fa-IR" sz="2200" dirty="0" smtClean="0">
                <a:solidFill>
                  <a:srgbClr val="FF0000"/>
                </a:solidFill>
                <a:cs typeface="B Zar" pitchFamily="2" charset="-78"/>
              </a:rPr>
              <a:t>‌</a:t>
            </a:r>
            <a:r>
              <a:rPr lang="fa-IR" sz="2200" dirty="0" smtClean="0">
                <a:cs typeface="B Zar" pitchFamily="2" charset="-78"/>
              </a:rPr>
              <a:t>که به دنيال ايجاد يا توسعۀ سلاح هسته</a:t>
            </a:r>
            <a:r>
              <a:rPr lang="fa-IR" sz="2200" dirty="0" smtClean="0">
                <a:solidFill>
                  <a:srgbClr val="FF0000"/>
                </a:solidFill>
                <a:cs typeface="B Zar" pitchFamily="2" charset="-78"/>
              </a:rPr>
              <a:t>‌</a:t>
            </a:r>
            <a:r>
              <a:rPr lang="fa-IR" sz="2200" dirty="0" smtClean="0">
                <a:cs typeface="B Zar" pitchFamily="2" charset="-78"/>
              </a:rPr>
              <a:t>اي نيست، و به دنبال راه</a:t>
            </a:r>
            <a:r>
              <a:rPr lang="fa-IR" sz="2200" dirty="0" smtClean="0">
                <a:solidFill>
                  <a:srgbClr val="FF0000"/>
                </a:solidFill>
                <a:cs typeface="B Zar" pitchFamily="2" charset="-78"/>
              </a:rPr>
              <a:t>‌</a:t>
            </a:r>
            <a:r>
              <a:rPr lang="fa-IR" sz="2200" dirty="0" smtClean="0">
                <a:cs typeface="B Zar" pitchFamily="2" charset="-78"/>
              </a:rPr>
              <a:t>حلي براي تضمين مطلقا صلح آميز بودن برنامۀ هسته اي ايران است: يک برنامۀ غني</a:t>
            </a:r>
            <a:r>
              <a:rPr lang="fa-IR" sz="2200" dirty="0" smtClean="0">
                <a:solidFill>
                  <a:srgbClr val="FF0000"/>
                </a:solidFill>
                <a:cs typeface="B Zar" pitchFamily="2" charset="-78"/>
              </a:rPr>
              <a:t>‌</a:t>
            </a:r>
            <a:r>
              <a:rPr lang="fa-IR" sz="2200" dirty="0" smtClean="0">
                <a:cs typeface="B Zar" pitchFamily="2" charset="-78"/>
              </a:rPr>
              <a:t>سازي با تعريف مشترک، محدوديت‌هاي عملي و اقدامات شفاف‌ساز براي تضمين ماهيت صلح‌آميز برنامه، تا اين</a:t>
            </a:r>
            <a:r>
              <a:rPr lang="fa-IR" sz="2200" dirty="0" smtClean="0">
                <a:solidFill>
                  <a:srgbClr val="FF0000"/>
                </a:solidFill>
                <a:cs typeface="B Zar" pitchFamily="2" charset="-78"/>
              </a:rPr>
              <a:t>‌</a:t>
            </a:r>
            <a:r>
              <a:rPr lang="fa-IR" sz="2200" dirty="0" smtClean="0">
                <a:cs typeface="B Zar" pitchFamily="2" charset="-78"/>
              </a:rPr>
              <a:t>که ايران قادر به بهره</a:t>
            </a:r>
            <a:r>
              <a:rPr lang="fa-IR" sz="2200" dirty="0" smtClean="0">
                <a:solidFill>
                  <a:srgbClr val="FF0000"/>
                </a:solidFill>
                <a:cs typeface="B Zar" pitchFamily="2" charset="-78"/>
              </a:rPr>
              <a:t>‌</a:t>
            </a:r>
            <a:r>
              <a:rPr lang="fa-IR" sz="2200" dirty="0" smtClean="0">
                <a:cs typeface="B Zar" pitchFamily="2" charset="-78"/>
              </a:rPr>
              <a:t>گيري از انرژِي صلح</a:t>
            </a:r>
            <a:r>
              <a:rPr lang="fa-IR" sz="2200" dirty="0" smtClean="0">
                <a:solidFill>
                  <a:srgbClr val="FF0000"/>
                </a:solidFill>
                <a:cs typeface="B Zar" pitchFamily="2" charset="-78"/>
              </a:rPr>
              <a:t>‌</a:t>
            </a:r>
            <a:r>
              <a:rPr lang="fa-IR" sz="2200" dirty="0" smtClean="0">
                <a:cs typeface="B Zar" pitchFamily="2" charset="-78"/>
              </a:rPr>
              <a:t>آميز هسته</a:t>
            </a:r>
            <a:r>
              <a:rPr lang="fa-IR" sz="2200" dirty="0" smtClean="0">
                <a:solidFill>
                  <a:srgbClr val="FF0000"/>
                </a:solidFill>
                <a:cs typeface="B Zar" pitchFamily="2" charset="-78"/>
              </a:rPr>
              <a:t>‌</a:t>
            </a:r>
            <a:r>
              <a:rPr lang="fa-IR" sz="2200" dirty="0" smtClean="0">
                <a:cs typeface="B Zar" pitchFamily="2" charset="-78"/>
              </a:rPr>
              <a:t>اي طبق </a:t>
            </a:r>
            <a:r>
              <a:rPr lang="en-US" sz="2200" dirty="0" smtClean="0">
                <a:cs typeface="B Zar" pitchFamily="2" charset="-78"/>
              </a:rPr>
              <a:t>NPT</a:t>
            </a:r>
            <a:r>
              <a:rPr lang="fa-IR" sz="2200" dirty="0" smtClean="0">
                <a:cs typeface="B Zar" pitchFamily="2" charset="-78"/>
              </a:rPr>
              <a:t> و تعهداتش در قبال آن پيمان گردد.</a:t>
            </a:r>
            <a:endParaRPr lang="en-US" sz="2200" dirty="0" smtClean="0">
              <a:cs typeface="B Zar" pitchFamily="2" charset="-78"/>
            </a:endParaRPr>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6661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تحريم‌هاي بين‌المللي</a:t>
            </a:r>
            <a:endParaRPr lang="en-US" b="1" dirty="0"/>
          </a:p>
        </p:txBody>
      </p:sp>
      <p:sp>
        <p:nvSpPr>
          <p:cNvPr id="3" name="Content Placeholder 2"/>
          <p:cNvSpPr>
            <a:spLocks noGrp="1"/>
          </p:cNvSpPr>
          <p:nvPr>
            <p:ph sz="quarter" idx="1"/>
          </p:nvPr>
        </p:nvSpPr>
        <p:spPr>
          <a:xfrm>
            <a:off x="562707" y="1248508"/>
            <a:ext cx="7625862" cy="4618892"/>
          </a:xfrm>
          <a:solidFill>
            <a:schemeClr val="bg1"/>
          </a:solidFill>
        </p:spPr>
        <p:txBody>
          <a:bodyPr>
            <a:noAutofit/>
          </a:bodyPr>
          <a:lstStyle/>
          <a:p>
            <a:pPr>
              <a:lnSpc>
                <a:spcPct val="200000"/>
              </a:lnSpc>
              <a:defRPr/>
            </a:pPr>
            <a:r>
              <a:rPr lang="fa-IR" sz="2200" u="sng" dirty="0" smtClean="0">
                <a:cs typeface="B Zar" pitchFamily="2" charset="-78"/>
              </a:rPr>
              <a:t>مراحل اجرا:</a:t>
            </a:r>
            <a:r>
              <a:rPr lang="fa-IR" sz="2200" dirty="0" smtClean="0">
                <a:cs typeface="B Zar" pitchFamily="2" charset="-78"/>
              </a:rPr>
              <a:t> مبتني بر يک گام اوليه (شامل اقدامات مندرج در مفاد گام اول) است که به يک گام نهايي منجر خواهد شد؛ اين گام که دورۀ زماني آن مورد توافق قرار </a:t>
            </a:r>
            <a:r>
              <a:rPr lang="fa-IR" sz="2200" dirty="0">
                <a:cs typeface="B Zar" pitchFamily="2" charset="-78"/>
              </a:rPr>
              <a:t>گرفته، به نوبۀ </a:t>
            </a:r>
            <a:r>
              <a:rPr lang="fa-IR" sz="2200" dirty="0" smtClean="0">
                <a:cs typeface="B Zar" pitchFamily="2" charset="-78"/>
              </a:rPr>
              <a:t>خود، به رفع </a:t>
            </a:r>
            <a:r>
              <a:rPr lang="fa-IR" sz="2200" dirty="0" smtClean="0">
                <a:cs typeface="B Zar" pitchFamily="2" charset="-78"/>
              </a:rPr>
              <a:t>نگراني‌ها </a:t>
            </a:r>
            <a:r>
              <a:rPr lang="fa-IR" sz="2200" dirty="0" smtClean="0">
                <a:cs typeface="B Zar" pitchFamily="2" charset="-78"/>
              </a:rPr>
              <a:t>مي</a:t>
            </a:r>
            <a:r>
              <a:rPr lang="fa-IR" sz="2200" dirty="0" smtClean="0">
                <a:solidFill>
                  <a:srgbClr val="FF0000"/>
                </a:solidFill>
                <a:cs typeface="B Zar" pitchFamily="2" charset="-78"/>
              </a:rPr>
              <a:t>‌</a:t>
            </a:r>
            <a:r>
              <a:rPr lang="fa-IR" sz="2200" dirty="0" smtClean="0">
                <a:cs typeface="B Zar" pitchFamily="2" charset="-78"/>
              </a:rPr>
              <a:t>انجامد. گام</a:t>
            </a:r>
            <a:r>
              <a:rPr lang="fa-IR" sz="2200" dirty="0" smtClean="0">
                <a:solidFill>
                  <a:srgbClr val="FF0000"/>
                </a:solidFill>
                <a:cs typeface="B Zar" pitchFamily="2" charset="-78"/>
              </a:rPr>
              <a:t>‌</a:t>
            </a:r>
            <a:r>
              <a:rPr lang="fa-IR" sz="2200" dirty="0" smtClean="0">
                <a:cs typeface="B Zar" pitchFamily="2" charset="-78"/>
              </a:rPr>
              <a:t>هايي ميان گام اوليه (شامل اقدامات ابتدايي ذيل) و گام نهايي خواهد بود، از جمله براي پرداختن به قطعنامه</a:t>
            </a:r>
            <a:r>
              <a:rPr lang="fa-IR" sz="2200" dirty="0" smtClean="0">
                <a:solidFill>
                  <a:srgbClr val="FF0000"/>
                </a:solidFill>
                <a:cs typeface="B Zar" pitchFamily="2" charset="-78"/>
              </a:rPr>
              <a:t>‌</a:t>
            </a:r>
            <a:r>
              <a:rPr lang="fa-IR" sz="2200" dirty="0" smtClean="0">
                <a:cs typeface="B Zar" pitchFamily="2" charset="-78"/>
              </a:rPr>
              <a:t>هاي شوراي امنيت با هدف پايان رضايت بخش موضوع توسط سازمان ملل</a:t>
            </a:r>
            <a:r>
              <a:rPr lang="da-DK" sz="2200" dirty="0" smtClean="0">
                <a:cs typeface="B Zar" pitchFamily="2" charset="-78"/>
              </a:rPr>
              <a:t>.</a:t>
            </a:r>
            <a:endParaRPr lang="en-US" sz="2200" dirty="0" smtClean="0">
              <a:cs typeface="B Zar" pitchFamily="2" charset="-78"/>
            </a:endParaRPr>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151975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2590800"/>
            <a:ext cx="8229600" cy="1752600"/>
          </a:xfrm>
        </p:spPr>
        <p:txBody>
          <a:bodyPr/>
          <a:lstStyle/>
          <a:p>
            <a:pPr algn="ctr">
              <a:buNone/>
            </a:pPr>
            <a:r>
              <a:rPr lang="fa-IR" sz="7200" b="1" dirty="0" smtClean="0">
                <a:cs typeface="B Titr" pitchFamily="2" charset="-78"/>
              </a:rPr>
              <a:t> موقعیت اقتصاد ایران</a:t>
            </a:r>
            <a:endParaRPr lang="en-US" sz="7200" b="1" dirty="0">
              <a:cs typeface="B Titr" pitchFamily="2" charset="-78"/>
            </a:endParaRPr>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390827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تحريم‌هاي بين‌المللي</a:t>
            </a:r>
            <a:endParaRPr lang="en-US" dirty="0"/>
          </a:p>
        </p:txBody>
      </p:sp>
      <p:sp>
        <p:nvSpPr>
          <p:cNvPr id="3" name="Content Placeholder 2"/>
          <p:cNvSpPr>
            <a:spLocks noGrp="1"/>
          </p:cNvSpPr>
          <p:nvPr>
            <p:ph idx="1"/>
          </p:nvPr>
        </p:nvSpPr>
        <p:spPr>
          <a:xfrm>
            <a:off x="457200" y="1371601"/>
            <a:ext cx="8229600" cy="4191000"/>
          </a:xfrm>
        </p:spPr>
        <p:txBody>
          <a:bodyPr/>
          <a:lstStyle/>
          <a:p>
            <a:pPr>
              <a:lnSpc>
                <a:spcPct val="200000"/>
              </a:lnSpc>
            </a:pPr>
            <a:r>
              <a:rPr lang="fa-IR" sz="2200" u="sng" dirty="0">
                <a:cs typeface="B Zar" pitchFamily="2" charset="-78"/>
              </a:rPr>
              <a:t>نظارت:</a:t>
            </a:r>
            <a:r>
              <a:rPr lang="fa-IR" sz="2200" dirty="0">
                <a:cs typeface="B Zar" pitchFamily="2" charset="-78"/>
              </a:rPr>
              <a:t> 3+3 (1+5) و ايران مسئول نهايي و اجراي توام با حسن نيت اقدامات مورد توافق کوتاه مدت (در ترجمۀ رسمي، عبارت ميان</a:t>
            </a:r>
            <a:r>
              <a:rPr lang="fa-IR" sz="2200" dirty="0">
                <a:solidFill>
                  <a:srgbClr val="FF0000"/>
                </a:solidFill>
                <a:cs typeface="B Zar" pitchFamily="2" charset="-78"/>
              </a:rPr>
              <a:t>‌</a:t>
            </a:r>
            <a:r>
              <a:rPr lang="fa-IR" sz="2200" dirty="0">
                <a:cs typeface="B Zar" pitchFamily="2" charset="-78"/>
              </a:rPr>
              <a:t>مدت به جاي </a:t>
            </a:r>
            <a:r>
              <a:rPr lang="en-US" sz="2200" dirty="0">
                <a:cs typeface="B Zar" pitchFamily="2" charset="-78"/>
              </a:rPr>
              <a:t>near-term</a:t>
            </a:r>
            <a:r>
              <a:rPr lang="fa-IR" sz="2200" dirty="0">
                <a:cs typeface="B Zar" pitchFamily="2" charset="-78"/>
              </a:rPr>
              <a:t> آمده</a:t>
            </a:r>
            <a:r>
              <a:rPr lang="fa-IR" sz="2200" dirty="0" smtClean="0">
                <a:cs typeface="B Zar" pitchFamily="2" charset="-78"/>
              </a:rPr>
              <a:t>!)‌اند</a:t>
            </a:r>
            <a:r>
              <a:rPr lang="fa-IR" sz="2200" dirty="0">
                <a:cs typeface="B Zar" pitchFamily="2" charset="-78"/>
              </a:rPr>
              <a:t>. راه</a:t>
            </a:r>
            <a:r>
              <a:rPr lang="fa-IR" sz="2200" dirty="0">
                <a:solidFill>
                  <a:srgbClr val="FF0000"/>
                </a:solidFill>
                <a:cs typeface="B Zar" pitchFamily="2" charset="-78"/>
              </a:rPr>
              <a:t>‌</a:t>
            </a:r>
            <a:r>
              <a:rPr lang="fa-IR" sz="2200" dirty="0">
                <a:cs typeface="B Zar" pitchFamily="2" charset="-78"/>
              </a:rPr>
              <a:t>حل جامع تشکيل يک کميسيون مشترک از 3+3 و ايران براي نظارت بر اجراي اقدامات کوتاه</a:t>
            </a:r>
            <a:r>
              <a:rPr lang="fa-IR" sz="2200" dirty="0">
                <a:solidFill>
                  <a:srgbClr val="FF0000"/>
                </a:solidFill>
                <a:cs typeface="B Zar" pitchFamily="2" charset="-78"/>
              </a:rPr>
              <a:t>‌</a:t>
            </a:r>
            <a:r>
              <a:rPr lang="fa-IR" sz="2200" dirty="0">
                <a:cs typeface="B Zar" pitchFamily="2" charset="-78"/>
              </a:rPr>
              <a:t>مدت و بررسي مسائلي است که ممکن است پديد آيند</a:t>
            </a:r>
            <a:r>
              <a:rPr lang="da-DK" sz="2200" dirty="0">
                <a:cs typeface="B Zar" pitchFamily="2" charset="-78"/>
              </a:rPr>
              <a:t> </a:t>
            </a:r>
            <a:r>
              <a:rPr lang="fa-IR" sz="2200" dirty="0">
                <a:cs typeface="B Zar" pitchFamily="2" charset="-78"/>
              </a:rPr>
              <a:t>(آژانس مسئوليت راستي</a:t>
            </a:r>
            <a:r>
              <a:rPr lang="fa-IR" sz="2200" dirty="0">
                <a:solidFill>
                  <a:srgbClr val="FF0000"/>
                </a:solidFill>
                <a:cs typeface="B Zar" pitchFamily="2" charset="-78"/>
              </a:rPr>
              <a:t>‌</a:t>
            </a:r>
            <a:r>
              <a:rPr lang="fa-IR" sz="2200" dirty="0">
                <a:cs typeface="B Zar" pitchFamily="2" charset="-78"/>
              </a:rPr>
              <a:t>آزمايي اقدامات مربوط به موضوع هسته</a:t>
            </a:r>
            <a:r>
              <a:rPr lang="fa-IR" sz="2200" dirty="0">
                <a:solidFill>
                  <a:srgbClr val="FF0000"/>
                </a:solidFill>
                <a:cs typeface="B Zar" pitchFamily="2" charset="-78"/>
              </a:rPr>
              <a:t>‌</a:t>
            </a:r>
            <a:r>
              <a:rPr lang="fa-IR" sz="2200" dirty="0">
                <a:cs typeface="B Zar" pitchFamily="2" charset="-78"/>
              </a:rPr>
              <a:t>اي را دارد، و کميسيون براي تسهيل وحل و فصل مسائل مورد نگراني گذشته و حال با آژانس همکاري خواهد کرد</a:t>
            </a:r>
            <a:r>
              <a:rPr lang="fa-IR" sz="2200" dirty="0" smtClean="0">
                <a:cs typeface="B Zar" pitchFamily="2" charset="-78"/>
              </a:rPr>
              <a:t>.)</a:t>
            </a:r>
            <a:endParaRPr lang="en-US" sz="2200" dirty="0"/>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79506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تحريم‌هاي بين‌المللي</a:t>
            </a:r>
            <a:endParaRPr lang="en-US" dirty="0"/>
          </a:p>
        </p:txBody>
      </p:sp>
      <p:sp>
        <p:nvSpPr>
          <p:cNvPr id="3" name="Content Placeholder 2"/>
          <p:cNvSpPr>
            <a:spLocks noGrp="1"/>
          </p:cNvSpPr>
          <p:nvPr>
            <p:ph idx="1"/>
          </p:nvPr>
        </p:nvSpPr>
        <p:spPr>
          <a:xfrm>
            <a:off x="457200" y="1371601"/>
            <a:ext cx="8229600" cy="2895600"/>
          </a:xfrm>
        </p:spPr>
        <p:txBody>
          <a:bodyPr/>
          <a:lstStyle/>
          <a:p>
            <a:pPr>
              <a:lnSpc>
                <a:spcPct val="200000"/>
              </a:lnSpc>
            </a:pPr>
            <a:r>
              <a:rPr lang="fa-IR" sz="2200" u="sng" dirty="0">
                <a:cs typeface="B Zar" pitchFamily="2" charset="-78"/>
              </a:rPr>
              <a:t>غايت:</a:t>
            </a:r>
            <a:r>
              <a:rPr lang="fa-IR" sz="2200" dirty="0">
                <a:cs typeface="B Zar" pitchFamily="2" charset="-78"/>
              </a:rPr>
              <a:t> به</a:t>
            </a:r>
            <a:r>
              <a:rPr lang="fa-IR" sz="2200" dirty="0">
                <a:solidFill>
                  <a:srgbClr val="FF0000"/>
                </a:solidFill>
                <a:cs typeface="B Zar" pitchFamily="2" charset="-78"/>
              </a:rPr>
              <a:t>‌</a:t>
            </a:r>
            <a:r>
              <a:rPr lang="fa-IR" sz="2200" dirty="0">
                <a:cs typeface="B Zar" pitchFamily="2" charset="-78"/>
              </a:rPr>
              <a:t>دنبال اجراي موفق گام نهايي راه</a:t>
            </a:r>
            <a:r>
              <a:rPr lang="fa-IR" sz="2200" dirty="0">
                <a:solidFill>
                  <a:srgbClr val="FF0000"/>
                </a:solidFill>
                <a:cs typeface="B Zar" pitchFamily="2" charset="-78"/>
              </a:rPr>
              <a:t>‌</a:t>
            </a:r>
            <a:r>
              <a:rPr lang="fa-IR" sz="2200" dirty="0">
                <a:cs typeface="B Zar" pitchFamily="2" charset="-78"/>
              </a:rPr>
              <a:t>حل جامع و با سپري شدن کامل دورۀ زماني گام نهايي، با برنامۀ </a:t>
            </a:r>
            <a:r>
              <a:rPr lang="fa-IR" sz="2200" dirty="0" smtClean="0">
                <a:cs typeface="B Zar" pitchFamily="2" charset="-78"/>
              </a:rPr>
              <a:t>هسته‌اي </a:t>
            </a:r>
            <a:r>
              <a:rPr lang="fa-IR" sz="2200" dirty="0">
                <a:cs typeface="B Zar" pitchFamily="2" charset="-78"/>
              </a:rPr>
              <a:t>ايران مانند برنامۀ هر کشور غيرهسته</a:t>
            </a:r>
            <a:r>
              <a:rPr lang="fa-IR" sz="2200" dirty="0">
                <a:solidFill>
                  <a:srgbClr val="FF0000"/>
                </a:solidFill>
                <a:cs typeface="B Zar" pitchFamily="2" charset="-78"/>
              </a:rPr>
              <a:t>‌</a:t>
            </a:r>
            <a:r>
              <a:rPr lang="fa-IR" sz="2200" dirty="0">
                <a:cs typeface="B Zar" pitchFamily="2" charset="-78"/>
              </a:rPr>
              <a:t>اي ديگر </a:t>
            </a:r>
            <a:r>
              <a:rPr lang="fa-IR" sz="2200" dirty="0" smtClean="0">
                <a:cs typeface="B Zar" pitchFamily="2" charset="-78"/>
              </a:rPr>
              <a:t>عضو </a:t>
            </a:r>
            <a:r>
              <a:rPr lang="en-US" sz="2000" dirty="0" smtClean="0">
                <a:cs typeface="B Zar" pitchFamily="2" charset="-78"/>
              </a:rPr>
              <a:t>NPT</a:t>
            </a:r>
            <a:r>
              <a:rPr lang="fa-IR" sz="2000" dirty="0" smtClean="0">
                <a:cs typeface="B Zar" pitchFamily="2" charset="-78"/>
              </a:rPr>
              <a:t> </a:t>
            </a:r>
            <a:r>
              <a:rPr lang="fa-IR" sz="2200" dirty="0" smtClean="0">
                <a:cs typeface="B Zar" pitchFamily="2" charset="-78"/>
              </a:rPr>
              <a:t>رفتار </a:t>
            </a:r>
            <a:r>
              <a:rPr lang="fa-IR" sz="2200" dirty="0">
                <a:cs typeface="B Zar" pitchFamily="2" charset="-78"/>
              </a:rPr>
              <a:t>خواهد شد. نهايتا این گام منجر به برداشته شدن کامل همۀ تحريم‌هاي سازمان ملل، چند جانبه و ملي مرتبط با برنامۀ هسته‌اي ايران مي</a:t>
            </a:r>
            <a:r>
              <a:rPr lang="fa-IR" sz="2200" dirty="0">
                <a:solidFill>
                  <a:srgbClr val="FF0000"/>
                </a:solidFill>
                <a:cs typeface="B Zar" pitchFamily="2" charset="-78"/>
              </a:rPr>
              <a:t>‌</a:t>
            </a:r>
            <a:r>
              <a:rPr lang="fa-IR" sz="2200" dirty="0">
                <a:cs typeface="B Zar" pitchFamily="2" charset="-78"/>
              </a:rPr>
              <a:t>شود</a:t>
            </a:r>
            <a:r>
              <a:rPr lang="da-DK" sz="2200" dirty="0" smtClean="0">
                <a:cs typeface="B Zar" pitchFamily="2" charset="-78"/>
              </a:rPr>
              <a:t>.</a:t>
            </a:r>
            <a:endParaRPr lang="en-US" sz="2200" dirty="0"/>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576733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971801"/>
            <a:ext cx="8229600" cy="1371600"/>
          </a:xfrm>
        </p:spPr>
        <p:txBody>
          <a:bodyPr/>
          <a:lstStyle/>
          <a:p>
            <a:pPr algn="ctr">
              <a:buNone/>
            </a:pPr>
            <a:r>
              <a:rPr lang="fa-IR" sz="5400" dirty="0" smtClean="0">
                <a:cs typeface="B Titr" pitchFamily="2" charset="-78"/>
              </a:rPr>
              <a:t>موقعیت جاری بازار سرمایه</a:t>
            </a:r>
            <a:endParaRPr lang="en-US" sz="5400" dirty="0">
              <a:cs typeface="B Titr" pitchFamily="2" charset="-78"/>
            </a:endParaRPr>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081216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بازار سرمايه</a:t>
            </a:r>
            <a:endParaRPr lang="en-US" b="1" dirty="0"/>
          </a:p>
        </p:txBody>
      </p:sp>
      <p:graphicFrame>
        <p:nvGraphicFramePr>
          <p:cNvPr id="6" name="Content Placeholder 5"/>
          <p:cNvGraphicFramePr>
            <a:graphicFrameLocks noGrp="1"/>
          </p:cNvGraphicFramePr>
          <p:nvPr>
            <p:ph sz="quarter" idx="1"/>
          </p:nvPr>
        </p:nvGraphicFramePr>
        <p:xfrm>
          <a:off x="457200" y="1600200"/>
          <a:ext cx="7467600" cy="4431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72331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0" y="457200"/>
            <a:ext cx="7391400" cy="533400"/>
          </a:xfrm>
        </p:spPr>
        <p:txBody>
          <a:bodyPr>
            <a:normAutofit/>
          </a:bodyPr>
          <a:lstStyle/>
          <a:p>
            <a:r>
              <a:rPr lang="fa-IR" sz="2800" dirty="0" smtClean="0"/>
              <a:t>تاثير عوامل خرد و کلان در رشد بازار سرمايه در سال92</a:t>
            </a:r>
            <a:endParaRPr lang="en-CA" sz="2800" dirty="0"/>
          </a:p>
        </p:txBody>
      </p:sp>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471546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510521338"/>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r>
              <a:rPr lang="fa-IR" dirty="0" smtClean="0"/>
              <a:t>دلايل افت نسبي بازار پس از دي ماه</a:t>
            </a:r>
            <a:endParaRPr lang="en-CA" dirty="0"/>
          </a:p>
        </p:txBody>
      </p:sp>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650477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57422" y="1357298"/>
          <a:ext cx="4565351" cy="5009385"/>
        </p:xfrm>
        <a:graphic>
          <a:graphicData uri="http://schemas.openxmlformats.org/drawingml/2006/table">
            <a:tbl>
              <a:tblPr rtl="1">
                <a:tableStyleId>{69C7853C-536D-4A76-A0AE-DD22124D55A5}</a:tableStyleId>
              </a:tblPr>
              <a:tblGrid>
                <a:gridCol w="2136185"/>
                <a:gridCol w="2429166"/>
              </a:tblGrid>
              <a:tr h="351759">
                <a:tc>
                  <a:txBody>
                    <a:bodyPr/>
                    <a:lstStyle/>
                    <a:p>
                      <a:pPr algn="ctr" rtl="1">
                        <a:lnSpc>
                          <a:spcPct val="115000"/>
                        </a:lnSpc>
                        <a:spcAft>
                          <a:spcPts val="0"/>
                        </a:spcAft>
                      </a:pPr>
                      <a:r>
                        <a:rPr lang="fa-IR" sz="1200" dirty="0" smtClean="0">
                          <a:cs typeface="B Zar" pitchFamily="2" charset="-78"/>
                        </a:rPr>
                        <a:t>تاريخ</a:t>
                      </a:r>
                      <a:endParaRPr lang="en-US" sz="1200" b="1" dirty="0">
                        <a:latin typeface="Calibri"/>
                        <a:ea typeface="Calibri"/>
                        <a:cs typeface="B Zar" pitchFamily="2" charset="-78"/>
                      </a:endParaRPr>
                    </a:p>
                  </a:txBody>
                  <a:tcPr marL="68580" marR="68580" marT="0" marB="0" anchor="ctr"/>
                </a:tc>
                <a:tc>
                  <a:txBody>
                    <a:bodyPr/>
                    <a:lstStyle/>
                    <a:p>
                      <a:pPr algn="ctr" rtl="1">
                        <a:lnSpc>
                          <a:spcPct val="115000"/>
                        </a:lnSpc>
                        <a:spcAft>
                          <a:spcPts val="0"/>
                        </a:spcAft>
                      </a:pPr>
                      <a:r>
                        <a:rPr lang="en-US" sz="1200" dirty="0">
                          <a:cs typeface="B Zar" pitchFamily="2" charset="-78"/>
                        </a:rPr>
                        <a:t>p/e</a:t>
                      </a:r>
                      <a:r>
                        <a:rPr lang="fa-IR" sz="1200" dirty="0">
                          <a:cs typeface="B Zar" pitchFamily="2" charset="-78"/>
                        </a:rPr>
                        <a:t> موزون بازار</a:t>
                      </a:r>
                      <a:endParaRPr lang="en-US" sz="1200" b="1" dirty="0">
                        <a:latin typeface="Calibri"/>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dirty="0">
                          <a:cs typeface="B Zar" pitchFamily="2" charset="-78"/>
                        </a:rPr>
                        <a:t>1391/07/01</a:t>
                      </a:r>
                      <a:endParaRPr lang="en-US" sz="1400" b="0" dirty="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5.08</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dirty="0">
                          <a:cs typeface="B Zar" pitchFamily="2" charset="-78"/>
                        </a:rPr>
                        <a:t>1391/08/01</a:t>
                      </a:r>
                      <a:endParaRPr lang="en-US" sz="1400" b="0" dirty="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5.23</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1391/09/01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5.03</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1391/10/01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5.61</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dirty="0">
                          <a:cs typeface="B Zar" pitchFamily="2" charset="-78"/>
                        </a:rPr>
                        <a:t>1391/11/01</a:t>
                      </a:r>
                      <a:endParaRPr lang="en-US" sz="1400" b="0" dirty="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5.97</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dirty="0">
                          <a:cs typeface="B Zar" pitchFamily="2" charset="-78"/>
                        </a:rPr>
                        <a:t>1391/12/01</a:t>
                      </a:r>
                      <a:endParaRPr lang="en-US" sz="1400" b="0" dirty="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5.83</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dirty="0">
                          <a:cs typeface="B Zar" pitchFamily="2" charset="-78"/>
                        </a:rPr>
                        <a:t>1392/01/01</a:t>
                      </a:r>
                      <a:endParaRPr lang="en-US" sz="1400" b="0" dirty="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5.55</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1392/02/01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5.98</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1392/03/01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6.06</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1392/04/01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6.71</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1392/05/01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6.92</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1392/06/01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6.93</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1392/07/01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6.45</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1392/08/01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7.24</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1392/09/01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7.87</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1392/10/01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8.33</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1392/11/01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7.85</a:t>
                      </a:r>
                      <a:endParaRPr lang="en-US" sz="1400" b="0" dirty="0">
                        <a:latin typeface="Armin_Badr" pitchFamily="2" charset="0"/>
                        <a:ea typeface="Calibri"/>
                        <a:cs typeface="B Zar" pitchFamily="2" charset="-78"/>
                      </a:endParaRPr>
                    </a:p>
                  </a:txBody>
                  <a:tcPr marL="68580" marR="68580" marT="0" marB="0" anchor="ctr"/>
                </a:tc>
              </a:tr>
              <a:tr h="258757">
                <a:tc>
                  <a:txBody>
                    <a:bodyPr/>
                    <a:lstStyle/>
                    <a:p>
                      <a:pPr algn="ctr" rtl="0">
                        <a:lnSpc>
                          <a:spcPct val="115000"/>
                        </a:lnSpc>
                        <a:spcAft>
                          <a:spcPts val="0"/>
                        </a:spcAft>
                      </a:pPr>
                      <a:r>
                        <a:rPr lang="en-US" sz="1400">
                          <a:cs typeface="B Zar" pitchFamily="2" charset="-78"/>
                        </a:rPr>
                        <a:t>1392/12/01</a:t>
                      </a:r>
                      <a:endParaRPr lang="en-US" sz="1400" b="0">
                        <a:latin typeface="Armin_Badr" pitchFamily="2" charset="0"/>
                        <a:ea typeface="Calibri"/>
                        <a:cs typeface="B Zar" pitchFamily="2" charset="-78"/>
                      </a:endParaRPr>
                    </a:p>
                  </a:txBody>
                  <a:tcPr marL="68580" marR="68580" marT="0" marB="0" anchor="ctr"/>
                </a:tc>
                <a:tc>
                  <a:txBody>
                    <a:bodyPr/>
                    <a:lstStyle/>
                    <a:p>
                      <a:pPr algn="ctr" rtl="0">
                        <a:lnSpc>
                          <a:spcPct val="115000"/>
                        </a:lnSpc>
                        <a:spcAft>
                          <a:spcPts val="0"/>
                        </a:spcAft>
                      </a:pPr>
                      <a:r>
                        <a:rPr lang="en-US" sz="1400" dirty="0">
                          <a:cs typeface="B Zar" pitchFamily="2" charset="-78"/>
                        </a:rPr>
                        <a:t>7.55</a:t>
                      </a:r>
                      <a:endParaRPr lang="en-US" sz="1400" b="0" dirty="0">
                        <a:latin typeface="Armin_Badr" pitchFamily="2" charset="0"/>
                        <a:ea typeface="Calibri"/>
                        <a:cs typeface="B Zar" pitchFamily="2" charset="-78"/>
                      </a:endParaRPr>
                    </a:p>
                  </a:txBody>
                  <a:tcPr marL="68580" marR="68580" marT="0" marB="0" anchor="ctr"/>
                </a:tc>
              </a:tr>
            </a:tbl>
          </a:graphicData>
        </a:graphic>
      </p:graphicFrame>
      <p:sp>
        <p:nvSpPr>
          <p:cNvPr id="3" name="Title 2"/>
          <p:cNvSpPr>
            <a:spLocks noGrp="1"/>
          </p:cNvSpPr>
          <p:nvPr>
            <p:ph type="title"/>
          </p:nvPr>
        </p:nvSpPr>
        <p:spPr/>
        <p:txBody>
          <a:bodyPr/>
          <a:lstStyle/>
          <a:p>
            <a:r>
              <a:rPr lang="fa-IR" dirty="0" smtClean="0"/>
              <a:t>جدول زماني نسبت قيمت بر درآمد بازار</a:t>
            </a:r>
            <a:endParaRPr lang="fa-IR" dirty="0"/>
          </a:p>
        </p:txBody>
      </p:sp>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67926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0" y="1676400"/>
          <a:ext cx="8379824" cy="3965223"/>
        </p:xfrm>
        <a:graphic>
          <a:graphicData uri="http://schemas.openxmlformats.org/drawingml/2006/table">
            <a:tbl>
              <a:tblPr rtl="1" firstRow="1" firstCol="1" bandRow="1">
                <a:tableStyleId>{00A15C55-8517-42AA-B614-E9B94910E393}</a:tableStyleId>
              </a:tblPr>
              <a:tblGrid>
                <a:gridCol w="2787570"/>
                <a:gridCol w="2009234"/>
                <a:gridCol w="925595"/>
                <a:gridCol w="1136202"/>
                <a:gridCol w="925595"/>
                <a:gridCol w="595628"/>
              </a:tblGrid>
              <a:tr h="868751">
                <a:tc>
                  <a:txBody>
                    <a:bodyPr/>
                    <a:lstStyle/>
                    <a:p>
                      <a:pPr algn="ctr" rtl="1">
                        <a:lnSpc>
                          <a:spcPct val="115000"/>
                        </a:lnSpc>
                        <a:spcAft>
                          <a:spcPts val="0"/>
                        </a:spcAft>
                      </a:pPr>
                      <a:r>
                        <a:rPr lang="fa-IR" sz="1400" dirty="0">
                          <a:effectLst/>
                          <a:cs typeface="B Nazanin" pitchFamily="2" charset="-78"/>
                        </a:rPr>
                        <a:t>صنعت</a:t>
                      </a:r>
                      <a:endParaRPr lang="en-US" sz="1400" b="1" dirty="0">
                        <a:solidFill>
                          <a:srgbClr val="31849B"/>
                        </a:solidFill>
                        <a:effectLst/>
                        <a:latin typeface="Calibri"/>
                        <a:ea typeface="Calibri"/>
                        <a:cs typeface="B Nazanin" pitchFamily="2" charset="-78"/>
                      </a:endParaRPr>
                    </a:p>
                  </a:txBody>
                  <a:tcPr marL="68580" marR="68580" marT="0" marB="0" anchor="ctr"/>
                </a:tc>
                <a:tc>
                  <a:txBody>
                    <a:bodyPr/>
                    <a:lstStyle/>
                    <a:p>
                      <a:pPr algn="ctr" rtl="1">
                        <a:lnSpc>
                          <a:spcPct val="115000"/>
                        </a:lnSpc>
                        <a:spcAft>
                          <a:spcPts val="0"/>
                        </a:spcAft>
                      </a:pPr>
                      <a:r>
                        <a:rPr lang="fa-IR" sz="1400" dirty="0" smtClean="0">
                          <a:effectLst/>
                          <a:cs typeface="B Nazanin" pitchFamily="2" charset="-78"/>
                        </a:rPr>
                        <a:t>درآمد(زيان)واقعي </a:t>
                      </a:r>
                      <a:r>
                        <a:rPr lang="fa-IR" sz="1400" dirty="0">
                          <a:effectLst/>
                          <a:cs typeface="B Nazanin" pitchFamily="2" charset="-78"/>
                        </a:rPr>
                        <a:t>سال </a:t>
                      </a:r>
                      <a:r>
                        <a:rPr lang="fa-IR" sz="1400" dirty="0" smtClean="0">
                          <a:effectLst/>
                          <a:cs typeface="B Nazanin" pitchFamily="2" charset="-78"/>
                        </a:rPr>
                        <a:t>1391</a:t>
                      </a:r>
                      <a:endParaRPr lang="en-US" sz="1400" dirty="0">
                        <a:effectLst/>
                        <a:cs typeface="B Nazanin" pitchFamily="2" charset="-78"/>
                      </a:endParaRPr>
                    </a:p>
                    <a:p>
                      <a:pPr algn="ctr" rtl="1">
                        <a:lnSpc>
                          <a:spcPct val="115000"/>
                        </a:lnSpc>
                        <a:spcAft>
                          <a:spcPts val="0"/>
                        </a:spcAft>
                      </a:pPr>
                      <a:r>
                        <a:rPr lang="fa-IR" sz="1400" dirty="0">
                          <a:effectLst/>
                          <a:cs typeface="B Nazanin" pitchFamily="2" charset="-78"/>
                        </a:rPr>
                        <a:t>    (</a:t>
                      </a:r>
                      <a:r>
                        <a:rPr lang="fa-IR" sz="1400" dirty="0" smtClean="0">
                          <a:effectLst/>
                          <a:cs typeface="B Nazanin" pitchFamily="2" charset="-78"/>
                        </a:rPr>
                        <a:t>ميليارد ريال</a:t>
                      </a:r>
                      <a:r>
                        <a:rPr lang="fa-IR" sz="1400" dirty="0">
                          <a:effectLst/>
                          <a:cs typeface="B Nazanin" pitchFamily="2" charset="-78"/>
                        </a:rPr>
                        <a:t>)</a:t>
                      </a:r>
                      <a:endParaRPr lang="en-US" sz="1400" b="1" dirty="0">
                        <a:solidFill>
                          <a:srgbClr val="31849B"/>
                        </a:solidFill>
                        <a:effectLst/>
                        <a:latin typeface="Calibri"/>
                        <a:ea typeface="Calibri"/>
                        <a:cs typeface="B Nazanin" pitchFamily="2" charset="-78"/>
                      </a:endParaRPr>
                    </a:p>
                  </a:txBody>
                  <a:tcPr marL="68580" marR="68580" marT="0" marB="0" anchor="ctr"/>
                </a:tc>
                <a:tc>
                  <a:txBody>
                    <a:bodyPr/>
                    <a:lstStyle/>
                    <a:p>
                      <a:pPr algn="ctr" rtl="1">
                        <a:lnSpc>
                          <a:spcPct val="115000"/>
                        </a:lnSpc>
                        <a:spcAft>
                          <a:spcPts val="0"/>
                        </a:spcAft>
                      </a:pPr>
                      <a:r>
                        <a:rPr lang="fa-IR" sz="1400" dirty="0">
                          <a:effectLst/>
                          <a:cs typeface="B Nazanin" pitchFamily="2" charset="-78"/>
                        </a:rPr>
                        <a:t>درصد از کل</a:t>
                      </a:r>
                      <a:endParaRPr lang="en-US" sz="1400" b="1" dirty="0">
                        <a:solidFill>
                          <a:srgbClr val="31849B"/>
                        </a:solidFill>
                        <a:effectLst/>
                        <a:latin typeface="Calibri"/>
                        <a:ea typeface="Calibri"/>
                        <a:cs typeface="B Nazanin" pitchFamily="2" charset="-78"/>
                      </a:endParaRPr>
                    </a:p>
                  </a:txBody>
                  <a:tcPr marL="68580" marR="68580" marT="0" marB="0" anchor="ctr"/>
                </a:tc>
                <a:tc>
                  <a:txBody>
                    <a:bodyPr/>
                    <a:lstStyle/>
                    <a:p>
                      <a:pPr algn="ctr" rtl="1">
                        <a:lnSpc>
                          <a:spcPct val="115000"/>
                        </a:lnSpc>
                        <a:spcAft>
                          <a:spcPts val="0"/>
                        </a:spcAft>
                      </a:pPr>
                      <a:r>
                        <a:rPr lang="fa-IR" sz="1400" dirty="0">
                          <a:effectLst/>
                          <a:cs typeface="B Nazanin" pitchFamily="2" charset="-78"/>
                        </a:rPr>
                        <a:t>سود </a:t>
                      </a:r>
                      <a:r>
                        <a:rPr lang="fa-IR" sz="1400" dirty="0" smtClean="0">
                          <a:effectLst/>
                          <a:cs typeface="B Nazanin" pitchFamily="2" charset="-78"/>
                        </a:rPr>
                        <a:t>تقسيمي   </a:t>
                      </a:r>
                      <a:r>
                        <a:rPr lang="fa-IR" sz="1400" dirty="0">
                          <a:effectLst/>
                          <a:cs typeface="B Nazanin" pitchFamily="2" charset="-78"/>
                        </a:rPr>
                        <a:t>(</a:t>
                      </a:r>
                      <a:r>
                        <a:rPr lang="fa-IR" sz="1400" dirty="0" smtClean="0">
                          <a:effectLst/>
                          <a:cs typeface="B Nazanin" pitchFamily="2" charset="-78"/>
                        </a:rPr>
                        <a:t>ميليارد ريال</a:t>
                      </a:r>
                      <a:r>
                        <a:rPr lang="fa-IR" sz="1400" dirty="0">
                          <a:effectLst/>
                          <a:cs typeface="B Nazanin" pitchFamily="2" charset="-78"/>
                        </a:rPr>
                        <a:t>)</a:t>
                      </a:r>
                      <a:endParaRPr lang="en-US" sz="1400" b="1" dirty="0">
                        <a:solidFill>
                          <a:srgbClr val="31849B"/>
                        </a:solidFill>
                        <a:effectLst/>
                        <a:latin typeface="Calibri"/>
                        <a:ea typeface="Calibri"/>
                        <a:cs typeface="B Nazanin" pitchFamily="2" charset="-78"/>
                      </a:endParaRPr>
                    </a:p>
                  </a:txBody>
                  <a:tcPr marL="68580" marR="68580" marT="0" marB="0" anchor="ctr"/>
                </a:tc>
                <a:tc>
                  <a:txBody>
                    <a:bodyPr/>
                    <a:lstStyle/>
                    <a:p>
                      <a:pPr algn="ctr" rtl="1">
                        <a:lnSpc>
                          <a:spcPct val="115000"/>
                        </a:lnSpc>
                        <a:spcAft>
                          <a:spcPts val="0"/>
                        </a:spcAft>
                      </a:pPr>
                      <a:r>
                        <a:rPr lang="fa-IR" sz="1400" dirty="0">
                          <a:effectLst/>
                          <a:cs typeface="B Nazanin" pitchFamily="2" charset="-78"/>
                        </a:rPr>
                        <a:t>درصد از کل</a:t>
                      </a:r>
                      <a:endParaRPr lang="en-US" sz="1400" b="1" dirty="0">
                        <a:solidFill>
                          <a:srgbClr val="31849B"/>
                        </a:solidFill>
                        <a:effectLst/>
                        <a:latin typeface="Calibri"/>
                        <a:ea typeface="Calibri"/>
                        <a:cs typeface="B Nazanin" pitchFamily="2" charset="-78"/>
                      </a:endParaRPr>
                    </a:p>
                  </a:txBody>
                  <a:tcPr marL="68580" marR="68580" marT="0" marB="0" anchor="ctr"/>
                </a:tc>
                <a:tc>
                  <a:txBody>
                    <a:bodyPr/>
                    <a:lstStyle/>
                    <a:p>
                      <a:pPr algn="ctr" rtl="0">
                        <a:lnSpc>
                          <a:spcPct val="115000"/>
                        </a:lnSpc>
                        <a:spcAft>
                          <a:spcPts val="0"/>
                        </a:spcAft>
                      </a:pPr>
                      <a:r>
                        <a:rPr lang="en-US" sz="1400" dirty="0" smtClean="0">
                          <a:effectLst/>
                          <a:cs typeface="B Nazanin" pitchFamily="2" charset="-78"/>
                        </a:rPr>
                        <a:t>DP</a:t>
                      </a:r>
                      <a:r>
                        <a:rPr lang="en-CA" sz="1400" dirty="0" smtClean="0">
                          <a:effectLst/>
                          <a:cs typeface="B Nazanin" pitchFamily="2" charset="-78"/>
                        </a:rPr>
                        <a:t>R</a:t>
                      </a:r>
                      <a:endParaRPr lang="en-US" sz="1400" b="1" dirty="0">
                        <a:solidFill>
                          <a:srgbClr val="31849B"/>
                        </a:solidFill>
                        <a:effectLst/>
                        <a:latin typeface="Calibri"/>
                        <a:ea typeface="Calibri"/>
                        <a:cs typeface="B Nazanin" pitchFamily="2" charset="-78"/>
                      </a:endParaRPr>
                    </a:p>
                  </a:txBody>
                  <a:tcPr marL="68580" marR="68580" marT="0" marB="0" anchor="ctr"/>
                </a:tc>
              </a:tr>
              <a:tr h="279938">
                <a:tc>
                  <a:txBody>
                    <a:bodyPr/>
                    <a:lstStyle/>
                    <a:p>
                      <a:pPr algn="r" rtl="1">
                        <a:lnSpc>
                          <a:spcPct val="115000"/>
                        </a:lnSpc>
                        <a:spcAft>
                          <a:spcPts val="0"/>
                        </a:spcAft>
                      </a:pPr>
                      <a:r>
                        <a:rPr lang="fa-IR" sz="1200" dirty="0">
                          <a:effectLst/>
                          <a:cs typeface="B Nazanin" pitchFamily="2" charset="-78"/>
                        </a:rPr>
                        <a:t>فلزات </a:t>
                      </a:r>
                      <a:r>
                        <a:rPr lang="fa-IR" sz="1200" dirty="0" smtClean="0">
                          <a:effectLst/>
                          <a:cs typeface="B Nazanin" pitchFamily="2" charset="-78"/>
                        </a:rPr>
                        <a:t>اساسي</a:t>
                      </a:r>
                      <a:endParaRPr lang="en-US" sz="1200" b="1" dirty="0">
                        <a:solidFill>
                          <a:srgbClr val="31849B"/>
                        </a:solidFill>
                        <a:effectLst/>
                        <a:latin typeface="Calibri"/>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66,202</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21%</a:t>
                      </a:r>
                      <a:endParaRPr lang="en-US" sz="1600" b="1">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51,496</a:t>
                      </a:r>
                      <a:endParaRPr lang="en-US" sz="1600" b="1">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21%</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78%</a:t>
                      </a:r>
                      <a:endParaRPr lang="en-US" sz="1600" b="1">
                        <a:solidFill>
                          <a:srgbClr val="31849B"/>
                        </a:solidFill>
                        <a:effectLst/>
                        <a:latin typeface="Armin_Badr" pitchFamily="2" charset="0"/>
                        <a:ea typeface="Calibri"/>
                        <a:cs typeface="B Nazanin" pitchFamily="2" charset="-78"/>
                      </a:endParaRPr>
                    </a:p>
                  </a:txBody>
                  <a:tcPr marL="68580" marR="68580" marT="0" marB="0"/>
                </a:tc>
              </a:tr>
              <a:tr h="279938">
                <a:tc>
                  <a:txBody>
                    <a:bodyPr/>
                    <a:lstStyle/>
                    <a:p>
                      <a:pPr algn="r" rtl="1">
                        <a:lnSpc>
                          <a:spcPct val="115000"/>
                        </a:lnSpc>
                        <a:spcAft>
                          <a:spcPts val="0"/>
                        </a:spcAft>
                      </a:pPr>
                      <a:r>
                        <a:rPr lang="fa-IR" sz="1200" dirty="0">
                          <a:effectLst/>
                          <a:cs typeface="B Nazanin" pitchFamily="2" charset="-78"/>
                        </a:rPr>
                        <a:t>محصولات </a:t>
                      </a:r>
                      <a:r>
                        <a:rPr lang="fa-IR" sz="1200" dirty="0" smtClean="0">
                          <a:effectLst/>
                          <a:cs typeface="B Nazanin" pitchFamily="2" charset="-78"/>
                        </a:rPr>
                        <a:t>شيميايي</a:t>
                      </a:r>
                      <a:endParaRPr lang="en-US" sz="1200" b="1" dirty="0">
                        <a:solidFill>
                          <a:srgbClr val="31849B"/>
                        </a:solidFill>
                        <a:effectLst/>
                        <a:latin typeface="Calibri"/>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55,391</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17%</a:t>
                      </a:r>
                      <a:endParaRPr lang="en-US" sz="1600" b="1">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36,942</a:t>
                      </a:r>
                      <a:endParaRPr lang="en-US" sz="1600" b="1">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15%</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67%</a:t>
                      </a:r>
                      <a:endParaRPr lang="en-US" sz="1600" b="1">
                        <a:solidFill>
                          <a:srgbClr val="31849B"/>
                        </a:solidFill>
                        <a:effectLst/>
                        <a:latin typeface="Armin_Badr" pitchFamily="2" charset="0"/>
                        <a:ea typeface="Calibri"/>
                        <a:cs typeface="B Nazanin" pitchFamily="2" charset="-78"/>
                      </a:endParaRPr>
                    </a:p>
                  </a:txBody>
                  <a:tcPr marL="68580" marR="68580" marT="0" marB="0"/>
                </a:tc>
              </a:tr>
              <a:tr h="279938">
                <a:tc>
                  <a:txBody>
                    <a:bodyPr/>
                    <a:lstStyle/>
                    <a:p>
                      <a:pPr algn="r" rtl="1">
                        <a:lnSpc>
                          <a:spcPct val="115000"/>
                        </a:lnSpc>
                        <a:spcAft>
                          <a:spcPts val="0"/>
                        </a:spcAft>
                      </a:pPr>
                      <a:r>
                        <a:rPr lang="fa-IR" sz="1200" dirty="0" smtClean="0">
                          <a:effectLst/>
                          <a:cs typeface="B Nazanin" pitchFamily="2" charset="-78"/>
                        </a:rPr>
                        <a:t>بانک‌ها موسسات اعتباري </a:t>
                      </a:r>
                      <a:r>
                        <a:rPr lang="fa-IR" sz="1200" dirty="0">
                          <a:effectLst/>
                          <a:cs typeface="B Nazanin" pitchFamily="2" charset="-78"/>
                        </a:rPr>
                        <a:t>و </a:t>
                      </a:r>
                      <a:r>
                        <a:rPr lang="fa-IR" sz="1200" dirty="0" smtClean="0">
                          <a:effectLst/>
                          <a:cs typeface="B Nazanin" pitchFamily="2" charset="-78"/>
                        </a:rPr>
                        <a:t>ساير نهادهاي پولي</a:t>
                      </a:r>
                      <a:endParaRPr lang="en-US" sz="1200" b="1" dirty="0">
                        <a:solidFill>
                          <a:srgbClr val="31849B"/>
                        </a:solidFill>
                        <a:effectLst/>
                        <a:latin typeface="Calibri"/>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60,653</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19%</a:t>
                      </a:r>
                      <a:endParaRPr lang="en-US" sz="1600" b="1">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32,514</a:t>
                      </a:r>
                      <a:endParaRPr lang="en-US" sz="1600" b="1">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14%</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54%</a:t>
                      </a:r>
                      <a:endParaRPr lang="en-US" sz="1600" b="1">
                        <a:solidFill>
                          <a:srgbClr val="31849B"/>
                        </a:solidFill>
                        <a:effectLst/>
                        <a:latin typeface="Armin_Badr" pitchFamily="2" charset="0"/>
                        <a:ea typeface="Calibri"/>
                        <a:cs typeface="B Nazanin" pitchFamily="2" charset="-78"/>
                      </a:endParaRPr>
                    </a:p>
                  </a:txBody>
                  <a:tcPr marL="68580" marR="68580" marT="0" marB="0"/>
                </a:tc>
              </a:tr>
              <a:tr h="279938">
                <a:tc>
                  <a:txBody>
                    <a:bodyPr/>
                    <a:lstStyle/>
                    <a:p>
                      <a:pPr algn="r" rtl="1">
                        <a:lnSpc>
                          <a:spcPct val="115000"/>
                        </a:lnSpc>
                        <a:spcAft>
                          <a:spcPts val="0"/>
                        </a:spcAft>
                      </a:pPr>
                      <a:r>
                        <a:rPr lang="fa-IR" sz="1200" dirty="0">
                          <a:effectLst/>
                          <a:cs typeface="B Nazanin" pitchFamily="2" charset="-78"/>
                        </a:rPr>
                        <a:t>استخراج </a:t>
                      </a:r>
                      <a:r>
                        <a:rPr lang="fa-IR" sz="1200" dirty="0" smtClean="0">
                          <a:effectLst/>
                          <a:cs typeface="B Nazanin" pitchFamily="2" charset="-78"/>
                        </a:rPr>
                        <a:t>کاني‌هاي فلزي</a:t>
                      </a:r>
                      <a:endParaRPr lang="en-US" sz="1200" b="1" dirty="0">
                        <a:solidFill>
                          <a:srgbClr val="31849B"/>
                        </a:solidFill>
                        <a:effectLst/>
                        <a:latin typeface="Calibri"/>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35,869</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11%</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30,181</a:t>
                      </a:r>
                      <a:endParaRPr lang="en-US" sz="1600" b="1">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13%</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84%</a:t>
                      </a:r>
                      <a:endParaRPr lang="en-US" sz="1600" b="1">
                        <a:solidFill>
                          <a:srgbClr val="31849B"/>
                        </a:solidFill>
                        <a:effectLst/>
                        <a:latin typeface="Armin_Badr" pitchFamily="2" charset="0"/>
                        <a:ea typeface="Calibri"/>
                        <a:cs typeface="B Nazanin" pitchFamily="2" charset="-78"/>
                      </a:endParaRPr>
                    </a:p>
                  </a:txBody>
                  <a:tcPr marL="68580" marR="68580" marT="0" marB="0"/>
                </a:tc>
              </a:tr>
              <a:tr h="279938">
                <a:tc>
                  <a:txBody>
                    <a:bodyPr/>
                    <a:lstStyle/>
                    <a:p>
                      <a:pPr algn="r" rtl="1">
                        <a:lnSpc>
                          <a:spcPct val="115000"/>
                        </a:lnSpc>
                        <a:spcAft>
                          <a:spcPts val="0"/>
                        </a:spcAft>
                      </a:pPr>
                      <a:r>
                        <a:rPr lang="fa-IR" sz="1200" dirty="0" smtClean="0">
                          <a:effectLst/>
                          <a:cs typeface="B Nazanin" pitchFamily="2" charset="-78"/>
                        </a:rPr>
                        <a:t>فرآورده‌هاي نفتي </a:t>
                      </a:r>
                      <a:r>
                        <a:rPr lang="fa-IR" sz="1200" dirty="0">
                          <a:effectLst/>
                          <a:cs typeface="B Nazanin" pitchFamily="2" charset="-78"/>
                        </a:rPr>
                        <a:t>کک و سوخت هسته </a:t>
                      </a:r>
                      <a:r>
                        <a:rPr lang="fa-IR" sz="1200" dirty="0" smtClean="0">
                          <a:effectLst/>
                          <a:cs typeface="B Nazanin" pitchFamily="2" charset="-78"/>
                        </a:rPr>
                        <a:t>اي</a:t>
                      </a:r>
                      <a:endParaRPr lang="en-US" sz="1200" b="1" dirty="0">
                        <a:solidFill>
                          <a:srgbClr val="31849B"/>
                        </a:solidFill>
                        <a:effectLst/>
                        <a:latin typeface="Calibri"/>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25,764</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8%</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21,084</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9%</a:t>
                      </a:r>
                      <a:endParaRPr lang="en-US" sz="1600" b="1">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82%</a:t>
                      </a:r>
                      <a:endParaRPr lang="en-US" sz="1600" b="1">
                        <a:solidFill>
                          <a:srgbClr val="31849B"/>
                        </a:solidFill>
                        <a:effectLst/>
                        <a:latin typeface="Armin_Badr" pitchFamily="2" charset="0"/>
                        <a:ea typeface="Calibri"/>
                        <a:cs typeface="B Nazanin" pitchFamily="2" charset="-78"/>
                      </a:endParaRPr>
                    </a:p>
                  </a:txBody>
                  <a:tcPr marL="68580" marR="68580" marT="0" marB="0"/>
                </a:tc>
              </a:tr>
              <a:tr h="279938">
                <a:tc>
                  <a:txBody>
                    <a:bodyPr/>
                    <a:lstStyle/>
                    <a:p>
                      <a:pPr algn="r" rtl="1">
                        <a:lnSpc>
                          <a:spcPct val="115000"/>
                        </a:lnSpc>
                        <a:spcAft>
                          <a:spcPts val="0"/>
                        </a:spcAft>
                      </a:pPr>
                      <a:r>
                        <a:rPr lang="fa-IR" sz="1200" dirty="0">
                          <a:effectLst/>
                          <a:cs typeface="B Nazanin" pitchFamily="2" charset="-78"/>
                        </a:rPr>
                        <a:t>مخابرات</a:t>
                      </a:r>
                      <a:endParaRPr lang="en-US" sz="1200" b="1" dirty="0">
                        <a:solidFill>
                          <a:srgbClr val="31849B"/>
                        </a:solidFill>
                        <a:effectLst/>
                        <a:latin typeface="Calibri"/>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20,368</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6%</a:t>
                      </a:r>
                      <a:endParaRPr lang="en-US" sz="1600" b="1">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19,496</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8%</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96%</a:t>
                      </a:r>
                      <a:endParaRPr lang="en-US" sz="1600" b="1">
                        <a:solidFill>
                          <a:srgbClr val="31849B"/>
                        </a:solidFill>
                        <a:effectLst/>
                        <a:latin typeface="Armin_Badr" pitchFamily="2" charset="0"/>
                        <a:ea typeface="Calibri"/>
                        <a:cs typeface="B Nazanin" pitchFamily="2" charset="-78"/>
                      </a:endParaRPr>
                    </a:p>
                  </a:txBody>
                  <a:tcPr marL="68580" marR="68580" marT="0" marB="0"/>
                </a:tc>
              </a:tr>
              <a:tr h="279938">
                <a:tc>
                  <a:txBody>
                    <a:bodyPr/>
                    <a:lstStyle/>
                    <a:p>
                      <a:pPr algn="r" rtl="1">
                        <a:lnSpc>
                          <a:spcPct val="115000"/>
                        </a:lnSpc>
                        <a:spcAft>
                          <a:spcPts val="0"/>
                        </a:spcAft>
                      </a:pPr>
                      <a:r>
                        <a:rPr lang="fa-IR" sz="1200" dirty="0" smtClean="0">
                          <a:effectLst/>
                          <a:cs typeface="B Nazanin" pitchFamily="2" charset="-78"/>
                        </a:rPr>
                        <a:t>شرکت‌هاي چند </a:t>
                      </a:r>
                      <a:r>
                        <a:rPr lang="fa-IR" sz="1200" dirty="0">
                          <a:effectLst/>
                          <a:cs typeface="B Nazanin" pitchFamily="2" charset="-78"/>
                        </a:rPr>
                        <a:t>رشته </a:t>
                      </a:r>
                      <a:r>
                        <a:rPr lang="fa-IR" sz="1200" dirty="0" smtClean="0">
                          <a:effectLst/>
                          <a:cs typeface="B Nazanin" pitchFamily="2" charset="-78"/>
                        </a:rPr>
                        <a:t>اي صنعتي</a:t>
                      </a:r>
                      <a:endParaRPr lang="en-US" sz="1200" b="1" dirty="0">
                        <a:solidFill>
                          <a:srgbClr val="31849B"/>
                        </a:solidFill>
                        <a:effectLst/>
                        <a:latin typeface="Calibri"/>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22,272</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7%</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16,591</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7%</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74%</a:t>
                      </a:r>
                      <a:endParaRPr lang="en-US" sz="1600" b="1">
                        <a:solidFill>
                          <a:srgbClr val="31849B"/>
                        </a:solidFill>
                        <a:effectLst/>
                        <a:latin typeface="Armin_Badr" pitchFamily="2" charset="0"/>
                        <a:ea typeface="Calibri"/>
                        <a:cs typeface="B Nazanin" pitchFamily="2" charset="-78"/>
                      </a:endParaRPr>
                    </a:p>
                  </a:txBody>
                  <a:tcPr marL="68580" marR="68580" marT="0" marB="0"/>
                </a:tc>
              </a:tr>
              <a:tr h="279938">
                <a:tc>
                  <a:txBody>
                    <a:bodyPr/>
                    <a:lstStyle/>
                    <a:p>
                      <a:pPr algn="r" rtl="1">
                        <a:lnSpc>
                          <a:spcPct val="115000"/>
                        </a:lnSpc>
                        <a:spcAft>
                          <a:spcPts val="0"/>
                        </a:spcAft>
                      </a:pPr>
                      <a:r>
                        <a:rPr lang="fa-IR" sz="1200" dirty="0" smtClean="0">
                          <a:effectLst/>
                          <a:cs typeface="B Nazanin" pitchFamily="2" charset="-78"/>
                        </a:rPr>
                        <a:t>سيمان </a:t>
                      </a:r>
                      <a:r>
                        <a:rPr lang="fa-IR" sz="1200" dirty="0">
                          <a:effectLst/>
                          <a:cs typeface="B Nazanin" pitchFamily="2" charset="-78"/>
                        </a:rPr>
                        <a:t>آهن گچ</a:t>
                      </a:r>
                      <a:endParaRPr lang="en-US" sz="1200" b="1" dirty="0">
                        <a:solidFill>
                          <a:srgbClr val="31849B"/>
                        </a:solidFill>
                        <a:effectLst/>
                        <a:latin typeface="Calibri"/>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7,740</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2%</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6,152</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3%</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79%</a:t>
                      </a:r>
                      <a:endParaRPr lang="en-US" sz="1600" b="1">
                        <a:solidFill>
                          <a:srgbClr val="31849B"/>
                        </a:solidFill>
                        <a:effectLst/>
                        <a:latin typeface="Armin_Badr" pitchFamily="2" charset="0"/>
                        <a:ea typeface="Calibri"/>
                        <a:cs typeface="B Nazanin" pitchFamily="2" charset="-78"/>
                      </a:endParaRPr>
                    </a:p>
                  </a:txBody>
                  <a:tcPr marL="68580" marR="68580" marT="0" marB="0"/>
                </a:tc>
              </a:tr>
              <a:tr h="279938">
                <a:tc>
                  <a:txBody>
                    <a:bodyPr/>
                    <a:lstStyle/>
                    <a:p>
                      <a:pPr algn="r" rtl="1">
                        <a:lnSpc>
                          <a:spcPct val="115000"/>
                        </a:lnSpc>
                        <a:spcAft>
                          <a:spcPts val="0"/>
                        </a:spcAft>
                      </a:pPr>
                      <a:r>
                        <a:rPr lang="fa-IR" sz="1200" dirty="0">
                          <a:effectLst/>
                          <a:cs typeface="B Nazanin" pitchFamily="2" charset="-78"/>
                        </a:rPr>
                        <a:t>مواد و محصولات </a:t>
                      </a:r>
                      <a:r>
                        <a:rPr lang="fa-IR" sz="1200" dirty="0" smtClean="0">
                          <a:effectLst/>
                          <a:cs typeface="B Nazanin" pitchFamily="2" charset="-78"/>
                        </a:rPr>
                        <a:t>دارويي</a:t>
                      </a:r>
                      <a:endParaRPr lang="en-US" sz="1200" b="1" dirty="0">
                        <a:solidFill>
                          <a:srgbClr val="31849B"/>
                        </a:solidFill>
                        <a:effectLst/>
                        <a:latin typeface="Calibri"/>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5,772</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2%</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4,423</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2%</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77%</a:t>
                      </a:r>
                      <a:endParaRPr lang="en-US" sz="1600" b="1">
                        <a:solidFill>
                          <a:srgbClr val="31849B"/>
                        </a:solidFill>
                        <a:effectLst/>
                        <a:latin typeface="Armin_Badr" pitchFamily="2" charset="0"/>
                        <a:ea typeface="Calibri"/>
                        <a:cs typeface="B Nazanin" pitchFamily="2" charset="-78"/>
                      </a:endParaRPr>
                    </a:p>
                  </a:txBody>
                  <a:tcPr marL="68580" marR="68580" marT="0" marB="0"/>
                </a:tc>
              </a:tr>
              <a:tr h="279938">
                <a:tc>
                  <a:txBody>
                    <a:bodyPr/>
                    <a:lstStyle/>
                    <a:p>
                      <a:pPr algn="r" rtl="1">
                        <a:lnSpc>
                          <a:spcPct val="115000"/>
                        </a:lnSpc>
                        <a:spcAft>
                          <a:spcPts val="0"/>
                        </a:spcAft>
                      </a:pPr>
                      <a:r>
                        <a:rPr lang="fa-IR" sz="1200" dirty="0" smtClean="0">
                          <a:effectLst/>
                          <a:cs typeface="B Nazanin" pitchFamily="2" charset="-78"/>
                        </a:rPr>
                        <a:t>ساير</a:t>
                      </a:r>
                      <a:endParaRPr lang="en-US" sz="1200" b="1" dirty="0">
                        <a:solidFill>
                          <a:srgbClr val="31849B"/>
                        </a:solidFill>
                        <a:effectLst/>
                        <a:latin typeface="Calibri"/>
                        <a:ea typeface="Calibri"/>
                        <a:cs typeface="B Nazanin" pitchFamily="2" charset="-78"/>
                      </a:endParaRPr>
                    </a:p>
                  </a:txBody>
                  <a:tcPr marL="68580" marR="68580" marT="0" marB="0"/>
                </a:tc>
                <a:tc>
                  <a:txBody>
                    <a:bodyPr/>
                    <a:lstStyle/>
                    <a:p>
                      <a:pPr algn="ctr" rtl="0">
                        <a:lnSpc>
                          <a:spcPct val="115000"/>
                        </a:lnSpc>
                        <a:spcAft>
                          <a:spcPts val="0"/>
                        </a:spcAft>
                      </a:pPr>
                      <a:r>
                        <a:rPr lang="en-US" sz="1600" dirty="0" smtClean="0">
                          <a:effectLst/>
                          <a:latin typeface="Armin_Badr" pitchFamily="2" charset="0"/>
                          <a:cs typeface="B Nazanin" pitchFamily="2" charset="-78"/>
                        </a:rPr>
                        <a:t>22,880</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7%</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smtClean="0">
                          <a:effectLst/>
                          <a:latin typeface="Armin_Badr" pitchFamily="2" charset="0"/>
                          <a:cs typeface="B Nazanin" pitchFamily="2" charset="-78"/>
                        </a:rPr>
                        <a:t>21,363</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9%</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93%</a:t>
                      </a:r>
                      <a:endParaRPr lang="en-US" sz="1600" b="1" dirty="0">
                        <a:solidFill>
                          <a:srgbClr val="31849B"/>
                        </a:solidFill>
                        <a:effectLst/>
                        <a:latin typeface="Armin_Badr" pitchFamily="2" charset="0"/>
                        <a:ea typeface="Calibri"/>
                        <a:cs typeface="B Nazanin" pitchFamily="2" charset="-78"/>
                      </a:endParaRPr>
                    </a:p>
                  </a:txBody>
                  <a:tcPr marL="68580" marR="68580" marT="0" marB="0"/>
                </a:tc>
              </a:tr>
              <a:tr h="292312">
                <a:tc>
                  <a:txBody>
                    <a:bodyPr/>
                    <a:lstStyle/>
                    <a:p>
                      <a:pPr algn="r" rtl="1">
                        <a:lnSpc>
                          <a:spcPct val="115000"/>
                        </a:lnSpc>
                        <a:spcAft>
                          <a:spcPts val="0"/>
                        </a:spcAft>
                      </a:pPr>
                      <a:r>
                        <a:rPr lang="fa-IR" sz="1200" dirty="0">
                          <a:effectLst/>
                          <a:cs typeface="B Nazanin" pitchFamily="2" charset="-78"/>
                        </a:rPr>
                        <a:t>جمع</a:t>
                      </a:r>
                      <a:endParaRPr lang="en-US" sz="1200" b="1" dirty="0">
                        <a:solidFill>
                          <a:srgbClr val="31849B"/>
                        </a:solidFill>
                        <a:effectLst/>
                        <a:latin typeface="Calibri"/>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322,911</a:t>
                      </a:r>
                      <a:endParaRPr lang="en-US" sz="1600" b="1">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Nazanin" pitchFamily="2" charset="-78"/>
                        </a:rPr>
                        <a:t>100%</a:t>
                      </a:r>
                      <a:endParaRPr lang="en-US" sz="1600" b="1">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240,244</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100%</a:t>
                      </a:r>
                      <a:endParaRPr lang="en-US" sz="1600" b="1" dirty="0">
                        <a:solidFill>
                          <a:srgbClr val="31849B"/>
                        </a:solidFill>
                        <a:effectLst/>
                        <a:latin typeface="Armin_Badr" pitchFamily="2" charset="0"/>
                        <a:ea typeface="Calibri"/>
                        <a:cs typeface="B Nazanin"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Nazanin" pitchFamily="2" charset="-78"/>
                        </a:rPr>
                        <a:t>74%</a:t>
                      </a:r>
                      <a:endParaRPr lang="en-US" sz="1600" b="1" dirty="0">
                        <a:solidFill>
                          <a:srgbClr val="31849B"/>
                        </a:solidFill>
                        <a:effectLst/>
                        <a:latin typeface="Armin_Badr" pitchFamily="2" charset="0"/>
                        <a:ea typeface="Calibri"/>
                        <a:cs typeface="B Nazanin" pitchFamily="2" charset="-78"/>
                      </a:endParaRPr>
                    </a:p>
                  </a:txBody>
                  <a:tcPr marL="68580" marR="68580" marT="0" marB="0"/>
                </a:tc>
              </a:tr>
            </a:tbl>
          </a:graphicData>
        </a:graphic>
      </p:graphicFrame>
      <p:sp>
        <p:nvSpPr>
          <p:cNvPr id="2" name="Title 1"/>
          <p:cNvSpPr>
            <a:spLocks noGrp="1"/>
          </p:cNvSpPr>
          <p:nvPr>
            <p:ph type="title"/>
          </p:nvPr>
        </p:nvSpPr>
        <p:spPr/>
        <p:txBody>
          <a:bodyPr>
            <a:normAutofit fontScale="90000"/>
          </a:bodyPr>
          <a:lstStyle/>
          <a:p>
            <a:r>
              <a:rPr lang="fa-IR" dirty="0">
                <a:effectLst/>
              </a:rPr>
              <a:t>درآمد </a:t>
            </a:r>
            <a:r>
              <a:rPr lang="fa-IR" dirty="0" smtClean="0">
                <a:effectLst/>
              </a:rPr>
              <a:t>واقعي </a:t>
            </a:r>
            <a:r>
              <a:rPr lang="fa-IR" dirty="0">
                <a:effectLst/>
              </a:rPr>
              <a:t>و سود </a:t>
            </a:r>
            <a:r>
              <a:rPr lang="fa-IR" dirty="0" smtClean="0">
                <a:effectLst/>
              </a:rPr>
              <a:t>تقسيمي صنايع</a:t>
            </a:r>
            <a:r>
              <a:rPr lang="en-US" dirty="0">
                <a:effectLst/>
              </a:rPr>
              <a:t/>
            </a:r>
            <a:br>
              <a:rPr lang="en-US" dirty="0">
                <a:effectLst/>
              </a:rPr>
            </a:br>
            <a:endParaRPr lang="fa-IR" dirty="0"/>
          </a:p>
        </p:txBody>
      </p:sp>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762544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285852" y="1500174"/>
          <a:ext cx="6834505" cy="4708523"/>
        </p:xfrm>
        <a:graphic>
          <a:graphicData uri="http://schemas.openxmlformats.org/drawingml/2006/table">
            <a:tbl>
              <a:tblPr rtl="1" firstRow="1" firstCol="1" bandRow="1">
                <a:tableStyleId>{00A15C55-8517-42AA-B614-E9B94910E393}</a:tableStyleId>
              </a:tblPr>
              <a:tblGrid>
                <a:gridCol w="3162643"/>
                <a:gridCol w="2331778"/>
                <a:gridCol w="1340084"/>
              </a:tblGrid>
              <a:tr h="840808">
                <a:tc>
                  <a:txBody>
                    <a:bodyPr/>
                    <a:lstStyle/>
                    <a:p>
                      <a:pPr algn="ctr" rtl="1">
                        <a:lnSpc>
                          <a:spcPct val="115000"/>
                        </a:lnSpc>
                        <a:spcAft>
                          <a:spcPts val="0"/>
                        </a:spcAft>
                      </a:pPr>
                      <a:r>
                        <a:rPr lang="fa-IR" sz="1400" dirty="0" smtClean="0">
                          <a:effectLst/>
                          <a:cs typeface="B Mitra" panose="00000400000000000000" pitchFamily="2" charset="-78"/>
                        </a:rPr>
                        <a:t>صنايع</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1">
                        <a:lnSpc>
                          <a:spcPct val="115000"/>
                        </a:lnSpc>
                        <a:spcAft>
                          <a:spcPts val="0"/>
                        </a:spcAft>
                      </a:pPr>
                      <a:r>
                        <a:rPr lang="fa-IR" sz="1400" dirty="0" smtClean="0">
                          <a:effectLst/>
                          <a:cs typeface="B Mitra" panose="00000400000000000000" pitchFamily="2" charset="-78"/>
                        </a:rPr>
                        <a:t>آخرين سود(زيان)</a:t>
                      </a:r>
                      <a:r>
                        <a:rPr lang="fa-IR" sz="1400" baseline="0" dirty="0">
                          <a:effectLst/>
                          <a:cs typeface="B Mitra" panose="00000400000000000000" pitchFamily="2" charset="-78"/>
                        </a:rPr>
                        <a:t> </a:t>
                      </a:r>
                      <a:r>
                        <a:rPr lang="fa-IR" sz="1400" baseline="0" dirty="0" smtClean="0">
                          <a:effectLst/>
                          <a:cs typeface="B Mitra" panose="00000400000000000000" pitchFamily="2" charset="-78"/>
                        </a:rPr>
                        <a:t/>
                      </a:r>
                      <a:br>
                        <a:rPr lang="fa-IR" sz="1400" baseline="0" dirty="0" smtClean="0">
                          <a:effectLst/>
                          <a:cs typeface="B Mitra" panose="00000400000000000000" pitchFamily="2" charset="-78"/>
                        </a:rPr>
                      </a:br>
                      <a:r>
                        <a:rPr lang="fa-IR" sz="1400" dirty="0" smtClean="0">
                          <a:effectLst/>
                          <a:cs typeface="B Mitra" panose="00000400000000000000" pitchFamily="2" charset="-78"/>
                        </a:rPr>
                        <a:t>پيش بيني </a:t>
                      </a:r>
                      <a:r>
                        <a:rPr lang="fa-IR" sz="1400" dirty="0">
                          <a:effectLst/>
                          <a:cs typeface="B Mitra" panose="00000400000000000000" pitchFamily="2" charset="-78"/>
                        </a:rPr>
                        <a:t>شده سال  1392</a:t>
                      </a:r>
                      <a:endParaRPr lang="en-US" sz="1400" dirty="0">
                        <a:effectLst/>
                        <a:cs typeface="B Mitra" panose="00000400000000000000" pitchFamily="2" charset="-78"/>
                      </a:endParaRPr>
                    </a:p>
                    <a:p>
                      <a:pPr algn="ctr" rtl="1">
                        <a:lnSpc>
                          <a:spcPct val="115000"/>
                        </a:lnSpc>
                        <a:spcAft>
                          <a:spcPts val="0"/>
                        </a:spcAft>
                      </a:pPr>
                      <a:r>
                        <a:rPr lang="fa-IR" sz="1400" dirty="0">
                          <a:effectLst/>
                          <a:cs typeface="B Mitra" panose="00000400000000000000" pitchFamily="2" charset="-78"/>
                        </a:rPr>
                        <a:t>(</a:t>
                      </a:r>
                      <a:r>
                        <a:rPr lang="fa-IR" sz="1400" dirty="0" smtClean="0">
                          <a:effectLst/>
                          <a:cs typeface="B Mitra" panose="00000400000000000000" pitchFamily="2" charset="-78"/>
                        </a:rPr>
                        <a:t>ميليارد ريال</a:t>
                      </a:r>
                      <a:r>
                        <a:rPr lang="fa-IR" sz="1400" dirty="0">
                          <a:effectLst/>
                          <a:cs typeface="B Mitra" panose="00000400000000000000" pitchFamily="2" charset="-78"/>
                        </a:rPr>
                        <a:t>)</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1">
                        <a:lnSpc>
                          <a:spcPct val="115000"/>
                        </a:lnSpc>
                        <a:spcAft>
                          <a:spcPts val="0"/>
                        </a:spcAft>
                      </a:pPr>
                      <a:r>
                        <a:rPr lang="fa-IR" sz="1400" dirty="0">
                          <a:effectLst/>
                          <a:cs typeface="B Mitra" panose="00000400000000000000" pitchFamily="2" charset="-78"/>
                        </a:rPr>
                        <a:t>درصد از کل</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r>
              <a:tr h="336323">
                <a:tc>
                  <a:txBody>
                    <a:bodyPr/>
                    <a:lstStyle/>
                    <a:p>
                      <a:pPr algn="r" rtl="1">
                        <a:lnSpc>
                          <a:spcPct val="115000"/>
                        </a:lnSpc>
                        <a:spcAft>
                          <a:spcPts val="0"/>
                        </a:spcAft>
                      </a:pPr>
                      <a:r>
                        <a:rPr lang="fa-IR" sz="1400" dirty="0">
                          <a:effectLst/>
                          <a:cs typeface="B Mitra" panose="00000400000000000000" pitchFamily="2" charset="-78"/>
                        </a:rPr>
                        <a:t>محصولات </a:t>
                      </a:r>
                      <a:r>
                        <a:rPr lang="fa-IR" sz="1400" dirty="0" smtClean="0">
                          <a:effectLst/>
                          <a:cs typeface="B Mitra" panose="00000400000000000000" pitchFamily="2" charset="-78"/>
                        </a:rPr>
                        <a:t>شيميايي </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132,634</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a:effectLst/>
                          <a:latin typeface="Armin_Badr" pitchFamily="2" charset="0"/>
                          <a:cs typeface="B Mitra" panose="00000400000000000000" pitchFamily="2" charset="-78"/>
                        </a:rPr>
                        <a:t>26%</a:t>
                      </a:r>
                      <a:endParaRPr lang="en-US" sz="1600">
                        <a:solidFill>
                          <a:srgbClr val="31849B"/>
                        </a:solidFill>
                        <a:effectLst/>
                        <a:latin typeface="Armin_Badr" pitchFamily="2" charset="0"/>
                        <a:ea typeface="Calibri"/>
                        <a:cs typeface="B Mitra" panose="00000400000000000000" pitchFamily="2" charset="-78"/>
                      </a:endParaRPr>
                    </a:p>
                  </a:txBody>
                  <a:tcPr marL="59820" marR="59820" marT="0" marB="0" anchor="ctr"/>
                </a:tc>
              </a:tr>
              <a:tr h="336323">
                <a:tc>
                  <a:txBody>
                    <a:bodyPr/>
                    <a:lstStyle/>
                    <a:p>
                      <a:pPr algn="r" rtl="1">
                        <a:lnSpc>
                          <a:spcPct val="115000"/>
                        </a:lnSpc>
                        <a:spcAft>
                          <a:spcPts val="0"/>
                        </a:spcAft>
                      </a:pPr>
                      <a:r>
                        <a:rPr lang="fa-IR" sz="1400" dirty="0">
                          <a:effectLst/>
                          <a:cs typeface="B Mitra" panose="00000400000000000000" pitchFamily="2" charset="-78"/>
                        </a:rPr>
                        <a:t>فلزات </a:t>
                      </a:r>
                      <a:r>
                        <a:rPr lang="fa-IR" sz="1400" dirty="0" smtClean="0">
                          <a:effectLst/>
                          <a:cs typeface="B Mitra" panose="00000400000000000000" pitchFamily="2" charset="-78"/>
                        </a:rPr>
                        <a:t>اساسي</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69,467</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a:effectLst/>
                          <a:latin typeface="Armin_Badr" pitchFamily="2" charset="0"/>
                          <a:cs typeface="B Mitra" panose="00000400000000000000" pitchFamily="2" charset="-78"/>
                        </a:rPr>
                        <a:t>14%</a:t>
                      </a:r>
                      <a:endParaRPr lang="en-US" sz="1600">
                        <a:solidFill>
                          <a:srgbClr val="31849B"/>
                        </a:solidFill>
                        <a:effectLst/>
                        <a:latin typeface="Armin_Badr" pitchFamily="2" charset="0"/>
                        <a:ea typeface="Calibri"/>
                        <a:cs typeface="B Mitra" panose="00000400000000000000" pitchFamily="2" charset="-78"/>
                      </a:endParaRPr>
                    </a:p>
                  </a:txBody>
                  <a:tcPr marL="59820" marR="59820" marT="0" marB="0" anchor="ctr"/>
                </a:tc>
              </a:tr>
              <a:tr h="336323">
                <a:tc>
                  <a:txBody>
                    <a:bodyPr/>
                    <a:lstStyle/>
                    <a:p>
                      <a:pPr algn="r" rtl="1">
                        <a:lnSpc>
                          <a:spcPct val="115000"/>
                        </a:lnSpc>
                        <a:spcAft>
                          <a:spcPts val="0"/>
                        </a:spcAft>
                      </a:pPr>
                      <a:r>
                        <a:rPr lang="fa-IR" sz="1400" dirty="0" smtClean="0">
                          <a:effectLst/>
                          <a:cs typeface="B Mitra" panose="00000400000000000000" pitchFamily="2" charset="-78"/>
                        </a:rPr>
                        <a:t>فرآورده‌هاي نفتي </a:t>
                      </a:r>
                      <a:r>
                        <a:rPr lang="fa-IR" sz="1400" dirty="0">
                          <a:effectLst/>
                          <a:cs typeface="B Mitra" panose="00000400000000000000" pitchFamily="2" charset="-78"/>
                        </a:rPr>
                        <a:t>کک و سوخت هسته </a:t>
                      </a:r>
                      <a:r>
                        <a:rPr lang="fa-IR" sz="1400" dirty="0" smtClean="0">
                          <a:effectLst/>
                          <a:cs typeface="B Mitra" panose="00000400000000000000" pitchFamily="2" charset="-78"/>
                        </a:rPr>
                        <a:t>اي</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64,730</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a:effectLst/>
                          <a:latin typeface="Armin_Badr" pitchFamily="2" charset="0"/>
                          <a:cs typeface="B Mitra" panose="00000400000000000000" pitchFamily="2" charset="-78"/>
                        </a:rPr>
                        <a:t>13%</a:t>
                      </a:r>
                      <a:endParaRPr lang="en-US" sz="1600">
                        <a:solidFill>
                          <a:srgbClr val="31849B"/>
                        </a:solidFill>
                        <a:effectLst/>
                        <a:latin typeface="Armin_Badr" pitchFamily="2" charset="0"/>
                        <a:ea typeface="Calibri"/>
                        <a:cs typeface="B Mitra" panose="00000400000000000000" pitchFamily="2" charset="-78"/>
                      </a:endParaRPr>
                    </a:p>
                  </a:txBody>
                  <a:tcPr marL="59820" marR="59820" marT="0" marB="0" anchor="ctr"/>
                </a:tc>
              </a:tr>
              <a:tr h="336323">
                <a:tc>
                  <a:txBody>
                    <a:bodyPr/>
                    <a:lstStyle/>
                    <a:p>
                      <a:pPr algn="r" rtl="1">
                        <a:lnSpc>
                          <a:spcPct val="115000"/>
                        </a:lnSpc>
                        <a:spcAft>
                          <a:spcPts val="0"/>
                        </a:spcAft>
                      </a:pPr>
                      <a:r>
                        <a:rPr lang="fa-IR" sz="1400" dirty="0" smtClean="0">
                          <a:effectLst/>
                          <a:cs typeface="B Mitra" panose="00000400000000000000" pitchFamily="2" charset="-78"/>
                        </a:rPr>
                        <a:t>بانک‌ها موسسات اعتباري </a:t>
                      </a:r>
                      <a:r>
                        <a:rPr lang="fa-IR" sz="1400" dirty="0">
                          <a:effectLst/>
                          <a:cs typeface="B Mitra" panose="00000400000000000000" pitchFamily="2" charset="-78"/>
                        </a:rPr>
                        <a:t>و </a:t>
                      </a:r>
                      <a:r>
                        <a:rPr lang="fa-IR" sz="1400" dirty="0" smtClean="0">
                          <a:effectLst/>
                          <a:cs typeface="B Mitra" panose="00000400000000000000" pitchFamily="2" charset="-78"/>
                        </a:rPr>
                        <a:t>ساير نهاد‌هاي پولي</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59,734</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a:effectLst/>
                          <a:latin typeface="Armin_Badr" pitchFamily="2" charset="0"/>
                          <a:cs typeface="B Mitra" panose="00000400000000000000" pitchFamily="2" charset="-78"/>
                        </a:rPr>
                        <a:t>12%</a:t>
                      </a:r>
                      <a:endParaRPr lang="en-US" sz="1600">
                        <a:solidFill>
                          <a:srgbClr val="31849B"/>
                        </a:solidFill>
                        <a:effectLst/>
                        <a:latin typeface="Armin_Badr" pitchFamily="2" charset="0"/>
                        <a:ea typeface="Calibri"/>
                        <a:cs typeface="B Mitra" panose="00000400000000000000" pitchFamily="2" charset="-78"/>
                      </a:endParaRPr>
                    </a:p>
                  </a:txBody>
                  <a:tcPr marL="59820" marR="59820" marT="0" marB="0" anchor="ctr"/>
                </a:tc>
              </a:tr>
              <a:tr h="336323">
                <a:tc>
                  <a:txBody>
                    <a:bodyPr/>
                    <a:lstStyle/>
                    <a:p>
                      <a:pPr algn="r" rtl="1">
                        <a:lnSpc>
                          <a:spcPct val="115000"/>
                        </a:lnSpc>
                        <a:spcAft>
                          <a:spcPts val="0"/>
                        </a:spcAft>
                      </a:pPr>
                      <a:r>
                        <a:rPr lang="fa-IR" sz="1400" dirty="0" smtClean="0">
                          <a:effectLst/>
                          <a:cs typeface="B Mitra" panose="00000400000000000000" pitchFamily="2" charset="-78"/>
                        </a:rPr>
                        <a:t>شرکت‌هاي چند </a:t>
                      </a:r>
                      <a:r>
                        <a:rPr lang="fa-IR" sz="1400" dirty="0">
                          <a:effectLst/>
                          <a:cs typeface="B Mitra" panose="00000400000000000000" pitchFamily="2" charset="-78"/>
                        </a:rPr>
                        <a:t>رشته </a:t>
                      </a:r>
                      <a:r>
                        <a:rPr lang="fa-IR" sz="1400" dirty="0" smtClean="0">
                          <a:effectLst/>
                          <a:cs typeface="B Mitra" panose="00000400000000000000" pitchFamily="2" charset="-78"/>
                        </a:rPr>
                        <a:t>اي صنعتي</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48,866</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a:effectLst/>
                          <a:latin typeface="Armin_Badr" pitchFamily="2" charset="0"/>
                          <a:cs typeface="B Mitra" panose="00000400000000000000" pitchFamily="2" charset="-78"/>
                        </a:rPr>
                        <a:t>10%</a:t>
                      </a:r>
                      <a:endParaRPr lang="en-US" sz="1600">
                        <a:solidFill>
                          <a:srgbClr val="31849B"/>
                        </a:solidFill>
                        <a:effectLst/>
                        <a:latin typeface="Armin_Badr" pitchFamily="2" charset="0"/>
                        <a:ea typeface="Calibri"/>
                        <a:cs typeface="B Mitra" panose="00000400000000000000" pitchFamily="2" charset="-78"/>
                      </a:endParaRPr>
                    </a:p>
                  </a:txBody>
                  <a:tcPr marL="59820" marR="59820" marT="0" marB="0" anchor="ctr"/>
                </a:tc>
              </a:tr>
              <a:tr h="336323">
                <a:tc>
                  <a:txBody>
                    <a:bodyPr/>
                    <a:lstStyle/>
                    <a:p>
                      <a:pPr algn="r" rtl="1">
                        <a:lnSpc>
                          <a:spcPct val="115000"/>
                        </a:lnSpc>
                        <a:spcAft>
                          <a:spcPts val="0"/>
                        </a:spcAft>
                      </a:pPr>
                      <a:r>
                        <a:rPr lang="fa-IR" sz="1400" dirty="0">
                          <a:effectLst/>
                          <a:cs typeface="B Mitra" panose="00000400000000000000" pitchFamily="2" charset="-78"/>
                        </a:rPr>
                        <a:t>مخابرات</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42,850</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a:effectLst/>
                          <a:latin typeface="Armin_Badr" pitchFamily="2" charset="0"/>
                          <a:cs typeface="B Mitra" panose="00000400000000000000" pitchFamily="2" charset="-78"/>
                        </a:rPr>
                        <a:t>9%</a:t>
                      </a:r>
                      <a:endParaRPr lang="en-US" sz="1600">
                        <a:solidFill>
                          <a:srgbClr val="31849B"/>
                        </a:solidFill>
                        <a:effectLst/>
                        <a:latin typeface="Armin_Badr" pitchFamily="2" charset="0"/>
                        <a:ea typeface="Calibri"/>
                        <a:cs typeface="B Mitra" panose="00000400000000000000" pitchFamily="2" charset="-78"/>
                      </a:endParaRPr>
                    </a:p>
                  </a:txBody>
                  <a:tcPr marL="59820" marR="59820" marT="0" marB="0" anchor="ctr"/>
                </a:tc>
              </a:tr>
              <a:tr h="336323">
                <a:tc>
                  <a:txBody>
                    <a:bodyPr/>
                    <a:lstStyle/>
                    <a:p>
                      <a:pPr algn="r" rtl="1">
                        <a:lnSpc>
                          <a:spcPct val="115000"/>
                        </a:lnSpc>
                        <a:spcAft>
                          <a:spcPts val="0"/>
                        </a:spcAft>
                      </a:pPr>
                      <a:r>
                        <a:rPr lang="fa-IR" sz="1400" dirty="0">
                          <a:effectLst/>
                          <a:cs typeface="B Mitra" panose="00000400000000000000" pitchFamily="2" charset="-78"/>
                        </a:rPr>
                        <a:t>استخراج </a:t>
                      </a:r>
                      <a:r>
                        <a:rPr lang="fa-IR" sz="1400" dirty="0" smtClean="0">
                          <a:effectLst/>
                          <a:cs typeface="B Mitra" panose="00000400000000000000" pitchFamily="2" charset="-78"/>
                        </a:rPr>
                        <a:t>کاني‌هاي فلزي</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35,735</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a:effectLst/>
                          <a:latin typeface="Armin_Badr" pitchFamily="2" charset="0"/>
                          <a:cs typeface="B Mitra" panose="00000400000000000000" pitchFamily="2" charset="-78"/>
                        </a:rPr>
                        <a:t>7%</a:t>
                      </a:r>
                      <a:endParaRPr lang="en-US" sz="1600">
                        <a:solidFill>
                          <a:srgbClr val="31849B"/>
                        </a:solidFill>
                        <a:effectLst/>
                        <a:latin typeface="Armin_Badr" pitchFamily="2" charset="0"/>
                        <a:ea typeface="Calibri"/>
                        <a:cs typeface="B Mitra" panose="00000400000000000000" pitchFamily="2" charset="-78"/>
                      </a:endParaRPr>
                    </a:p>
                  </a:txBody>
                  <a:tcPr marL="59820" marR="59820" marT="0" marB="0" anchor="ctr"/>
                </a:tc>
              </a:tr>
              <a:tr h="336323">
                <a:tc>
                  <a:txBody>
                    <a:bodyPr/>
                    <a:lstStyle/>
                    <a:p>
                      <a:pPr algn="r" rtl="1">
                        <a:lnSpc>
                          <a:spcPct val="115000"/>
                        </a:lnSpc>
                        <a:spcAft>
                          <a:spcPts val="0"/>
                        </a:spcAft>
                      </a:pPr>
                      <a:r>
                        <a:rPr lang="fa-IR" sz="1400" dirty="0" smtClean="0">
                          <a:effectLst/>
                          <a:cs typeface="B Mitra" panose="00000400000000000000" pitchFamily="2" charset="-78"/>
                        </a:rPr>
                        <a:t>سيمان </a:t>
                      </a:r>
                      <a:r>
                        <a:rPr lang="fa-IR" sz="1400" dirty="0">
                          <a:effectLst/>
                          <a:cs typeface="B Mitra" panose="00000400000000000000" pitchFamily="2" charset="-78"/>
                        </a:rPr>
                        <a:t>اهک گچ</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14,755</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a:effectLst/>
                          <a:latin typeface="Armin_Badr" pitchFamily="2" charset="0"/>
                          <a:cs typeface="B Mitra" panose="00000400000000000000" pitchFamily="2" charset="-78"/>
                        </a:rPr>
                        <a:t>3%</a:t>
                      </a:r>
                      <a:endParaRPr lang="en-US" sz="1600">
                        <a:solidFill>
                          <a:srgbClr val="31849B"/>
                        </a:solidFill>
                        <a:effectLst/>
                        <a:latin typeface="Armin_Badr" pitchFamily="2" charset="0"/>
                        <a:ea typeface="Calibri"/>
                        <a:cs typeface="B Mitra" panose="00000400000000000000" pitchFamily="2" charset="-78"/>
                      </a:endParaRPr>
                    </a:p>
                  </a:txBody>
                  <a:tcPr marL="59820" marR="59820" marT="0" marB="0" anchor="ctr"/>
                </a:tc>
              </a:tr>
              <a:tr h="336323">
                <a:tc>
                  <a:txBody>
                    <a:bodyPr/>
                    <a:lstStyle/>
                    <a:p>
                      <a:pPr algn="r" rtl="1">
                        <a:lnSpc>
                          <a:spcPct val="115000"/>
                        </a:lnSpc>
                        <a:spcAft>
                          <a:spcPts val="0"/>
                        </a:spcAft>
                      </a:pPr>
                      <a:r>
                        <a:rPr lang="fa-IR" sz="1400" dirty="0">
                          <a:effectLst/>
                          <a:cs typeface="B Mitra" panose="00000400000000000000" pitchFamily="2" charset="-78"/>
                        </a:rPr>
                        <a:t>مواد و محصولات </a:t>
                      </a:r>
                      <a:r>
                        <a:rPr lang="fa-IR" sz="1400" dirty="0" smtClean="0">
                          <a:effectLst/>
                          <a:cs typeface="B Mitra" panose="00000400000000000000" pitchFamily="2" charset="-78"/>
                        </a:rPr>
                        <a:t>دارويي</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11,894</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2%</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r>
              <a:tr h="336323">
                <a:tc>
                  <a:txBody>
                    <a:bodyPr/>
                    <a:lstStyle/>
                    <a:p>
                      <a:pPr algn="r" rtl="1">
                        <a:lnSpc>
                          <a:spcPct val="115000"/>
                        </a:lnSpc>
                        <a:spcAft>
                          <a:spcPts val="0"/>
                        </a:spcAft>
                      </a:pPr>
                      <a:r>
                        <a:rPr lang="fa-IR" sz="1400" dirty="0" smtClean="0">
                          <a:effectLst/>
                          <a:cs typeface="B Mitra" panose="00000400000000000000" pitchFamily="2" charset="-78"/>
                        </a:rPr>
                        <a:t>ساير</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22,663</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5%</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r>
              <a:tr h="504485">
                <a:tc>
                  <a:txBody>
                    <a:bodyPr/>
                    <a:lstStyle/>
                    <a:p>
                      <a:pPr algn="r" rtl="1">
                        <a:lnSpc>
                          <a:spcPct val="115000"/>
                        </a:lnSpc>
                        <a:spcAft>
                          <a:spcPts val="0"/>
                        </a:spcAft>
                      </a:pPr>
                      <a:r>
                        <a:rPr lang="fa-IR" sz="1400" dirty="0">
                          <a:effectLst/>
                          <a:cs typeface="B Mitra" panose="00000400000000000000" pitchFamily="2" charset="-78"/>
                        </a:rPr>
                        <a:t>جمع </a:t>
                      </a:r>
                      <a:endParaRPr lang="en-US" sz="1400" dirty="0">
                        <a:solidFill>
                          <a:srgbClr val="31849B"/>
                        </a:solidFill>
                        <a:effectLst/>
                        <a:latin typeface="Calibri"/>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503,328</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100%</a:t>
                      </a:r>
                      <a:endParaRPr lang="en-US" sz="1600" dirty="0">
                        <a:solidFill>
                          <a:srgbClr val="31849B"/>
                        </a:solidFill>
                        <a:effectLst/>
                        <a:latin typeface="Armin_Badr" pitchFamily="2" charset="0"/>
                        <a:ea typeface="Calibri"/>
                        <a:cs typeface="B Mitra" panose="00000400000000000000" pitchFamily="2" charset="-78"/>
                      </a:endParaRPr>
                    </a:p>
                  </a:txBody>
                  <a:tcPr marL="59820" marR="59820" marT="0" marB="0" anchor="ctr"/>
                </a:tc>
              </a:tr>
            </a:tbl>
          </a:graphicData>
        </a:graphic>
      </p:graphicFrame>
      <p:sp>
        <p:nvSpPr>
          <p:cNvPr id="2" name="Title 1"/>
          <p:cNvSpPr>
            <a:spLocks noGrp="1"/>
          </p:cNvSpPr>
          <p:nvPr>
            <p:ph type="title"/>
          </p:nvPr>
        </p:nvSpPr>
        <p:spPr/>
        <p:txBody>
          <a:bodyPr>
            <a:normAutofit fontScale="90000"/>
          </a:bodyPr>
          <a:lstStyle/>
          <a:p>
            <a:r>
              <a:rPr lang="fa-IR" dirty="0" smtClean="0">
                <a:effectLst/>
              </a:rPr>
              <a:t>آخرين سود (زيان) پيش بيني شده سال 1392</a:t>
            </a:r>
            <a:endParaRPr lang="fa-IR" dirty="0"/>
          </a:p>
        </p:txBody>
      </p:sp>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438636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533399"/>
          </a:xfrm>
        </p:spPr>
        <p:txBody>
          <a:bodyPr/>
          <a:lstStyle/>
          <a:p>
            <a:r>
              <a:rPr lang="fa-IR" sz="2000" dirty="0" smtClean="0">
                <a:cs typeface="B Titr" pitchFamily="2" charset="-78"/>
              </a:rPr>
              <a:t>برترين بازدهي صنايع </a:t>
            </a:r>
            <a:r>
              <a:rPr lang="fa-IR" sz="2000" dirty="0">
                <a:cs typeface="B Titr" pitchFamily="2" charset="-78"/>
              </a:rPr>
              <a:t>از </a:t>
            </a:r>
            <a:r>
              <a:rPr lang="fa-IR" sz="2000" dirty="0" smtClean="0">
                <a:cs typeface="B Titr" pitchFamily="2" charset="-78"/>
              </a:rPr>
              <a:t>تاريخ 1391/7/1الي 1392/11/5</a:t>
            </a:r>
            <a:endParaRPr lang="fa-IR" sz="2000" dirty="0">
              <a:cs typeface="B Titr" pitchFamily="2" charset="-78"/>
            </a:endParaRPr>
          </a:p>
        </p:txBody>
      </p:sp>
      <p:sp>
        <p:nvSpPr>
          <p:cNvPr id="2" name="Title 1"/>
          <p:cNvSpPr>
            <a:spLocks noGrp="1"/>
          </p:cNvSpPr>
          <p:nvPr>
            <p:ph type="title"/>
          </p:nvPr>
        </p:nvSpPr>
        <p:spPr/>
        <p:txBody>
          <a:bodyPr>
            <a:noAutofit/>
          </a:bodyPr>
          <a:lstStyle/>
          <a:p>
            <a:r>
              <a:rPr lang="fa-IR" sz="3200" dirty="0" smtClean="0">
                <a:effectLst/>
              </a:rPr>
              <a:t>مقايسه برترين بازدهي صنايع </a:t>
            </a:r>
            <a:r>
              <a:rPr lang="fa-IR" sz="3200" dirty="0">
                <a:effectLst/>
              </a:rPr>
              <a:t>در دو بازه </a:t>
            </a:r>
            <a:r>
              <a:rPr lang="fa-IR" sz="3200" dirty="0" smtClean="0">
                <a:effectLst/>
              </a:rPr>
              <a:t>زماني </a:t>
            </a:r>
            <a:r>
              <a:rPr lang="fa-IR" sz="3200" dirty="0">
                <a:effectLst/>
              </a:rPr>
              <a:t>مختلف</a:t>
            </a:r>
            <a:endParaRPr lang="fa-IR" sz="3200" dirty="0"/>
          </a:p>
        </p:txBody>
      </p:sp>
      <p:graphicFrame>
        <p:nvGraphicFramePr>
          <p:cNvPr id="4" name="Table 3"/>
          <p:cNvGraphicFramePr>
            <a:graphicFrameLocks noGrp="1"/>
          </p:cNvGraphicFramePr>
          <p:nvPr>
            <p:extLst/>
          </p:nvPr>
        </p:nvGraphicFramePr>
        <p:xfrm>
          <a:off x="2793036" y="2143116"/>
          <a:ext cx="4504298" cy="4171188"/>
        </p:xfrm>
        <a:graphic>
          <a:graphicData uri="http://schemas.openxmlformats.org/drawingml/2006/table">
            <a:tbl>
              <a:tblPr rtl="1" firstRow="1" firstCol="1" bandRow="1">
                <a:tableStyleId>{00A15C55-8517-42AA-B614-E9B94910E393}</a:tableStyleId>
              </a:tblPr>
              <a:tblGrid>
                <a:gridCol w="1010142"/>
                <a:gridCol w="1992148"/>
                <a:gridCol w="1502008"/>
              </a:tblGrid>
              <a:tr h="236876">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رديف</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1">
                        <a:lnSpc>
                          <a:spcPct val="115000"/>
                        </a:lnSpc>
                        <a:spcAft>
                          <a:spcPts val="0"/>
                        </a:spcAft>
                      </a:pPr>
                      <a:r>
                        <a:rPr lang="fa-IR" sz="1400">
                          <a:effectLst/>
                          <a:latin typeface="Armin_Badr" pitchFamily="2" charset="0"/>
                          <a:cs typeface="B Mitra" panose="00000400000000000000" pitchFamily="2" charset="-78"/>
                        </a:rPr>
                        <a:t>صنعت</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بازدهي (درصد)</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r>
              <a:tr h="239292">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1</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smtClean="0">
                          <a:effectLst/>
                          <a:latin typeface="Armin_Badr" pitchFamily="2" charset="0"/>
                          <a:cs typeface="B Mitra" panose="00000400000000000000" pitchFamily="2" charset="-78"/>
                        </a:rPr>
                        <a:t>فني </a:t>
                      </a:r>
                      <a:r>
                        <a:rPr lang="fa-IR" sz="1400" dirty="0">
                          <a:effectLst/>
                          <a:latin typeface="Armin_Badr" pitchFamily="2" charset="0"/>
                          <a:cs typeface="B Mitra" panose="00000400000000000000" pitchFamily="2" charset="-78"/>
                        </a:rPr>
                        <a:t>و </a:t>
                      </a:r>
                      <a:r>
                        <a:rPr lang="fa-IR" sz="1400" dirty="0" smtClean="0">
                          <a:effectLst/>
                          <a:latin typeface="Armin_Badr" pitchFamily="2" charset="0"/>
                          <a:cs typeface="B Mitra" panose="00000400000000000000" pitchFamily="2" charset="-78"/>
                        </a:rPr>
                        <a:t>مهندسي</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549.81</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2</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smtClean="0">
                          <a:effectLst/>
                          <a:latin typeface="Armin_Badr" pitchFamily="2" charset="0"/>
                          <a:cs typeface="B Mitra" panose="00000400000000000000" pitchFamily="2" charset="-78"/>
                        </a:rPr>
                        <a:t>فرآورده‌هاي نفتي</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515.42</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3</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a:effectLst/>
                          <a:latin typeface="Armin_Badr" pitchFamily="2" charset="0"/>
                          <a:cs typeface="B Mitra" panose="00000400000000000000" pitchFamily="2" charset="-78"/>
                        </a:rPr>
                        <a:t>محصولات </a:t>
                      </a:r>
                      <a:r>
                        <a:rPr lang="fa-IR" sz="1400" dirty="0" smtClean="0">
                          <a:effectLst/>
                          <a:latin typeface="Armin_Badr" pitchFamily="2" charset="0"/>
                          <a:cs typeface="B Mitra" panose="00000400000000000000" pitchFamily="2" charset="-78"/>
                        </a:rPr>
                        <a:t>فلزي</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361.57</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4</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a:effectLst/>
                          <a:latin typeface="Armin_Badr" pitchFamily="2" charset="0"/>
                          <a:cs typeface="B Mitra" panose="00000400000000000000" pitchFamily="2" charset="-78"/>
                        </a:rPr>
                        <a:t>حمل و نقل </a:t>
                      </a:r>
                      <a:r>
                        <a:rPr lang="fa-IR" sz="1400" dirty="0" smtClean="0">
                          <a:effectLst/>
                          <a:latin typeface="Armin_Badr" pitchFamily="2" charset="0"/>
                          <a:cs typeface="B Mitra" panose="00000400000000000000" pitchFamily="2" charset="-78"/>
                        </a:rPr>
                        <a:t>انبارداري </a:t>
                      </a:r>
                      <a:r>
                        <a:rPr lang="fa-IR" sz="1400" dirty="0">
                          <a:effectLst/>
                          <a:latin typeface="Armin_Badr" pitchFamily="2" charset="0"/>
                          <a:cs typeface="B Mitra" panose="00000400000000000000" pitchFamily="2" charset="-78"/>
                        </a:rPr>
                        <a:t>و ارتباطات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333.82</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5</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a:effectLst/>
                          <a:latin typeface="Armin_Badr" pitchFamily="2" charset="0"/>
                          <a:cs typeface="B Mitra" panose="00000400000000000000" pitchFamily="2" charset="-78"/>
                        </a:rPr>
                        <a:t>چندرشته </a:t>
                      </a:r>
                      <a:r>
                        <a:rPr lang="fa-IR" sz="1400" dirty="0" smtClean="0">
                          <a:effectLst/>
                          <a:latin typeface="Armin_Badr" pitchFamily="2" charset="0"/>
                          <a:cs typeface="B Mitra" panose="00000400000000000000" pitchFamily="2" charset="-78"/>
                        </a:rPr>
                        <a:t>اي صنعتي</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239.39</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6</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smtClean="0">
                          <a:effectLst/>
                          <a:latin typeface="Armin_Badr" pitchFamily="2" charset="0"/>
                          <a:cs typeface="B Mitra" panose="00000400000000000000" pitchFamily="2" charset="-78"/>
                        </a:rPr>
                        <a:t>سيمان </a:t>
                      </a:r>
                      <a:r>
                        <a:rPr lang="fa-IR" sz="1400" dirty="0">
                          <a:effectLst/>
                          <a:latin typeface="Armin_Badr" pitchFamily="2" charset="0"/>
                          <a:cs typeface="B Mitra" panose="00000400000000000000" pitchFamily="2" charset="-78"/>
                        </a:rPr>
                        <a:t>آهک گچ</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223.39</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7</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smtClean="0">
                          <a:effectLst/>
                          <a:latin typeface="Armin_Badr" pitchFamily="2" charset="0"/>
                          <a:cs typeface="B Mitra" panose="00000400000000000000" pitchFamily="2" charset="-78"/>
                        </a:rPr>
                        <a:t>کانه‌هاي فلزي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202.15</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8</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smtClean="0">
                          <a:effectLst/>
                          <a:latin typeface="Armin_Badr" pitchFamily="2" charset="0"/>
                          <a:cs typeface="B Mitra" panose="00000400000000000000" pitchFamily="2" charset="-78"/>
                        </a:rPr>
                        <a:t>سرمايه‌گذاريها</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187.62</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9</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smtClean="0">
                          <a:effectLst/>
                          <a:latin typeface="Armin_Badr" pitchFamily="2" charset="0"/>
                          <a:cs typeface="B Mitra" panose="00000400000000000000" pitchFamily="2" charset="-78"/>
                        </a:rPr>
                        <a:t>بانک‌ها و نهادهاي پولي</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168.95</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10</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smtClean="0">
                          <a:effectLst/>
                          <a:latin typeface="Armin_Badr" pitchFamily="2" charset="0"/>
                          <a:cs typeface="B Mitra" panose="00000400000000000000" pitchFamily="2" charset="-78"/>
                        </a:rPr>
                        <a:t>شيميايي</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161.02</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11</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smtClean="0">
                          <a:effectLst/>
                          <a:latin typeface="Armin_Badr" pitchFamily="2" charset="0"/>
                          <a:cs typeface="B Mitra" panose="00000400000000000000" pitchFamily="2" charset="-78"/>
                        </a:rPr>
                        <a:t>رايانه</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158.95</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12</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a:effectLst/>
                          <a:latin typeface="Armin_Badr" pitchFamily="2" charset="0"/>
                          <a:cs typeface="B Mitra" panose="00000400000000000000" pitchFamily="2" charset="-78"/>
                        </a:rPr>
                        <a:t>خودرو و قطعات</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127.36</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13</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a:effectLst/>
                          <a:latin typeface="Armin_Badr" pitchFamily="2" charset="0"/>
                          <a:cs typeface="B Mitra" panose="00000400000000000000" pitchFamily="2" charset="-78"/>
                        </a:rPr>
                        <a:t>انبوه </a:t>
                      </a:r>
                      <a:r>
                        <a:rPr lang="fa-IR" sz="1400" dirty="0" smtClean="0">
                          <a:effectLst/>
                          <a:latin typeface="Armin_Badr" pitchFamily="2" charset="0"/>
                          <a:cs typeface="B Mitra" panose="00000400000000000000" pitchFamily="2" charset="-78"/>
                        </a:rPr>
                        <a:t>سازي</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125.50</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14</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a:effectLst/>
                          <a:latin typeface="Armin_Badr" pitchFamily="2" charset="0"/>
                          <a:cs typeface="B Mitra" panose="00000400000000000000" pitchFamily="2" charset="-78"/>
                        </a:rPr>
                        <a:t>فلزات </a:t>
                      </a:r>
                      <a:r>
                        <a:rPr lang="fa-IR" sz="1400" dirty="0" smtClean="0">
                          <a:effectLst/>
                          <a:latin typeface="Armin_Badr" pitchFamily="2" charset="0"/>
                          <a:cs typeface="B Mitra" panose="00000400000000000000" pitchFamily="2" charset="-78"/>
                        </a:rPr>
                        <a:t>اساسي</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122.51</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15</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a:effectLst/>
                          <a:latin typeface="Armin_Badr" pitchFamily="2" charset="0"/>
                          <a:cs typeface="B Mitra" panose="00000400000000000000" pitchFamily="2" charset="-78"/>
                        </a:rPr>
                        <a:t>پست و مخابرات</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55.20</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39292">
                <a:tc>
                  <a:txBody>
                    <a:bodyPr/>
                    <a:lstStyle/>
                    <a:p>
                      <a:pPr algn="ctr" rtl="0">
                        <a:lnSpc>
                          <a:spcPct val="115000"/>
                        </a:lnSpc>
                        <a:spcAft>
                          <a:spcPts val="0"/>
                        </a:spcAft>
                      </a:pPr>
                      <a:r>
                        <a:rPr lang="en-US" sz="1400">
                          <a:effectLst/>
                          <a:latin typeface="Armin_Badr" pitchFamily="2" charset="0"/>
                          <a:cs typeface="B Mitra" panose="00000400000000000000" pitchFamily="2" charset="-78"/>
                        </a:rPr>
                        <a:t> </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r" rtl="1">
                        <a:lnSpc>
                          <a:spcPct val="115000"/>
                        </a:lnSpc>
                        <a:spcAft>
                          <a:spcPts val="0"/>
                        </a:spcAft>
                      </a:pPr>
                      <a:r>
                        <a:rPr lang="fa-IR" sz="1400" dirty="0">
                          <a:effectLst/>
                          <a:latin typeface="Armin_Badr" pitchFamily="2" charset="0"/>
                          <a:cs typeface="B Mitra" panose="00000400000000000000" pitchFamily="2" charset="-78"/>
                        </a:rPr>
                        <a:t>بازار</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174.84</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bl>
          </a:graphicData>
        </a:graphic>
      </p:graphicFrame>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55754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فضاي حاکم بر اقتصاد کلان: تورم</a:t>
            </a:r>
            <a:endParaRPr lang="en-US" b="1" dirty="0"/>
          </a:p>
        </p:txBody>
      </p:sp>
      <p:sp>
        <p:nvSpPr>
          <p:cNvPr id="10243" name="Content Placeholder 2"/>
          <p:cNvSpPr>
            <a:spLocks noGrp="1"/>
          </p:cNvSpPr>
          <p:nvPr>
            <p:ph sz="quarter" idx="1"/>
          </p:nvPr>
        </p:nvSpPr>
        <p:spPr>
          <a:xfrm>
            <a:off x="609600" y="1295400"/>
            <a:ext cx="7315200" cy="2209800"/>
          </a:xfrm>
        </p:spPr>
        <p:txBody>
          <a:bodyPr/>
          <a:lstStyle/>
          <a:p>
            <a:pPr algn="just" rtl="1" eaLnBrk="1" hangingPunct="1">
              <a:lnSpc>
                <a:spcPct val="150000"/>
              </a:lnSpc>
              <a:defRPr/>
            </a:pPr>
            <a:r>
              <a:rPr lang="fa-IR" sz="2200" dirty="0" smtClean="0">
                <a:cs typeface="B Zar" pitchFamily="2" charset="-78"/>
              </a:rPr>
              <a:t>رشد فزايندۀ تورم که ارقام ماه</a:t>
            </a:r>
            <a:r>
              <a:rPr lang="fa-IR" sz="2200" b="1" dirty="0" smtClean="0">
                <a:cs typeface="B Zar" pitchFamily="2" charset="-78"/>
              </a:rPr>
              <a:t>‌</a:t>
            </a:r>
            <a:r>
              <a:rPr lang="fa-IR" sz="2200" dirty="0" smtClean="0">
                <a:cs typeface="B Zar" pitchFamily="2" charset="-78"/>
              </a:rPr>
              <a:t>به</a:t>
            </a:r>
            <a:r>
              <a:rPr lang="fa-IR" sz="2200" b="1" dirty="0">
                <a:cs typeface="B Zar" pitchFamily="2" charset="-78"/>
              </a:rPr>
              <a:t>‌</a:t>
            </a:r>
            <a:r>
              <a:rPr lang="fa-IR" sz="2200" dirty="0" smtClean="0">
                <a:cs typeface="B Zar" pitchFamily="2" charset="-78"/>
              </a:rPr>
              <a:t>ماه آن در بهمن ماه سال 1391 از 5 درصد فراتر رفته بود، در پاييز سال 1392تقريباً به صفر رسيده است.</a:t>
            </a:r>
            <a:endParaRPr lang="fa-IR" sz="2200" dirty="0" smtClean="0">
              <a:solidFill>
                <a:srgbClr val="FF0000"/>
              </a:solidFill>
              <a:cs typeface="B Zar" pitchFamily="2" charset="-78"/>
            </a:endParaRPr>
          </a:p>
          <a:p>
            <a:pPr algn="just" rtl="1" eaLnBrk="1" hangingPunct="1">
              <a:lnSpc>
                <a:spcPct val="150000"/>
              </a:lnSpc>
              <a:defRPr/>
            </a:pPr>
            <a:endParaRPr lang="fa-IR" sz="2200" dirty="0">
              <a:cs typeface="B Zar" pitchFamily="2" charset="-78"/>
            </a:endParaRPr>
          </a:p>
          <a:p>
            <a:pPr marL="0" indent="0" algn="just" eaLnBrk="1" hangingPunct="1">
              <a:lnSpc>
                <a:spcPct val="150000"/>
              </a:lnSpc>
              <a:buNone/>
              <a:defRPr/>
            </a:pPr>
            <a:endParaRPr lang="fa-IR" sz="2200" dirty="0" smtClean="0">
              <a:cs typeface="B Zar" pitchFamily="2" charset="-78"/>
            </a:endParaRPr>
          </a:p>
          <a:p>
            <a:pPr algn="just" rtl="1" eaLnBrk="1" hangingPunct="1">
              <a:lnSpc>
                <a:spcPct val="150000"/>
              </a:lnSpc>
              <a:defRPr/>
            </a:pPr>
            <a:endParaRPr lang="en-US" sz="2200" dirty="0" smtClean="0">
              <a:cs typeface="B Zar" pitchFamily="2" charset="-78"/>
            </a:endParaRPr>
          </a:p>
        </p:txBody>
      </p:sp>
      <p:graphicFrame>
        <p:nvGraphicFramePr>
          <p:cNvPr id="9" name="Chart 8"/>
          <p:cNvGraphicFramePr>
            <a:graphicFrameLocks/>
          </p:cNvGraphicFramePr>
          <p:nvPr/>
        </p:nvGraphicFramePr>
        <p:xfrm>
          <a:off x="1143000" y="3429000"/>
          <a:ext cx="6016752" cy="2810725"/>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149222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714612" y="1714488"/>
          <a:ext cx="4334470" cy="4153011"/>
        </p:xfrm>
        <a:graphic>
          <a:graphicData uri="http://schemas.openxmlformats.org/drawingml/2006/table">
            <a:tbl>
              <a:tblPr rtl="1" firstRow="1" firstCol="1" bandRow="1">
                <a:tableStyleId>{00A15C55-8517-42AA-B614-E9B94910E393}</a:tableStyleId>
              </a:tblPr>
              <a:tblGrid>
                <a:gridCol w="492123"/>
                <a:gridCol w="2422761"/>
                <a:gridCol w="1419586"/>
              </a:tblGrid>
              <a:tr h="507603">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رديف</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صنعت</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درصد </a:t>
                      </a:r>
                      <a:r>
                        <a:rPr lang="fa-IR" sz="1400" dirty="0" smtClean="0">
                          <a:effectLst/>
                          <a:latin typeface="Armin_Badr" pitchFamily="2" charset="0"/>
                          <a:cs typeface="B Mitra" panose="00000400000000000000" pitchFamily="2" charset="-78"/>
                        </a:rPr>
                        <a:t>بازدهي </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1</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فني </a:t>
                      </a:r>
                      <a:r>
                        <a:rPr lang="fa-IR" sz="1400" dirty="0">
                          <a:effectLst/>
                          <a:latin typeface="Armin_Badr" pitchFamily="2" charset="0"/>
                          <a:cs typeface="B Mitra" panose="00000400000000000000" pitchFamily="2" charset="-78"/>
                        </a:rPr>
                        <a:t>و </a:t>
                      </a:r>
                      <a:r>
                        <a:rPr lang="fa-IR" sz="1400" dirty="0" smtClean="0">
                          <a:effectLst/>
                          <a:latin typeface="Armin_Badr" pitchFamily="2" charset="0"/>
                          <a:cs typeface="B Mitra" panose="00000400000000000000" pitchFamily="2" charset="-78"/>
                        </a:rPr>
                        <a:t>مهندسي</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358.90</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a:effectLst/>
                          <a:latin typeface="Armin_Badr" pitchFamily="2" charset="0"/>
                          <a:cs typeface="B Mitra" panose="00000400000000000000" pitchFamily="2" charset="-78"/>
                        </a:rPr>
                        <a:t>2</a:t>
                      </a:r>
                      <a:endParaRPr lang="en-US" sz="12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سيمان </a:t>
                      </a:r>
                      <a:r>
                        <a:rPr lang="fa-IR" sz="1400" dirty="0">
                          <a:effectLst/>
                          <a:latin typeface="Armin_Badr" pitchFamily="2" charset="0"/>
                          <a:cs typeface="B Mitra" panose="00000400000000000000" pitchFamily="2" charset="-78"/>
                        </a:rPr>
                        <a:t>آهک گچ</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182.04</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a:effectLst/>
                          <a:latin typeface="Armin_Badr" pitchFamily="2" charset="0"/>
                          <a:cs typeface="B Mitra" panose="00000400000000000000" pitchFamily="2" charset="-78"/>
                        </a:rPr>
                        <a:t>3</a:t>
                      </a:r>
                      <a:endParaRPr lang="en-US" sz="12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خودرو و قطعات</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152.71</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a:effectLst/>
                          <a:latin typeface="Armin_Badr" pitchFamily="2" charset="0"/>
                          <a:cs typeface="B Mitra" panose="00000400000000000000" pitchFamily="2" charset="-78"/>
                        </a:rPr>
                        <a:t>4</a:t>
                      </a:r>
                      <a:endParaRPr lang="en-US" sz="12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بانک‌ها و نهادهاي پولي</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148.59</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a:effectLst/>
                          <a:latin typeface="Armin_Badr" pitchFamily="2" charset="0"/>
                          <a:cs typeface="B Mitra" panose="00000400000000000000" pitchFamily="2" charset="-78"/>
                        </a:rPr>
                        <a:t>5</a:t>
                      </a:r>
                      <a:endParaRPr lang="en-US" sz="12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مواد </a:t>
                      </a:r>
                      <a:r>
                        <a:rPr lang="fa-IR" sz="1400" dirty="0" smtClean="0">
                          <a:effectLst/>
                          <a:latin typeface="Armin_Badr" pitchFamily="2" charset="0"/>
                          <a:cs typeface="B Mitra" panose="00000400000000000000" pitchFamily="2" charset="-78"/>
                        </a:rPr>
                        <a:t>دارويي</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147.53</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a:effectLst/>
                          <a:latin typeface="Armin_Badr" pitchFamily="2" charset="0"/>
                          <a:cs typeface="B Mitra" panose="00000400000000000000" pitchFamily="2" charset="-78"/>
                        </a:rPr>
                        <a:t>6</a:t>
                      </a:r>
                      <a:endParaRPr lang="en-US" sz="12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سرمايه‌گذاريها</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146.36</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a:effectLst/>
                          <a:latin typeface="Armin_Badr" pitchFamily="2" charset="0"/>
                          <a:cs typeface="B Mitra" panose="00000400000000000000" pitchFamily="2" charset="-78"/>
                        </a:rPr>
                        <a:t>7</a:t>
                      </a:r>
                      <a:endParaRPr lang="en-US" sz="12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چندرشته </a:t>
                      </a:r>
                      <a:r>
                        <a:rPr lang="fa-IR" sz="1400" dirty="0" smtClean="0">
                          <a:effectLst/>
                          <a:latin typeface="Armin_Badr" pitchFamily="2" charset="0"/>
                          <a:cs typeface="B Mitra" panose="00000400000000000000" pitchFamily="2" charset="-78"/>
                        </a:rPr>
                        <a:t>اي صنعتي</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142.01</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a:effectLst/>
                          <a:latin typeface="Armin_Badr" pitchFamily="2" charset="0"/>
                          <a:cs typeface="B Mitra" panose="00000400000000000000" pitchFamily="2" charset="-78"/>
                        </a:rPr>
                        <a:t>8</a:t>
                      </a:r>
                      <a:endParaRPr lang="en-US" sz="12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رايانه</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120.60</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a:effectLst/>
                          <a:latin typeface="Armin_Badr" pitchFamily="2" charset="0"/>
                          <a:cs typeface="B Mitra" panose="00000400000000000000" pitchFamily="2" charset="-78"/>
                        </a:rPr>
                        <a:t>9</a:t>
                      </a:r>
                      <a:endParaRPr lang="en-US" sz="12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فرآورده‌هاي نفتي</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109.50</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a:effectLst/>
                          <a:latin typeface="Armin_Badr" pitchFamily="2" charset="0"/>
                          <a:cs typeface="B Mitra" panose="00000400000000000000" pitchFamily="2" charset="-78"/>
                        </a:rPr>
                        <a:t>10</a:t>
                      </a:r>
                      <a:endParaRPr lang="en-US" sz="12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شيميايي</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104.80</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a:effectLst/>
                          <a:latin typeface="Armin_Badr" pitchFamily="2" charset="0"/>
                          <a:cs typeface="B Mitra" panose="00000400000000000000" pitchFamily="2" charset="-78"/>
                        </a:rPr>
                        <a:t>11</a:t>
                      </a:r>
                      <a:endParaRPr lang="en-US" sz="12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انبوه </a:t>
                      </a:r>
                      <a:r>
                        <a:rPr lang="fa-IR" sz="1400" dirty="0" smtClean="0">
                          <a:effectLst/>
                          <a:latin typeface="Armin_Badr" pitchFamily="2" charset="0"/>
                          <a:cs typeface="B Mitra" panose="00000400000000000000" pitchFamily="2" charset="-78"/>
                        </a:rPr>
                        <a:t>سازي</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84.56</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a:effectLst/>
                          <a:latin typeface="Armin_Badr" pitchFamily="2" charset="0"/>
                          <a:cs typeface="B Mitra" panose="00000400000000000000" pitchFamily="2" charset="-78"/>
                        </a:rPr>
                        <a:t>12</a:t>
                      </a:r>
                      <a:endParaRPr lang="en-US" sz="12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فلزات </a:t>
                      </a:r>
                      <a:r>
                        <a:rPr lang="fa-IR" sz="1400" dirty="0" smtClean="0">
                          <a:effectLst/>
                          <a:latin typeface="Armin_Badr" pitchFamily="2" charset="0"/>
                          <a:cs typeface="B Mitra" panose="00000400000000000000" pitchFamily="2" charset="-78"/>
                        </a:rPr>
                        <a:t>اساسي</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53.49</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180340">
                <a:tc>
                  <a:txBody>
                    <a:bodyPr/>
                    <a:lstStyle/>
                    <a:p>
                      <a:pPr algn="ctr" rtl="0">
                        <a:lnSpc>
                          <a:spcPct val="115000"/>
                        </a:lnSpc>
                        <a:spcAft>
                          <a:spcPts val="0"/>
                        </a:spcAft>
                      </a:pPr>
                      <a:r>
                        <a:rPr lang="en-US" sz="1400">
                          <a:effectLst/>
                          <a:latin typeface="Armin_Badr" pitchFamily="2" charset="0"/>
                          <a:cs typeface="B Mitra" panose="00000400000000000000" pitchFamily="2" charset="-78"/>
                        </a:rPr>
                        <a:t>13</a:t>
                      </a:r>
                      <a:endParaRPr lang="en-US" sz="12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پست و مخابرات</a:t>
                      </a:r>
                      <a:endParaRPr lang="en-US" sz="12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49.45</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bl>
          </a:graphicData>
        </a:graphic>
      </p:graphicFrame>
      <p:sp>
        <p:nvSpPr>
          <p:cNvPr id="2" name="Title 1"/>
          <p:cNvSpPr>
            <a:spLocks noGrp="1"/>
          </p:cNvSpPr>
          <p:nvPr>
            <p:ph type="title"/>
          </p:nvPr>
        </p:nvSpPr>
        <p:spPr/>
        <p:txBody>
          <a:bodyPr>
            <a:normAutofit fontScale="90000"/>
          </a:bodyPr>
          <a:lstStyle/>
          <a:p>
            <a:r>
              <a:rPr lang="fa-IR" sz="3200" dirty="0" smtClean="0"/>
              <a:t>برترين بازدهي صنايع از ابتداي سال جاري تاکنون</a:t>
            </a:r>
            <a:endParaRPr lang="fa-IR" sz="3200" dirty="0"/>
          </a:p>
        </p:txBody>
      </p:sp>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626682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fa-IR" dirty="0" smtClean="0"/>
              <a:t>مبلغ افزايش سرمايه شرکتها</a:t>
            </a:r>
            <a:endParaRPr lang="fa-IR" dirty="0"/>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384374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066800" y="1524000"/>
          <a:ext cx="6059373" cy="4500594"/>
        </p:xfrm>
        <a:graphic>
          <a:graphicData uri="http://schemas.openxmlformats.org/drawingml/2006/table">
            <a:tbl>
              <a:tblPr rtl="1" firstRow="1" firstCol="1" bandRow="1">
                <a:tableStyleId>{00A15C55-8517-42AA-B614-E9B94910E393}</a:tableStyleId>
              </a:tblPr>
              <a:tblGrid>
                <a:gridCol w="1052023"/>
                <a:gridCol w="1592470"/>
                <a:gridCol w="1592470"/>
                <a:gridCol w="1822410"/>
              </a:tblGrid>
              <a:tr h="305017">
                <a:tc rowSpan="2">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ماه</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gridSpan="2">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منابع </a:t>
                      </a:r>
                      <a:r>
                        <a:rPr lang="fa-IR" sz="1400" dirty="0" smtClean="0">
                          <a:effectLst/>
                          <a:latin typeface="Armin_Badr" pitchFamily="2" charset="0"/>
                          <a:cs typeface="B Mitra" panose="00000400000000000000" pitchFamily="2" charset="-78"/>
                        </a:rPr>
                        <a:t>تأمين افزايش سرمايه </a:t>
                      </a:r>
                      <a:r>
                        <a:rPr lang="fa-IR" sz="1400" dirty="0">
                          <a:effectLst/>
                          <a:latin typeface="Armin_Badr" pitchFamily="2" charset="0"/>
                          <a:cs typeface="B Mitra" panose="00000400000000000000" pitchFamily="2" charset="-78"/>
                        </a:rPr>
                        <a:t>(</a:t>
                      </a:r>
                      <a:r>
                        <a:rPr lang="fa-IR" sz="1400" dirty="0" smtClean="0">
                          <a:effectLst/>
                          <a:latin typeface="Armin_Badr" pitchFamily="2" charset="0"/>
                          <a:cs typeface="B Mitra" panose="00000400000000000000" pitchFamily="2" charset="-78"/>
                        </a:rPr>
                        <a:t>ميليون ريال</a:t>
                      </a:r>
                      <a:r>
                        <a:rPr lang="fa-IR" sz="1400" dirty="0">
                          <a:effectLst/>
                          <a:latin typeface="Armin_Badr" pitchFamily="2" charset="0"/>
                          <a:cs typeface="B Mitra" panose="00000400000000000000" pitchFamily="2" charset="-78"/>
                        </a:rPr>
                        <a:t>)</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hMerge="1">
                  <a:txBody>
                    <a:bodyPr/>
                    <a:lstStyle/>
                    <a:p>
                      <a:pPr rtl="1"/>
                      <a:endParaRPr lang="fa-IR"/>
                    </a:p>
                  </a:txBody>
                  <a:tcPr/>
                </a:tc>
                <a:tc rowSpan="2">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افزايش سرمايه</a:t>
                      </a:r>
                      <a:br>
                        <a:rPr lang="fa-IR" sz="1400" dirty="0" smtClean="0">
                          <a:effectLst/>
                          <a:latin typeface="Armin_Badr" pitchFamily="2" charset="0"/>
                          <a:cs typeface="B Mitra" panose="00000400000000000000" pitchFamily="2" charset="-78"/>
                        </a:rPr>
                      </a:br>
                      <a:r>
                        <a:rPr lang="fa-IR" sz="1400" dirty="0" smtClean="0">
                          <a:effectLst/>
                          <a:latin typeface="Armin_Badr" pitchFamily="2" charset="0"/>
                          <a:cs typeface="B Mitra" panose="00000400000000000000" pitchFamily="2" charset="-78"/>
                        </a:rPr>
                        <a:t> </a:t>
                      </a:r>
                      <a:r>
                        <a:rPr lang="fa-IR" sz="1400" dirty="0">
                          <a:effectLst/>
                          <a:latin typeface="Armin_Badr" pitchFamily="2" charset="0"/>
                          <a:cs typeface="B Mitra" panose="00000400000000000000" pitchFamily="2" charset="-78"/>
                        </a:rPr>
                        <a:t>(</a:t>
                      </a:r>
                      <a:r>
                        <a:rPr lang="fa-IR" sz="1400" dirty="0" smtClean="0">
                          <a:effectLst/>
                          <a:latin typeface="Armin_Badr" pitchFamily="2" charset="0"/>
                          <a:cs typeface="B Mitra" panose="00000400000000000000" pitchFamily="2" charset="-78"/>
                        </a:rPr>
                        <a:t>ميليون ريال</a:t>
                      </a:r>
                      <a:r>
                        <a:rPr lang="fa-IR" sz="1400" dirty="0">
                          <a:effectLst/>
                          <a:latin typeface="Armin_Badr" pitchFamily="2" charset="0"/>
                          <a:cs typeface="B Mitra" panose="00000400000000000000" pitchFamily="2" charset="-78"/>
                        </a:rPr>
                        <a:t>)</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r>
              <a:tr h="259030">
                <a:tc vMerge="1">
                  <a:txBody>
                    <a:bodyPr/>
                    <a:lstStyle/>
                    <a:p>
                      <a:pPr rtl="1"/>
                      <a:endParaRPr lang="fa-IR"/>
                    </a:p>
                  </a:txBody>
                  <a:tcPr/>
                </a:tc>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مطالبات و آورده </a:t>
                      </a:r>
                      <a:r>
                        <a:rPr lang="fa-IR" sz="1400" dirty="0" smtClean="0">
                          <a:effectLst/>
                          <a:latin typeface="Armin_Badr" pitchFamily="2" charset="0"/>
                          <a:cs typeface="B Mitra" panose="00000400000000000000" pitchFamily="2" charset="-78"/>
                        </a:rPr>
                        <a:t>نقدي</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سود انباشته و </a:t>
                      </a:r>
                      <a:r>
                        <a:rPr lang="fa-IR" sz="1400" dirty="0" smtClean="0">
                          <a:effectLst/>
                          <a:latin typeface="Armin_Badr" pitchFamily="2" charset="0"/>
                          <a:cs typeface="B Mitra" panose="00000400000000000000" pitchFamily="2" charset="-78"/>
                        </a:rPr>
                        <a:t>اندوخته‌ها و </a:t>
                      </a:r>
                      <a:r>
                        <a:rPr lang="fa-IR" sz="1400" dirty="0">
                          <a:effectLst/>
                          <a:latin typeface="Armin_Badr" pitchFamily="2" charset="0"/>
                          <a:cs typeface="B Mitra" panose="00000400000000000000" pitchFamily="2" charset="-78"/>
                        </a:rPr>
                        <a:t>صرف سهام</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vMerge="1">
                  <a:txBody>
                    <a:bodyPr/>
                    <a:lstStyle/>
                    <a:p>
                      <a:pPr rtl="1"/>
                      <a:endParaRPr lang="fa-IR"/>
                    </a:p>
                  </a:txBody>
                  <a:tcPr/>
                </a:tc>
              </a:tr>
              <a:tr h="347263">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دي </a:t>
                      </a:r>
                      <a:r>
                        <a:rPr lang="fa-IR" sz="1400" dirty="0">
                          <a:effectLst/>
                          <a:latin typeface="Armin_Badr" pitchFamily="2" charset="0"/>
                          <a:cs typeface="B Mitra" panose="00000400000000000000" pitchFamily="2" charset="-78"/>
                        </a:rPr>
                        <a:t>92</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9,627,285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a:effectLst/>
                          <a:latin typeface="Armin_Badr" pitchFamily="2" charset="0"/>
                          <a:cs typeface="B Mitra" panose="00000400000000000000" pitchFamily="2" charset="-78"/>
                        </a:rPr>
                        <a:t>    6,165,040 </a:t>
                      </a:r>
                      <a:endParaRPr lang="en-US" sz="140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15,792,325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r>
              <a:tr h="302547">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آذر 92</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6,039,099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a:effectLst/>
                          <a:latin typeface="Armin_Badr" pitchFamily="2" charset="0"/>
                          <a:cs typeface="B Mitra" panose="00000400000000000000" pitchFamily="2" charset="-78"/>
                        </a:rPr>
                        <a:t>    1,409,374 </a:t>
                      </a:r>
                      <a:endParaRPr lang="en-US" sz="140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a:effectLst/>
                          <a:latin typeface="Armin_Badr" pitchFamily="2" charset="0"/>
                          <a:cs typeface="B Mitra" panose="00000400000000000000" pitchFamily="2" charset="-78"/>
                        </a:rPr>
                        <a:t>            7,448,473 </a:t>
                      </a:r>
                      <a:endParaRPr lang="en-US" sz="1400">
                        <a:solidFill>
                          <a:srgbClr val="31849B"/>
                        </a:solidFill>
                        <a:effectLst/>
                        <a:latin typeface="Armin_Badr" pitchFamily="2" charset="0"/>
                        <a:ea typeface="Calibri"/>
                        <a:cs typeface="B Mitra" panose="00000400000000000000" pitchFamily="2" charset="-78"/>
                      </a:endParaRPr>
                    </a:p>
                  </a:txBody>
                  <a:tcPr marL="42233" marR="42233" marT="0" marB="0" anchor="ctr"/>
                </a:tc>
              </a:tr>
              <a:tr h="329269">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آبان 92</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10,804,443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a:effectLst/>
                          <a:latin typeface="Armin_Badr" pitchFamily="2" charset="0"/>
                          <a:cs typeface="B Mitra" panose="00000400000000000000" pitchFamily="2" charset="-78"/>
                        </a:rPr>
                        <a:t>   36,023,858 </a:t>
                      </a:r>
                      <a:endParaRPr lang="en-US" sz="140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a:effectLst/>
                          <a:latin typeface="Armin_Badr" pitchFamily="2" charset="0"/>
                          <a:cs typeface="B Mitra" panose="00000400000000000000" pitchFamily="2" charset="-78"/>
                        </a:rPr>
                        <a:t>          46,828,301 </a:t>
                      </a:r>
                      <a:endParaRPr lang="en-US" sz="1400">
                        <a:solidFill>
                          <a:srgbClr val="31849B"/>
                        </a:solidFill>
                        <a:effectLst/>
                        <a:latin typeface="Armin_Badr" pitchFamily="2" charset="0"/>
                        <a:ea typeface="Calibri"/>
                        <a:cs typeface="B Mitra" panose="00000400000000000000" pitchFamily="2" charset="-78"/>
                      </a:endParaRPr>
                    </a:p>
                  </a:txBody>
                  <a:tcPr marL="42233" marR="42233" marT="0" marB="0" anchor="ctr"/>
                </a:tc>
              </a:tr>
              <a:tr h="297914">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مهر 92</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a:effectLst/>
                          <a:latin typeface="Armin_Badr" pitchFamily="2" charset="0"/>
                          <a:cs typeface="B Mitra" panose="00000400000000000000" pitchFamily="2" charset="-78"/>
                        </a:rPr>
                        <a:t>    6,487,400 </a:t>
                      </a:r>
                      <a:endParaRPr lang="en-US" sz="140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a:effectLst/>
                          <a:latin typeface="Armin_Badr" pitchFamily="2" charset="0"/>
                          <a:cs typeface="B Mitra" panose="00000400000000000000" pitchFamily="2" charset="-78"/>
                        </a:rPr>
                        <a:t>            6,487,400 </a:t>
                      </a:r>
                      <a:endParaRPr lang="en-US" sz="1400">
                        <a:solidFill>
                          <a:srgbClr val="31849B"/>
                        </a:solidFill>
                        <a:effectLst/>
                        <a:latin typeface="Armin_Badr" pitchFamily="2" charset="0"/>
                        <a:ea typeface="Calibri"/>
                        <a:cs typeface="B Mitra" panose="00000400000000000000" pitchFamily="2" charset="-78"/>
                      </a:endParaRPr>
                    </a:p>
                  </a:txBody>
                  <a:tcPr marL="42233" marR="42233" marT="0" marB="0" anchor="ctr"/>
                </a:tc>
              </a:tr>
              <a:tr h="324636">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شهريور </a:t>
                      </a:r>
                      <a:r>
                        <a:rPr lang="fa-IR" sz="1400" dirty="0">
                          <a:effectLst/>
                          <a:latin typeface="Armin_Badr" pitchFamily="2" charset="0"/>
                          <a:cs typeface="B Mitra" panose="00000400000000000000" pitchFamily="2" charset="-78"/>
                        </a:rPr>
                        <a:t>92</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2,013,247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580,060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a:effectLst/>
                          <a:latin typeface="Armin_Badr" pitchFamily="2" charset="0"/>
                          <a:cs typeface="B Mitra" panose="00000400000000000000" pitchFamily="2" charset="-78"/>
                        </a:rPr>
                        <a:t>            2,593,307 </a:t>
                      </a:r>
                      <a:endParaRPr lang="en-US" sz="1400">
                        <a:solidFill>
                          <a:srgbClr val="31849B"/>
                        </a:solidFill>
                        <a:effectLst/>
                        <a:latin typeface="Armin_Badr" pitchFamily="2" charset="0"/>
                        <a:ea typeface="Calibri"/>
                        <a:cs typeface="B Mitra" panose="00000400000000000000" pitchFamily="2" charset="-78"/>
                      </a:endParaRPr>
                    </a:p>
                  </a:txBody>
                  <a:tcPr marL="42233" marR="42233" marT="0" marB="0" anchor="ctr"/>
                </a:tc>
              </a:tr>
              <a:tr h="388545">
                <a:tc>
                  <a:txBody>
                    <a:bodyPr/>
                    <a:lstStyle/>
                    <a:p>
                      <a:pPr algn="ctr" rtl="1">
                        <a:lnSpc>
                          <a:spcPct val="115000"/>
                        </a:lnSpc>
                        <a:spcAft>
                          <a:spcPts val="0"/>
                        </a:spcAft>
                      </a:pPr>
                      <a:r>
                        <a:rPr lang="fa-IR" sz="1400" dirty="0">
                          <a:effectLst/>
                          <a:latin typeface="Armin_Badr" pitchFamily="2" charset="0"/>
                          <a:cs typeface="B Mitra" panose="00000400000000000000" pitchFamily="2" charset="-78"/>
                        </a:rPr>
                        <a:t>مرداد92</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10,690,000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8,154,057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a:effectLst/>
                          <a:latin typeface="Armin_Badr" pitchFamily="2" charset="0"/>
                          <a:cs typeface="B Mitra" panose="00000400000000000000" pitchFamily="2" charset="-78"/>
                        </a:rPr>
                        <a:t>          18,844,057 </a:t>
                      </a:r>
                      <a:endParaRPr lang="en-US" sz="1400">
                        <a:solidFill>
                          <a:srgbClr val="31849B"/>
                        </a:solidFill>
                        <a:effectLst/>
                        <a:latin typeface="Armin_Badr" pitchFamily="2" charset="0"/>
                        <a:ea typeface="Calibri"/>
                        <a:cs typeface="B Mitra" panose="00000400000000000000" pitchFamily="2" charset="-78"/>
                      </a:endParaRPr>
                    </a:p>
                  </a:txBody>
                  <a:tcPr marL="42233" marR="42233" marT="0" marB="0" anchor="ctr"/>
                </a:tc>
              </a:tr>
              <a:tr h="259030">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تير </a:t>
                      </a:r>
                      <a:r>
                        <a:rPr lang="fa-IR" sz="1400" dirty="0">
                          <a:effectLst/>
                          <a:latin typeface="Armin_Badr" pitchFamily="2" charset="0"/>
                          <a:cs typeface="B Mitra" panose="00000400000000000000" pitchFamily="2" charset="-78"/>
                        </a:rPr>
                        <a:t>92</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1,322,758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1,584,472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a:effectLst/>
                          <a:latin typeface="Armin_Badr" pitchFamily="2" charset="0"/>
                          <a:cs typeface="B Mitra" panose="00000400000000000000" pitchFamily="2" charset="-78"/>
                        </a:rPr>
                        <a:t>            2,907,230 </a:t>
                      </a:r>
                      <a:endParaRPr lang="en-US" sz="1400">
                        <a:solidFill>
                          <a:srgbClr val="31849B"/>
                        </a:solidFill>
                        <a:effectLst/>
                        <a:latin typeface="Armin_Badr" pitchFamily="2" charset="0"/>
                        <a:ea typeface="Calibri"/>
                        <a:cs typeface="B Mitra" panose="00000400000000000000" pitchFamily="2" charset="-78"/>
                      </a:endParaRPr>
                    </a:p>
                  </a:txBody>
                  <a:tcPr marL="42233" marR="42233" marT="0" marB="0" anchor="ctr"/>
                </a:tc>
              </a:tr>
              <a:tr h="388545">
                <a:tc>
                  <a:txBody>
                    <a:bodyPr/>
                    <a:lstStyle/>
                    <a:p>
                      <a:pPr algn="ctr" rtl="1">
                        <a:lnSpc>
                          <a:spcPct val="115000"/>
                        </a:lnSpc>
                        <a:spcAft>
                          <a:spcPts val="0"/>
                        </a:spcAft>
                      </a:pPr>
                      <a:r>
                        <a:rPr lang="fa-IR" sz="1400">
                          <a:effectLst/>
                          <a:latin typeface="Armin_Badr" pitchFamily="2" charset="0"/>
                          <a:cs typeface="B Mitra" panose="00000400000000000000" pitchFamily="2" charset="-78"/>
                        </a:rPr>
                        <a:t>خرداد 92</a:t>
                      </a:r>
                      <a:endParaRPr lang="en-US" sz="140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18,886,918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2,365,000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21,251,918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r>
              <a:tr h="342092">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ارديبهشت </a:t>
                      </a:r>
                      <a:r>
                        <a:rPr lang="fa-IR" sz="1400" dirty="0">
                          <a:effectLst/>
                          <a:latin typeface="Armin_Badr" pitchFamily="2" charset="0"/>
                          <a:cs typeface="B Mitra" panose="00000400000000000000" pitchFamily="2" charset="-78"/>
                        </a:rPr>
                        <a:t>92</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100,000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2,464,332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2,564,332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r>
              <a:tr h="357190">
                <a:tc>
                  <a:txBody>
                    <a:bodyPr/>
                    <a:lstStyle/>
                    <a:p>
                      <a:pPr algn="ctr" rtl="1">
                        <a:lnSpc>
                          <a:spcPct val="115000"/>
                        </a:lnSpc>
                        <a:spcAft>
                          <a:spcPts val="0"/>
                        </a:spcAft>
                      </a:pPr>
                      <a:r>
                        <a:rPr lang="fa-IR" sz="1400" dirty="0" smtClean="0">
                          <a:effectLst/>
                          <a:latin typeface="Armin_Badr" pitchFamily="2" charset="0"/>
                          <a:cs typeface="B Mitra" panose="00000400000000000000" pitchFamily="2" charset="-78"/>
                        </a:rPr>
                        <a:t>فروردين </a:t>
                      </a:r>
                      <a:r>
                        <a:rPr lang="fa-IR" sz="1400" dirty="0">
                          <a:effectLst/>
                          <a:latin typeface="Armin_Badr" pitchFamily="2" charset="0"/>
                          <a:cs typeface="B Mitra" panose="00000400000000000000" pitchFamily="2" charset="-78"/>
                        </a:rPr>
                        <a:t>92</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60,000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2,105,000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400" dirty="0">
                          <a:effectLst/>
                          <a:latin typeface="Armin_Badr" pitchFamily="2" charset="0"/>
                          <a:cs typeface="B Mitra" panose="00000400000000000000" pitchFamily="2" charset="-78"/>
                        </a:rPr>
                        <a:t>            2,165,000 </a:t>
                      </a:r>
                      <a:endParaRPr lang="en-US" sz="1400" dirty="0">
                        <a:solidFill>
                          <a:srgbClr val="31849B"/>
                        </a:solidFill>
                        <a:effectLst/>
                        <a:latin typeface="Armin_Badr" pitchFamily="2" charset="0"/>
                        <a:ea typeface="Calibri"/>
                        <a:cs typeface="B Mitra" panose="00000400000000000000" pitchFamily="2" charset="-78"/>
                      </a:endParaRPr>
                    </a:p>
                  </a:txBody>
                  <a:tcPr marL="42233" marR="42233" marT="0" marB="0" anchor="ctr"/>
                </a:tc>
              </a:tr>
              <a:tr h="367818">
                <a:tc>
                  <a:txBody>
                    <a:bodyPr/>
                    <a:lstStyle/>
                    <a:p>
                      <a:pPr algn="ctr" rtl="0">
                        <a:lnSpc>
                          <a:spcPct val="115000"/>
                        </a:lnSpc>
                        <a:spcAft>
                          <a:spcPts val="0"/>
                        </a:spcAft>
                      </a:pPr>
                      <a:r>
                        <a:rPr lang="en-US" sz="1400">
                          <a:effectLst/>
                          <a:latin typeface="Armin_Badr" pitchFamily="2" charset="0"/>
                          <a:cs typeface="B Mitra" panose="00000400000000000000" pitchFamily="2" charset="-78"/>
                        </a:rPr>
                        <a:t> </a:t>
                      </a:r>
                      <a:endParaRPr lang="en-US" sz="140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600" b="1" dirty="0">
                          <a:effectLst/>
                          <a:latin typeface="Armin_Badr" pitchFamily="2" charset="0"/>
                          <a:cs typeface="B Mitra" panose="00000400000000000000" pitchFamily="2" charset="-78"/>
                        </a:rPr>
                        <a:t>    59,543,750 </a:t>
                      </a:r>
                      <a:endParaRPr lang="en-US" sz="1600" b="1"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600" b="1" dirty="0">
                          <a:effectLst/>
                          <a:latin typeface="Armin_Badr" pitchFamily="2" charset="0"/>
                          <a:cs typeface="B Mitra" panose="00000400000000000000" pitchFamily="2" charset="-78"/>
                        </a:rPr>
                        <a:t>   67,338,593 </a:t>
                      </a:r>
                      <a:endParaRPr lang="en-US" sz="1600" b="1" dirty="0">
                        <a:solidFill>
                          <a:srgbClr val="31849B"/>
                        </a:solidFill>
                        <a:effectLst/>
                        <a:latin typeface="Armin_Badr" pitchFamily="2" charset="0"/>
                        <a:ea typeface="Calibri"/>
                        <a:cs typeface="B Mitra" panose="00000400000000000000" pitchFamily="2" charset="-78"/>
                      </a:endParaRPr>
                    </a:p>
                  </a:txBody>
                  <a:tcPr marL="42233" marR="42233" marT="0" marB="0" anchor="ctr"/>
                </a:tc>
                <a:tc>
                  <a:txBody>
                    <a:bodyPr/>
                    <a:lstStyle/>
                    <a:p>
                      <a:pPr algn="ctr" rtl="0">
                        <a:lnSpc>
                          <a:spcPct val="115000"/>
                        </a:lnSpc>
                        <a:spcAft>
                          <a:spcPts val="0"/>
                        </a:spcAft>
                      </a:pPr>
                      <a:r>
                        <a:rPr lang="en-US" sz="1600" b="1" dirty="0">
                          <a:effectLst/>
                          <a:latin typeface="Armin_Badr" pitchFamily="2" charset="0"/>
                          <a:cs typeface="B Mitra" panose="00000400000000000000" pitchFamily="2" charset="-78"/>
                        </a:rPr>
                        <a:t>         126,882,343 </a:t>
                      </a:r>
                      <a:endParaRPr lang="en-US" sz="1600" b="1" dirty="0">
                        <a:solidFill>
                          <a:srgbClr val="31849B"/>
                        </a:solidFill>
                        <a:effectLst/>
                        <a:latin typeface="Armin_Badr" pitchFamily="2" charset="0"/>
                        <a:ea typeface="Calibri"/>
                        <a:cs typeface="B Mitra" panose="00000400000000000000" pitchFamily="2" charset="-78"/>
                      </a:endParaRPr>
                    </a:p>
                  </a:txBody>
                  <a:tcPr marL="42233" marR="42233" marT="0" marB="0" anchor="ctr"/>
                </a:tc>
              </a:tr>
            </a:tbl>
          </a:graphicData>
        </a:graphic>
      </p:graphicFrame>
      <p:sp>
        <p:nvSpPr>
          <p:cNvPr id="2" name="Title 1"/>
          <p:cNvSpPr>
            <a:spLocks noGrp="1"/>
          </p:cNvSpPr>
          <p:nvPr>
            <p:ph type="title"/>
          </p:nvPr>
        </p:nvSpPr>
        <p:spPr/>
        <p:txBody>
          <a:bodyPr/>
          <a:lstStyle/>
          <a:p>
            <a:r>
              <a:rPr lang="fa-IR" dirty="0" smtClean="0"/>
              <a:t>روند ماهانه افزايش سرمايه</a:t>
            </a:r>
            <a:endParaRPr lang="fa-IR" dirty="0"/>
          </a:p>
        </p:txBody>
      </p:sp>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998939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2143108" y="1571612"/>
          <a:ext cx="4583750" cy="3841242"/>
        </p:xfrm>
        <a:graphic>
          <a:graphicData uri="http://schemas.openxmlformats.org/drawingml/2006/table">
            <a:tbl>
              <a:tblPr rtl="1" firstRow="1" firstCol="1" bandRow="1">
                <a:tableStyleId>{00A15C55-8517-42AA-B614-E9B94910E393}</a:tableStyleId>
              </a:tblPr>
              <a:tblGrid>
                <a:gridCol w="1138363"/>
                <a:gridCol w="1647853"/>
                <a:gridCol w="1797534"/>
              </a:tblGrid>
              <a:tr h="476250">
                <a:tc gridSpan="3">
                  <a:txBody>
                    <a:bodyPr/>
                    <a:lstStyle/>
                    <a:p>
                      <a:pPr algn="ctr" rtl="1">
                        <a:lnSpc>
                          <a:spcPct val="115000"/>
                        </a:lnSpc>
                        <a:spcAft>
                          <a:spcPts val="0"/>
                        </a:spcAft>
                      </a:pPr>
                      <a:r>
                        <a:rPr lang="fa-IR" sz="1600" dirty="0">
                          <a:effectLst/>
                          <a:cs typeface="B Mitra" panose="00000400000000000000" pitchFamily="2" charset="-78"/>
                        </a:rPr>
                        <a:t>روند ماهانه </a:t>
                      </a:r>
                      <a:r>
                        <a:rPr lang="fa-IR" sz="1600" dirty="0" smtClean="0">
                          <a:effectLst/>
                          <a:cs typeface="B Mitra" panose="00000400000000000000" pitchFamily="2" charset="-78"/>
                        </a:rPr>
                        <a:t>عرضه‌هاي دولتي-دوره منتهي </a:t>
                      </a:r>
                      <a:r>
                        <a:rPr lang="fa-IR" sz="1600" dirty="0">
                          <a:effectLst/>
                          <a:cs typeface="B Mitra" panose="00000400000000000000" pitchFamily="2" charset="-78"/>
                        </a:rPr>
                        <a:t>به </a:t>
                      </a:r>
                      <a:r>
                        <a:rPr lang="fa-IR" sz="1600" dirty="0" smtClean="0">
                          <a:effectLst/>
                          <a:cs typeface="B Mitra" panose="00000400000000000000" pitchFamily="2" charset="-78"/>
                        </a:rPr>
                        <a:t>1392/10/30</a:t>
                      </a:r>
                      <a:endParaRPr lang="en-US" sz="1400" dirty="0">
                        <a:solidFill>
                          <a:srgbClr val="31849B"/>
                        </a:solidFill>
                        <a:effectLst/>
                        <a:latin typeface="Calibri"/>
                        <a:ea typeface="Calibri"/>
                        <a:cs typeface="B Mitra" panose="00000400000000000000"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248285">
                <a:tc>
                  <a:txBody>
                    <a:bodyPr/>
                    <a:lstStyle/>
                    <a:p>
                      <a:pPr algn="l" rtl="0">
                        <a:lnSpc>
                          <a:spcPct val="115000"/>
                        </a:lnSpc>
                        <a:spcAft>
                          <a:spcPts val="0"/>
                        </a:spcAft>
                      </a:pPr>
                      <a:r>
                        <a:rPr lang="en-US" sz="1400" dirty="0">
                          <a:effectLst/>
                          <a:cs typeface="B Mitra" panose="00000400000000000000" pitchFamily="2" charset="-78"/>
                        </a:rPr>
                        <a:t> </a:t>
                      </a:r>
                      <a:endParaRPr lang="en-US" sz="1400" dirty="0">
                        <a:solidFill>
                          <a:srgbClr val="31849B"/>
                        </a:solidFill>
                        <a:effectLst/>
                        <a:latin typeface="Calibri"/>
                        <a:ea typeface="Calibri"/>
                        <a:cs typeface="B Mitra" panose="00000400000000000000" pitchFamily="2" charset="-78"/>
                      </a:endParaRPr>
                    </a:p>
                  </a:txBody>
                  <a:tcPr marL="68580" marR="68580" marT="0" marB="0"/>
                </a:tc>
                <a:tc>
                  <a:txBody>
                    <a:bodyPr/>
                    <a:lstStyle/>
                    <a:p>
                      <a:pPr algn="ctr" rtl="1">
                        <a:lnSpc>
                          <a:spcPct val="115000"/>
                        </a:lnSpc>
                        <a:spcAft>
                          <a:spcPts val="0"/>
                        </a:spcAft>
                      </a:pPr>
                      <a:r>
                        <a:rPr lang="fa-IR" sz="1600" dirty="0">
                          <a:effectLst/>
                          <a:latin typeface="Armin_Badr" pitchFamily="2" charset="0"/>
                          <a:cs typeface="B Mitra" panose="00000400000000000000" pitchFamily="2" charset="-78"/>
                        </a:rPr>
                        <a:t>حجم (</a:t>
                      </a:r>
                      <a:r>
                        <a:rPr lang="fa-IR" sz="1600" dirty="0" smtClean="0">
                          <a:effectLst/>
                          <a:latin typeface="Armin_Badr" pitchFamily="2" charset="0"/>
                          <a:cs typeface="B Mitra" panose="00000400000000000000" pitchFamily="2" charset="-78"/>
                        </a:rPr>
                        <a:t>ميليون </a:t>
                      </a:r>
                      <a:r>
                        <a:rPr lang="fa-IR" sz="1600" dirty="0">
                          <a:effectLst/>
                          <a:latin typeface="Armin_Badr" pitchFamily="2" charset="0"/>
                          <a:cs typeface="B Mitra" panose="00000400000000000000" pitchFamily="2" charset="-78"/>
                        </a:rPr>
                        <a:t>سهم)</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600" dirty="0">
                          <a:effectLst/>
                          <a:latin typeface="Armin_Badr" pitchFamily="2" charset="0"/>
                          <a:cs typeface="B Mitra" panose="00000400000000000000" pitchFamily="2" charset="-78"/>
                        </a:rPr>
                        <a:t>ارزش (</a:t>
                      </a:r>
                      <a:r>
                        <a:rPr lang="fa-IR" sz="1600" dirty="0" smtClean="0">
                          <a:effectLst/>
                          <a:latin typeface="Armin_Badr" pitchFamily="2" charset="0"/>
                          <a:cs typeface="B Mitra" panose="00000400000000000000" pitchFamily="2" charset="-78"/>
                        </a:rPr>
                        <a:t>ميليارد ريال</a:t>
                      </a:r>
                      <a:r>
                        <a:rPr lang="fa-IR" sz="1600" dirty="0">
                          <a:effectLst/>
                          <a:latin typeface="Armin_Badr" pitchFamily="2" charset="0"/>
                          <a:cs typeface="B Mitra" panose="00000400000000000000" pitchFamily="2" charset="-78"/>
                        </a:rPr>
                        <a:t>)</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47650">
                <a:tc>
                  <a:txBody>
                    <a:bodyPr/>
                    <a:lstStyle/>
                    <a:p>
                      <a:pPr algn="ctr" rtl="1">
                        <a:lnSpc>
                          <a:spcPct val="115000"/>
                        </a:lnSpc>
                        <a:spcAft>
                          <a:spcPts val="0"/>
                        </a:spcAft>
                      </a:pPr>
                      <a:r>
                        <a:rPr lang="fa-IR" sz="1600" dirty="0" smtClean="0">
                          <a:effectLst/>
                          <a:cs typeface="B Mitra" panose="00000400000000000000" pitchFamily="2" charset="-78"/>
                        </a:rPr>
                        <a:t>دي </a:t>
                      </a:r>
                      <a:r>
                        <a:rPr lang="fa-IR" sz="1600" dirty="0">
                          <a:effectLst/>
                          <a:cs typeface="B Mitra" panose="00000400000000000000" pitchFamily="2" charset="-78"/>
                        </a:rPr>
                        <a:t>92</a:t>
                      </a:r>
                      <a:endParaRPr lang="en-US" sz="1400" dirty="0">
                        <a:solidFill>
                          <a:srgbClr val="31849B"/>
                        </a:solidFill>
                        <a:effectLst/>
                        <a:latin typeface="Calibri"/>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871</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a:effectLst/>
                          <a:latin typeface="Armin_Badr" pitchFamily="2" charset="0"/>
                          <a:cs typeface="B Mitra" panose="00000400000000000000" pitchFamily="2" charset="-78"/>
                        </a:rPr>
                        <a:t>           2,615 </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nchor="ctr"/>
                </a:tc>
              </a:tr>
              <a:tr h="247650">
                <a:tc>
                  <a:txBody>
                    <a:bodyPr/>
                    <a:lstStyle/>
                    <a:p>
                      <a:pPr algn="ctr" rtl="1">
                        <a:lnSpc>
                          <a:spcPct val="115000"/>
                        </a:lnSpc>
                        <a:spcAft>
                          <a:spcPts val="0"/>
                        </a:spcAft>
                      </a:pPr>
                      <a:r>
                        <a:rPr lang="fa-IR" sz="1600" dirty="0">
                          <a:effectLst/>
                          <a:cs typeface="B Mitra" panose="00000400000000000000" pitchFamily="2" charset="-78"/>
                        </a:rPr>
                        <a:t>آذر 92</a:t>
                      </a:r>
                      <a:endParaRPr lang="en-US" sz="1400" dirty="0">
                        <a:solidFill>
                          <a:srgbClr val="31849B"/>
                        </a:solidFill>
                        <a:effectLst/>
                        <a:latin typeface="Calibri"/>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616</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a:effectLst/>
                          <a:latin typeface="Armin_Badr" pitchFamily="2" charset="0"/>
                          <a:cs typeface="B Mitra" panose="00000400000000000000" pitchFamily="2" charset="-78"/>
                        </a:rPr>
                        <a:t>           1,244 </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nchor="ctr"/>
                </a:tc>
              </a:tr>
              <a:tr h="247650">
                <a:tc>
                  <a:txBody>
                    <a:bodyPr/>
                    <a:lstStyle/>
                    <a:p>
                      <a:pPr algn="ctr" rtl="1">
                        <a:lnSpc>
                          <a:spcPct val="115000"/>
                        </a:lnSpc>
                        <a:spcAft>
                          <a:spcPts val="0"/>
                        </a:spcAft>
                      </a:pPr>
                      <a:r>
                        <a:rPr lang="fa-IR" sz="1600">
                          <a:effectLst/>
                          <a:cs typeface="B Mitra" panose="00000400000000000000" pitchFamily="2" charset="-78"/>
                        </a:rPr>
                        <a:t>آبان 92</a:t>
                      </a:r>
                      <a:endParaRPr lang="en-US" sz="1400">
                        <a:solidFill>
                          <a:srgbClr val="31849B"/>
                        </a:solidFill>
                        <a:effectLst/>
                        <a:latin typeface="Calibri"/>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49</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a:effectLst/>
                          <a:latin typeface="Armin_Badr" pitchFamily="2" charset="0"/>
                          <a:cs typeface="B Mitra" panose="00000400000000000000" pitchFamily="2" charset="-78"/>
                        </a:rPr>
                        <a:t>              216 </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nchor="ctr"/>
                </a:tc>
              </a:tr>
              <a:tr h="247650">
                <a:tc>
                  <a:txBody>
                    <a:bodyPr/>
                    <a:lstStyle/>
                    <a:p>
                      <a:pPr algn="ctr" rtl="1">
                        <a:lnSpc>
                          <a:spcPct val="115000"/>
                        </a:lnSpc>
                        <a:spcAft>
                          <a:spcPts val="0"/>
                        </a:spcAft>
                      </a:pPr>
                      <a:r>
                        <a:rPr lang="fa-IR" sz="1600">
                          <a:effectLst/>
                          <a:cs typeface="B Mitra" panose="00000400000000000000" pitchFamily="2" charset="-78"/>
                        </a:rPr>
                        <a:t>مهر 92</a:t>
                      </a:r>
                      <a:endParaRPr lang="en-US" sz="1400">
                        <a:solidFill>
                          <a:srgbClr val="31849B"/>
                        </a:solidFill>
                        <a:effectLst/>
                        <a:latin typeface="Calibri"/>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54</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              410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47650">
                <a:tc>
                  <a:txBody>
                    <a:bodyPr/>
                    <a:lstStyle/>
                    <a:p>
                      <a:pPr algn="ctr" rtl="1">
                        <a:lnSpc>
                          <a:spcPct val="115000"/>
                        </a:lnSpc>
                        <a:spcAft>
                          <a:spcPts val="0"/>
                        </a:spcAft>
                      </a:pPr>
                      <a:r>
                        <a:rPr lang="fa-IR" sz="1600" dirty="0" smtClean="0">
                          <a:effectLst/>
                          <a:cs typeface="B Mitra" panose="00000400000000000000" pitchFamily="2" charset="-78"/>
                        </a:rPr>
                        <a:t>شهريور </a:t>
                      </a:r>
                      <a:r>
                        <a:rPr lang="fa-IR" sz="1600" dirty="0">
                          <a:effectLst/>
                          <a:cs typeface="B Mitra" panose="00000400000000000000" pitchFamily="2" charset="-78"/>
                        </a:rPr>
                        <a:t>92</a:t>
                      </a:r>
                      <a:endParaRPr lang="en-US" sz="1400" dirty="0">
                        <a:solidFill>
                          <a:srgbClr val="31849B"/>
                        </a:solidFill>
                        <a:effectLst/>
                        <a:latin typeface="Calibri"/>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8</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                21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47650">
                <a:tc>
                  <a:txBody>
                    <a:bodyPr/>
                    <a:lstStyle/>
                    <a:p>
                      <a:pPr algn="ctr" rtl="1">
                        <a:lnSpc>
                          <a:spcPct val="115000"/>
                        </a:lnSpc>
                        <a:spcAft>
                          <a:spcPts val="0"/>
                        </a:spcAft>
                      </a:pPr>
                      <a:r>
                        <a:rPr lang="fa-IR" sz="1600">
                          <a:effectLst/>
                          <a:cs typeface="B Mitra" panose="00000400000000000000" pitchFamily="2" charset="-78"/>
                        </a:rPr>
                        <a:t>مرداد92</a:t>
                      </a:r>
                      <a:endParaRPr lang="en-US" sz="1400">
                        <a:solidFill>
                          <a:srgbClr val="31849B"/>
                        </a:solidFill>
                        <a:effectLst/>
                        <a:latin typeface="Calibri"/>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49</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              114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47650">
                <a:tc>
                  <a:txBody>
                    <a:bodyPr/>
                    <a:lstStyle/>
                    <a:p>
                      <a:pPr algn="ctr" rtl="1">
                        <a:lnSpc>
                          <a:spcPct val="115000"/>
                        </a:lnSpc>
                        <a:spcAft>
                          <a:spcPts val="0"/>
                        </a:spcAft>
                      </a:pPr>
                      <a:r>
                        <a:rPr lang="fa-IR" sz="1600" dirty="0" smtClean="0">
                          <a:effectLst/>
                          <a:cs typeface="B Mitra" panose="00000400000000000000" pitchFamily="2" charset="-78"/>
                        </a:rPr>
                        <a:t>تير </a:t>
                      </a:r>
                      <a:r>
                        <a:rPr lang="fa-IR" sz="1600" dirty="0">
                          <a:effectLst/>
                          <a:cs typeface="B Mitra" panose="00000400000000000000" pitchFamily="2" charset="-78"/>
                        </a:rPr>
                        <a:t>92</a:t>
                      </a:r>
                      <a:endParaRPr lang="en-US" sz="1400" dirty="0">
                        <a:solidFill>
                          <a:srgbClr val="31849B"/>
                        </a:solidFill>
                        <a:effectLst/>
                        <a:latin typeface="Calibri"/>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4217</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         55,452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47650">
                <a:tc>
                  <a:txBody>
                    <a:bodyPr/>
                    <a:lstStyle/>
                    <a:p>
                      <a:pPr algn="ctr" rtl="1">
                        <a:lnSpc>
                          <a:spcPct val="115000"/>
                        </a:lnSpc>
                        <a:spcAft>
                          <a:spcPts val="0"/>
                        </a:spcAft>
                      </a:pPr>
                      <a:r>
                        <a:rPr lang="fa-IR" sz="1600">
                          <a:effectLst/>
                          <a:cs typeface="B Mitra" panose="00000400000000000000" pitchFamily="2" charset="-78"/>
                        </a:rPr>
                        <a:t>خرداد 92</a:t>
                      </a:r>
                      <a:endParaRPr lang="en-US" sz="1400">
                        <a:solidFill>
                          <a:srgbClr val="31849B"/>
                        </a:solidFill>
                        <a:effectLst/>
                        <a:latin typeface="Calibri"/>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23</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                80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47650">
                <a:tc>
                  <a:txBody>
                    <a:bodyPr/>
                    <a:lstStyle/>
                    <a:p>
                      <a:pPr algn="ctr" rtl="1">
                        <a:lnSpc>
                          <a:spcPct val="115000"/>
                        </a:lnSpc>
                        <a:spcAft>
                          <a:spcPts val="0"/>
                        </a:spcAft>
                      </a:pPr>
                      <a:r>
                        <a:rPr lang="fa-IR" sz="1600" dirty="0" smtClean="0">
                          <a:effectLst/>
                          <a:cs typeface="B Mitra" panose="00000400000000000000" pitchFamily="2" charset="-78"/>
                        </a:rPr>
                        <a:t>ارديبهشت </a:t>
                      </a:r>
                      <a:r>
                        <a:rPr lang="fa-IR" sz="1600" dirty="0">
                          <a:effectLst/>
                          <a:cs typeface="B Mitra" panose="00000400000000000000" pitchFamily="2" charset="-78"/>
                        </a:rPr>
                        <a:t>92</a:t>
                      </a:r>
                      <a:endParaRPr lang="en-US" sz="1400" dirty="0">
                        <a:solidFill>
                          <a:srgbClr val="31849B"/>
                        </a:solidFill>
                        <a:effectLst/>
                        <a:latin typeface="Calibri"/>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26</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              184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47650">
                <a:tc>
                  <a:txBody>
                    <a:bodyPr/>
                    <a:lstStyle/>
                    <a:p>
                      <a:pPr algn="ctr" rtl="1">
                        <a:lnSpc>
                          <a:spcPct val="115000"/>
                        </a:lnSpc>
                        <a:spcAft>
                          <a:spcPts val="0"/>
                        </a:spcAft>
                      </a:pPr>
                      <a:r>
                        <a:rPr lang="fa-IR" sz="1600" dirty="0" smtClean="0">
                          <a:effectLst/>
                          <a:cs typeface="B Mitra" panose="00000400000000000000" pitchFamily="2" charset="-78"/>
                        </a:rPr>
                        <a:t>فروردين </a:t>
                      </a:r>
                      <a:r>
                        <a:rPr lang="fa-IR" sz="1600" dirty="0">
                          <a:effectLst/>
                          <a:cs typeface="B Mitra" panose="00000400000000000000" pitchFamily="2" charset="-78"/>
                        </a:rPr>
                        <a:t>92</a:t>
                      </a:r>
                      <a:endParaRPr lang="en-US" sz="1400" dirty="0">
                        <a:solidFill>
                          <a:srgbClr val="31849B"/>
                        </a:solidFill>
                        <a:effectLst/>
                        <a:latin typeface="Calibri"/>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2347</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         43,742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r h="247650">
                <a:tc>
                  <a:txBody>
                    <a:bodyPr/>
                    <a:lstStyle/>
                    <a:p>
                      <a:pPr algn="ctr" rtl="1">
                        <a:lnSpc>
                          <a:spcPct val="115000"/>
                        </a:lnSpc>
                        <a:spcAft>
                          <a:spcPts val="0"/>
                        </a:spcAft>
                      </a:pPr>
                      <a:r>
                        <a:rPr lang="fa-IR" sz="1600">
                          <a:effectLst/>
                          <a:cs typeface="B Mitra" panose="00000400000000000000" pitchFamily="2" charset="-78"/>
                        </a:rPr>
                        <a:t>جمع</a:t>
                      </a:r>
                      <a:endParaRPr lang="en-US" sz="1400">
                        <a:solidFill>
                          <a:srgbClr val="31849B"/>
                        </a:solidFill>
                        <a:effectLst/>
                        <a:latin typeface="Calibri"/>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cs typeface="B Mitra" panose="00000400000000000000" pitchFamily="2" charset="-78"/>
                        </a:rPr>
                        <a:t>8260</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cs typeface="B Mitra" panose="00000400000000000000" pitchFamily="2" charset="-78"/>
                        </a:rPr>
                        <a:t>       104,078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nchor="ctr"/>
                </a:tc>
              </a:tr>
            </a:tbl>
          </a:graphicData>
        </a:graphic>
      </p:graphicFrame>
      <p:sp>
        <p:nvSpPr>
          <p:cNvPr id="2" name="Title 1"/>
          <p:cNvSpPr>
            <a:spLocks noGrp="1"/>
          </p:cNvSpPr>
          <p:nvPr>
            <p:ph type="title"/>
          </p:nvPr>
        </p:nvSpPr>
        <p:spPr/>
        <p:txBody>
          <a:bodyPr/>
          <a:lstStyle/>
          <a:p>
            <a:r>
              <a:rPr lang="fa-IR" dirty="0">
                <a:effectLst/>
              </a:rPr>
              <a:t>روند ماهانه  </a:t>
            </a:r>
            <a:r>
              <a:rPr lang="fa-IR" dirty="0" smtClean="0">
                <a:effectLst/>
              </a:rPr>
              <a:t>عرضه‌هاي دولتي</a:t>
            </a:r>
            <a:endParaRPr lang="fa-IR" dirty="0"/>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766791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071538" y="1785926"/>
          <a:ext cx="7344824" cy="3875730"/>
        </p:xfrm>
        <a:graphic>
          <a:graphicData uri="http://schemas.openxmlformats.org/drawingml/2006/table">
            <a:tbl>
              <a:tblPr rtl="1" firstRow="1" firstCol="1" bandRow="1">
                <a:tableStyleId>{00A15C55-8517-42AA-B614-E9B94910E393}</a:tableStyleId>
              </a:tblPr>
              <a:tblGrid>
                <a:gridCol w="1762780"/>
                <a:gridCol w="1586334"/>
                <a:gridCol w="2031374"/>
                <a:gridCol w="1964336"/>
              </a:tblGrid>
              <a:tr h="501912">
                <a:tc gridSpan="4">
                  <a:txBody>
                    <a:bodyPr/>
                    <a:lstStyle/>
                    <a:p>
                      <a:pPr algn="ctr" rtl="1">
                        <a:lnSpc>
                          <a:spcPct val="115000"/>
                        </a:lnSpc>
                        <a:spcAft>
                          <a:spcPts val="0"/>
                        </a:spcAft>
                      </a:pPr>
                      <a:r>
                        <a:rPr lang="fa-IR" sz="1400" dirty="0">
                          <a:effectLst/>
                          <a:latin typeface="Armin_Badr" pitchFamily="2" charset="0"/>
                          <a:cs typeface="B Nazanin" pitchFamily="2" charset="-78"/>
                        </a:rPr>
                        <a:t>معاملات سهام و حق تقدم به </a:t>
                      </a:r>
                      <a:r>
                        <a:rPr lang="fa-IR" sz="1400" dirty="0" smtClean="0">
                          <a:effectLst/>
                          <a:latin typeface="Armin_Badr" pitchFamily="2" charset="0"/>
                          <a:cs typeface="B Nazanin" pitchFamily="2" charset="-78"/>
                        </a:rPr>
                        <a:t>تفکيک </a:t>
                      </a:r>
                      <a:r>
                        <a:rPr lang="fa-IR" sz="1400" dirty="0">
                          <a:effectLst/>
                          <a:latin typeface="Armin_Badr" pitchFamily="2" charset="0"/>
                          <a:cs typeface="B Nazanin" pitchFamily="2" charset="-78"/>
                        </a:rPr>
                        <a:t>از </a:t>
                      </a:r>
                      <a:r>
                        <a:rPr lang="fa-IR" sz="1400" dirty="0" smtClean="0">
                          <a:effectLst/>
                          <a:latin typeface="Armin_Badr" pitchFamily="2" charset="0"/>
                          <a:cs typeface="B Nazanin" pitchFamily="2" charset="-78"/>
                        </a:rPr>
                        <a:t>ابتداي </a:t>
                      </a:r>
                      <a:r>
                        <a:rPr lang="fa-IR" sz="1400" dirty="0">
                          <a:effectLst/>
                          <a:latin typeface="Armin_Badr" pitchFamily="2" charset="0"/>
                          <a:cs typeface="B Nazanin" pitchFamily="2" charset="-78"/>
                        </a:rPr>
                        <a:t>سال</a:t>
                      </a:r>
                      <a:endParaRPr lang="en-US" sz="1200" dirty="0">
                        <a:solidFill>
                          <a:srgbClr val="31849B"/>
                        </a:solidFill>
                        <a:effectLst/>
                        <a:latin typeface="Armin_Badr" pitchFamily="2" charset="0"/>
                        <a:ea typeface="Calibri"/>
                        <a:cs typeface="B Nazanin"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569658">
                <a:tc>
                  <a:txBody>
                    <a:bodyPr/>
                    <a:lstStyle/>
                    <a:p>
                      <a:pPr algn="r" rtl="1">
                        <a:lnSpc>
                          <a:spcPct val="115000"/>
                        </a:lnSpc>
                        <a:spcAft>
                          <a:spcPts val="0"/>
                        </a:spcAft>
                      </a:pPr>
                      <a:r>
                        <a:rPr lang="fa-IR" sz="1200" dirty="0">
                          <a:effectLst/>
                          <a:latin typeface="Armin_Badr" pitchFamily="2" charset="0"/>
                          <a:cs typeface="B Nazanin" pitchFamily="2" charset="-78"/>
                        </a:rPr>
                        <a:t>ماه </a:t>
                      </a:r>
                      <a:endParaRPr lang="en-US" sz="11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1">
                        <a:lnSpc>
                          <a:spcPct val="115000"/>
                        </a:lnSpc>
                        <a:spcAft>
                          <a:spcPts val="0"/>
                        </a:spcAft>
                      </a:pPr>
                      <a:r>
                        <a:rPr lang="fa-IR" sz="1400" dirty="0">
                          <a:effectLst/>
                          <a:latin typeface="Armin_Badr" pitchFamily="2" charset="0"/>
                          <a:cs typeface="B Nazanin" pitchFamily="2" charset="-78"/>
                        </a:rPr>
                        <a:t>تعداد </a:t>
                      </a:r>
                      <a:r>
                        <a:rPr lang="fa-IR" sz="1400" dirty="0" smtClean="0">
                          <a:effectLst/>
                          <a:latin typeface="Armin_Badr" pitchFamily="2" charset="0"/>
                          <a:cs typeface="B Nazanin" pitchFamily="2" charset="-78"/>
                        </a:rPr>
                        <a:t>روزهاي معاملاتي</a:t>
                      </a:r>
                      <a:endParaRPr lang="en-US" sz="12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1">
                        <a:lnSpc>
                          <a:spcPct val="115000"/>
                        </a:lnSpc>
                        <a:spcAft>
                          <a:spcPts val="0"/>
                        </a:spcAft>
                      </a:pPr>
                      <a:r>
                        <a:rPr lang="fa-IR" sz="1400" dirty="0" smtClean="0">
                          <a:effectLst/>
                          <a:latin typeface="Armin_Badr" pitchFamily="2" charset="0"/>
                          <a:cs typeface="B Nazanin" pitchFamily="2" charset="-78"/>
                        </a:rPr>
                        <a:t>ميانگين </a:t>
                      </a:r>
                      <a:r>
                        <a:rPr lang="fa-IR" sz="1400" dirty="0">
                          <a:effectLst/>
                          <a:latin typeface="Armin_Badr" pitchFamily="2" charset="0"/>
                          <a:cs typeface="B Nazanin" pitchFamily="2" charset="-78"/>
                        </a:rPr>
                        <a:t>روزانه ارزش معاملات (</a:t>
                      </a:r>
                      <a:r>
                        <a:rPr lang="fa-IR" sz="1400" dirty="0" smtClean="0">
                          <a:effectLst/>
                          <a:latin typeface="Armin_Badr" pitchFamily="2" charset="0"/>
                          <a:cs typeface="B Nazanin" pitchFamily="2" charset="-78"/>
                        </a:rPr>
                        <a:t>ميليارد ريال</a:t>
                      </a:r>
                      <a:r>
                        <a:rPr lang="fa-IR" sz="1400" dirty="0">
                          <a:effectLst/>
                          <a:latin typeface="Armin_Badr" pitchFamily="2" charset="0"/>
                          <a:cs typeface="B Nazanin" pitchFamily="2" charset="-78"/>
                        </a:rPr>
                        <a:t>)</a:t>
                      </a:r>
                      <a:endParaRPr lang="en-US" sz="12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1">
                        <a:lnSpc>
                          <a:spcPct val="115000"/>
                        </a:lnSpc>
                        <a:spcAft>
                          <a:spcPts val="0"/>
                        </a:spcAft>
                      </a:pPr>
                      <a:r>
                        <a:rPr lang="fa-IR" sz="1400" dirty="0">
                          <a:effectLst/>
                          <a:latin typeface="Armin_Badr" pitchFamily="2" charset="0"/>
                          <a:cs typeface="B Nazanin" pitchFamily="2" charset="-78"/>
                        </a:rPr>
                        <a:t>ارزش بازار (</a:t>
                      </a:r>
                      <a:r>
                        <a:rPr lang="fa-IR" sz="1400" dirty="0" smtClean="0">
                          <a:effectLst/>
                          <a:latin typeface="Armin_Badr" pitchFamily="2" charset="0"/>
                          <a:cs typeface="B Nazanin" pitchFamily="2" charset="-78"/>
                        </a:rPr>
                        <a:t>ميليارد ريال</a:t>
                      </a:r>
                      <a:r>
                        <a:rPr lang="fa-IR" sz="1400" dirty="0">
                          <a:effectLst/>
                          <a:latin typeface="Armin_Badr" pitchFamily="2" charset="0"/>
                          <a:cs typeface="B Nazanin" pitchFamily="2" charset="-78"/>
                        </a:rPr>
                        <a:t>)</a:t>
                      </a:r>
                      <a:endParaRPr lang="en-US" sz="1200" dirty="0">
                        <a:solidFill>
                          <a:srgbClr val="31849B"/>
                        </a:solidFill>
                        <a:effectLst/>
                        <a:latin typeface="Armin_Badr" pitchFamily="2" charset="0"/>
                        <a:ea typeface="Calibri"/>
                        <a:cs typeface="B Nazanin" pitchFamily="2" charset="-78"/>
                      </a:endParaRPr>
                    </a:p>
                  </a:txBody>
                  <a:tcPr marL="68580" marR="68580" marT="0" marB="0" anchor="ctr"/>
                </a:tc>
              </a:tr>
              <a:tr h="228600">
                <a:tc>
                  <a:txBody>
                    <a:bodyPr/>
                    <a:lstStyle/>
                    <a:p>
                      <a:pPr algn="r" rtl="1">
                        <a:lnSpc>
                          <a:spcPct val="115000"/>
                        </a:lnSpc>
                        <a:spcAft>
                          <a:spcPts val="0"/>
                        </a:spcAft>
                      </a:pPr>
                      <a:r>
                        <a:rPr lang="fa-IR" sz="1200" dirty="0" smtClean="0">
                          <a:effectLst/>
                          <a:latin typeface="Armin_Badr" pitchFamily="2" charset="0"/>
                          <a:cs typeface="B Nazanin" pitchFamily="2" charset="-78"/>
                        </a:rPr>
                        <a:t>دي </a:t>
                      </a:r>
                      <a:r>
                        <a:rPr lang="fa-IR" sz="1200" dirty="0">
                          <a:effectLst/>
                          <a:latin typeface="Armin_Badr" pitchFamily="2" charset="0"/>
                          <a:cs typeface="B Nazanin" pitchFamily="2" charset="-78"/>
                        </a:rPr>
                        <a:t>92</a:t>
                      </a:r>
                      <a:endParaRPr lang="en-US" sz="11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rPr>
                        <a:t>             19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4,470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4,113,915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r>
              <a:tr h="228600">
                <a:tc>
                  <a:txBody>
                    <a:bodyPr/>
                    <a:lstStyle/>
                    <a:p>
                      <a:pPr algn="r" rtl="1">
                        <a:lnSpc>
                          <a:spcPct val="115000"/>
                        </a:lnSpc>
                        <a:spcAft>
                          <a:spcPts val="0"/>
                        </a:spcAft>
                      </a:pPr>
                      <a:r>
                        <a:rPr lang="fa-IR" sz="1200" dirty="0">
                          <a:effectLst/>
                          <a:latin typeface="Armin_Badr" pitchFamily="2" charset="0"/>
                          <a:cs typeface="B Nazanin" pitchFamily="2" charset="-78"/>
                        </a:rPr>
                        <a:t>آذر 92</a:t>
                      </a:r>
                      <a:endParaRPr lang="en-US" sz="11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rPr>
                        <a:t>             21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5,376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4,258,686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r>
              <a:tr h="228600">
                <a:tc>
                  <a:txBody>
                    <a:bodyPr/>
                    <a:lstStyle/>
                    <a:p>
                      <a:pPr algn="r" rtl="1">
                        <a:lnSpc>
                          <a:spcPct val="115000"/>
                        </a:lnSpc>
                        <a:spcAft>
                          <a:spcPts val="0"/>
                        </a:spcAft>
                      </a:pPr>
                      <a:r>
                        <a:rPr lang="fa-IR" sz="1200" dirty="0">
                          <a:effectLst/>
                          <a:latin typeface="Armin_Badr" pitchFamily="2" charset="0"/>
                          <a:cs typeface="B Nazanin" pitchFamily="2" charset="-78"/>
                        </a:rPr>
                        <a:t>آبان 92</a:t>
                      </a:r>
                      <a:endParaRPr lang="en-US" sz="11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rPr>
                        <a:t>             20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3,462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3,776,396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r>
              <a:tr h="228600">
                <a:tc>
                  <a:txBody>
                    <a:bodyPr/>
                    <a:lstStyle/>
                    <a:p>
                      <a:pPr algn="r" rtl="1">
                        <a:lnSpc>
                          <a:spcPct val="115000"/>
                        </a:lnSpc>
                        <a:spcAft>
                          <a:spcPts val="0"/>
                        </a:spcAft>
                      </a:pPr>
                      <a:r>
                        <a:rPr lang="fa-IR" sz="1200" dirty="0">
                          <a:effectLst/>
                          <a:latin typeface="Armin_Badr" pitchFamily="2" charset="0"/>
                          <a:cs typeface="B Nazanin" pitchFamily="2" charset="-78"/>
                        </a:rPr>
                        <a:t>مهر 92</a:t>
                      </a:r>
                      <a:endParaRPr lang="en-US" sz="11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rPr>
                        <a:t>             21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4,364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3,563,627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r>
              <a:tr h="228600">
                <a:tc>
                  <a:txBody>
                    <a:bodyPr/>
                    <a:lstStyle/>
                    <a:p>
                      <a:pPr algn="r" rtl="1">
                        <a:lnSpc>
                          <a:spcPct val="115000"/>
                        </a:lnSpc>
                        <a:spcAft>
                          <a:spcPts val="0"/>
                        </a:spcAft>
                      </a:pPr>
                      <a:r>
                        <a:rPr lang="fa-IR" sz="1200" dirty="0" smtClean="0">
                          <a:effectLst/>
                          <a:latin typeface="Armin_Badr" pitchFamily="2" charset="0"/>
                          <a:cs typeface="B Nazanin" pitchFamily="2" charset="-78"/>
                        </a:rPr>
                        <a:t>شهريور </a:t>
                      </a:r>
                      <a:r>
                        <a:rPr lang="fa-IR" sz="1200" dirty="0">
                          <a:effectLst/>
                          <a:latin typeface="Armin_Badr" pitchFamily="2" charset="0"/>
                          <a:cs typeface="B Nazanin" pitchFamily="2" charset="-78"/>
                        </a:rPr>
                        <a:t>92</a:t>
                      </a:r>
                      <a:endParaRPr lang="en-US" sz="11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rPr>
                        <a:t>             21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2,267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3,013,553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r>
              <a:tr h="228600">
                <a:tc>
                  <a:txBody>
                    <a:bodyPr/>
                    <a:lstStyle/>
                    <a:p>
                      <a:pPr algn="r" rtl="1">
                        <a:lnSpc>
                          <a:spcPct val="115000"/>
                        </a:lnSpc>
                        <a:spcAft>
                          <a:spcPts val="0"/>
                        </a:spcAft>
                      </a:pPr>
                      <a:r>
                        <a:rPr lang="fa-IR" sz="1200" dirty="0">
                          <a:effectLst/>
                          <a:latin typeface="Armin_Badr" pitchFamily="2" charset="0"/>
                          <a:cs typeface="B Nazanin" pitchFamily="2" charset="-78"/>
                        </a:rPr>
                        <a:t>مرداد92</a:t>
                      </a:r>
                      <a:endParaRPr lang="en-US" sz="11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rPr>
                        <a:t>             20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2,766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2,923,979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r>
              <a:tr h="228600">
                <a:tc>
                  <a:txBody>
                    <a:bodyPr/>
                    <a:lstStyle/>
                    <a:p>
                      <a:pPr algn="r" rtl="1">
                        <a:lnSpc>
                          <a:spcPct val="115000"/>
                        </a:lnSpc>
                        <a:spcAft>
                          <a:spcPts val="0"/>
                        </a:spcAft>
                      </a:pPr>
                      <a:r>
                        <a:rPr lang="fa-IR" sz="1200" dirty="0" smtClean="0">
                          <a:effectLst/>
                          <a:latin typeface="Armin_Badr" pitchFamily="2" charset="0"/>
                          <a:cs typeface="B Nazanin" pitchFamily="2" charset="-78"/>
                        </a:rPr>
                        <a:t>تير </a:t>
                      </a:r>
                      <a:r>
                        <a:rPr lang="fa-IR" sz="1200" dirty="0">
                          <a:effectLst/>
                          <a:latin typeface="Armin_Badr" pitchFamily="2" charset="0"/>
                          <a:cs typeface="B Nazanin" pitchFamily="2" charset="-78"/>
                        </a:rPr>
                        <a:t>92</a:t>
                      </a:r>
                      <a:endParaRPr lang="en-US" sz="11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rPr>
                        <a:t>             22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rPr>
                        <a:t>         5,505 </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2,647,528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r>
              <a:tr h="228600">
                <a:tc>
                  <a:txBody>
                    <a:bodyPr/>
                    <a:lstStyle/>
                    <a:p>
                      <a:pPr algn="r" rtl="1">
                        <a:lnSpc>
                          <a:spcPct val="115000"/>
                        </a:lnSpc>
                        <a:spcAft>
                          <a:spcPts val="0"/>
                        </a:spcAft>
                      </a:pPr>
                      <a:r>
                        <a:rPr lang="fa-IR" sz="1200" dirty="0">
                          <a:effectLst/>
                          <a:latin typeface="Armin_Badr" pitchFamily="2" charset="0"/>
                          <a:cs typeface="B Nazanin" pitchFamily="2" charset="-78"/>
                        </a:rPr>
                        <a:t>خرداد 92</a:t>
                      </a:r>
                      <a:endParaRPr lang="en-US" sz="11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rPr>
                        <a:t>             19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rPr>
                        <a:t>         2,428 </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2,327,592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r>
              <a:tr h="228600">
                <a:tc>
                  <a:txBody>
                    <a:bodyPr/>
                    <a:lstStyle/>
                    <a:p>
                      <a:pPr algn="r" rtl="1">
                        <a:lnSpc>
                          <a:spcPct val="115000"/>
                        </a:lnSpc>
                        <a:spcAft>
                          <a:spcPts val="0"/>
                        </a:spcAft>
                      </a:pPr>
                      <a:r>
                        <a:rPr lang="fa-IR" sz="1200" dirty="0" smtClean="0">
                          <a:effectLst/>
                          <a:latin typeface="Armin_Badr" pitchFamily="2" charset="0"/>
                          <a:cs typeface="B Nazanin" pitchFamily="2" charset="-78"/>
                        </a:rPr>
                        <a:t>ارديبهشت </a:t>
                      </a:r>
                      <a:r>
                        <a:rPr lang="fa-IR" sz="1200" dirty="0">
                          <a:effectLst/>
                          <a:latin typeface="Armin_Badr" pitchFamily="2" charset="0"/>
                          <a:cs typeface="B Nazanin" pitchFamily="2" charset="-78"/>
                        </a:rPr>
                        <a:t>92</a:t>
                      </a:r>
                      <a:endParaRPr lang="en-US" sz="11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rPr>
                        <a:t>             23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a:effectLst/>
                          <a:latin typeface="Armin_Badr" pitchFamily="2" charset="0"/>
                        </a:rPr>
                        <a:t>         6,076 </a:t>
                      </a:r>
                      <a:endParaRPr lang="en-US" sz="140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2,083,644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r>
              <a:tr h="228600">
                <a:tc>
                  <a:txBody>
                    <a:bodyPr/>
                    <a:lstStyle/>
                    <a:p>
                      <a:pPr algn="r" rtl="1">
                        <a:lnSpc>
                          <a:spcPct val="115000"/>
                        </a:lnSpc>
                        <a:spcAft>
                          <a:spcPts val="0"/>
                        </a:spcAft>
                      </a:pPr>
                      <a:r>
                        <a:rPr lang="fa-IR" sz="1200" dirty="0" smtClean="0">
                          <a:effectLst/>
                          <a:latin typeface="Armin_Badr" pitchFamily="2" charset="0"/>
                          <a:cs typeface="B Nazanin" pitchFamily="2" charset="-78"/>
                        </a:rPr>
                        <a:t>فروردين </a:t>
                      </a:r>
                      <a:r>
                        <a:rPr lang="fa-IR" sz="1200" dirty="0">
                          <a:effectLst/>
                          <a:latin typeface="Armin_Badr" pitchFamily="2" charset="0"/>
                          <a:cs typeface="B Nazanin" pitchFamily="2" charset="-78"/>
                        </a:rPr>
                        <a:t>92</a:t>
                      </a:r>
                      <a:endParaRPr lang="en-US" sz="1100" dirty="0">
                        <a:solidFill>
                          <a:srgbClr val="31849B"/>
                        </a:solidFill>
                        <a:effectLst/>
                        <a:latin typeface="Armin_Badr" pitchFamily="2" charset="0"/>
                        <a:ea typeface="Calibri"/>
                        <a:cs typeface="B Nazanin" pitchFamily="2" charset="-78"/>
                      </a:endParaRPr>
                    </a:p>
                  </a:txBody>
                  <a:tcPr marL="68580" marR="68580" marT="0" marB="0" anchor="ctr"/>
                </a:tc>
                <a:tc>
                  <a:txBody>
                    <a:bodyPr/>
                    <a:lstStyle/>
                    <a:p>
                      <a:pPr algn="ctr" rtl="0">
                        <a:lnSpc>
                          <a:spcPct val="115000"/>
                        </a:lnSpc>
                        <a:spcAft>
                          <a:spcPts val="0"/>
                        </a:spcAft>
                      </a:pPr>
                      <a:r>
                        <a:rPr lang="en-US" sz="1600" dirty="0">
                          <a:effectLst/>
                          <a:latin typeface="Armin_Badr" pitchFamily="2" charset="0"/>
                        </a:rPr>
                        <a:t>             16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3,727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c>
                  <a:txBody>
                    <a:bodyPr/>
                    <a:lstStyle/>
                    <a:p>
                      <a:pPr algn="ctr" rtl="0">
                        <a:lnSpc>
                          <a:spcPct val="115000"/>
                        </a:lnSpc>
                        <a:spcAft>
                          <a:spcPts val="0"/>
                        </a:spcAft>
                      </a:pPr>
                      <a:r>
                        <a:rPr lang="en-US" sz="1600" dirty="0">
                          <a:effectLst/>
                          <a:latin typeface="Armin_Badr" pitchFamily="2" charset="0"/>
                        </a:rPr>
                        <a:t>            2,001,995 </a:t>
                      </a:r>
                      <a:endParaRPr lang="en-US" sz="1400" dirty="0">
                        <a:solidFill>
                          <a:srgbClr val="31849B"/>
                        </a:solidFill>
                        <a:effectLst/>
                        <a:latin typeface="Armin_Badr" pitchFamily="2" charset="0"/>
                        <a:ea typeface="Calibri"/>
                        <a:cs typeface="B Mitra" panose="00000400000000000000" pitchFamily="2" charset="-78"/>
                      </a:endParaRPr>
                    </a:p>
                  </a:txBody>
                  <a:tcPr marL="68580" marR="68580" marT="0" marB="0"/>
                </a:tc>
              </a:tr>
            </a:tbl>
          </a:graphicData>
        </a:graphic>
      </p:graphicFrame>
      <p:sp>
        <p:nvSpPr>
          <p:cNvPr id="2" name="Title 1"/>
          <p:cNvSpPr>
            <a:spLocks noGrp="1"/>
          </p:cNvSpPr>
          <p:nvPr>
            <p:ph type="title"/>
          </p:nvPr>
        </p:nvSpPr>
        <p:spPr/>
        <p:txBody>
          <a:bodyPr>
            <a:noAutofit/>
          </a:bodyPr>
          <a:lstStyle/>
          <a:p>
            <a:r>
              <a:rPr lang="fa-IR" sz="3200" dirty="0">
                <a:effectLst/>
              </a:rPr>
              <a:t>روند معاملات و حق تقدم به </a:t>
            </a:r>
            <a:r>
              <a:rPr lang="fa-IR" sz="3200" dirty="0" smtClean="0">
                <a:effectLst/>
              </a:rPr>
              <a:t>تفکيک </a:t>
            </a:r>
            <a:r>
              <a:rPr lang="fa-IR" sz="3200" dirty="0">
                <a:effectLst/>
              </a:rPr>
              <a:t>از </a:t>
            </a:r>
            <a:r>
              <a:rPr lang="fa-IR" sz="3200" dirty="0" smtClean="0">
                <a:effectLst/>
              </a:rPr>
              <a:t>ابتداي </a:t>
            </a:r>
            <a:r>
              <a:rPr lang="fa-IR" sz="3200" dirty="0">
                <a:effectLst/>
              </a:rPr>
              <a:t>سال</a:t>
            </a:r>
            <a:endParaRPr lang="fa-IR" sz="3200" dirty="0"/>
          </a:p>
        </p:txBody>
      </p:sp>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3503869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038616" y="1357299"/>
          <a:ext cx="7176722" cy="4851404"/>
        </p:xfrm>
        <a:graphic>
          <a:graphicData uri="http://schemas.openxmlformats.org/drawingml/2006/table">
            <a:tbl>
              <a:tblPr rtl="1" firstRow="1" firstCol="1" bandRow="1">
                <a:tableStyleId>{00A15C55-8517-42AA-B614-E9B94910E393}</a:tableStyleId>
              </a:tblPr>
              <a:tblGrid>
                <a:gridCol w="895028"/>
                <a:gridCol w="877760"/>
                <a:gridCol w="761628"/>
                <a:gridCol w="1043994"/>
                <a:gridCol w="549600"/>
                <a:gridCol w="901206"/>
                <a:gridCol w="1016238"/>
                <a:gridCol w="1131268"/>
              </a:tblGrid>
              <a:tr h="353078">
                <a:tc gridSpan="8">
                  <a:txBody>
                    <a:bodyPr/>
                    <a:lstStyle/>
                    <a:p>
                      <a:pPr algn="ctr" rtl="1">
                        <a:lnSpc>
                          <a:spcPct val="115000"/>
                        </a:lnSpc>
                        <a:spcAft>
                          <a:spcPts val="0"/>
                        </a:spcAft>
                      </a:pPr>
                      <a:r>
                        <a:rPr lang="fa-IR" sz="1100" dirty="0">
                          <a:effectLst/>
                          <a:latin typeface="Armin_Badr" pitchFamily="2" charset="0"/>
                          <a:cs typeface="B Nazanin" pitchFamily="2" charset="-78"/>
                        </a:rPr>
                        <a:t>روند </a:t>
                      </a:r>
                      <a:r>
                        <a:rPr lang="fa-IR" sz="1100" dirty="0" smtClean="0">
                          <a:effectLst/>
                          <a:latin typeface="Armin_Badr" pitchFamily="2" charset="0"/>
                          <a:cs typeface="B Nazanin" pitchFamily="2" charset="-78"/>
                        </a:rPr>
                        <a:t>سرمايه </a:t>
                      </a:r>
                      <a:r>
                        <a:rPr lang="fa-IR" sz="1100" dirty="0">
                          <a:effectLst/>
                          <a:latin typeface="Armin_Badr" pitchFamily="2" charset="0"/>
                          <a:cs typeface="B Nazanin" pitchFamily="2" charset="-78"/>
                        </a:rPr>
                        <a:t>، سود شرکتها و ارزش بازار و....</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630606">
                <a:tc>
                  <a:txBody>
                    <a:bodyPr/>
                    <a:lstStyle/>
                    <a:p>
                      <a:pPr algn="ctr" rtl="1">
                        <a:lnSpc>
                          <a:spcPct val="115000"/>
                        </a:lnSpc>
                        <a:spcAft>
                          <a:spcPts val="0"/>
                        </a:spcAft>
                      </a:pPr>
                      <a:r>
                        <a:rPr lang="fa-IR" sz="1100" dirty="0">
                          <a:effectLst/>
                          <a:latin typeface="Armin_Badr" pitchFamily="2" charset="0"/>
                          <a:cs typeface="B Nazanin" pitchFamily="2" charset="-78"/>
                        </a:rPr>
                        <a:t>ماه</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1">
                        <a:lnSpc>
                          <a:spcPct val="115000"/>
                        </a:lnSpc>
                        <a:spcAft>
                          <a:spcPts val="0"/>
                        </a:spcAft>
                      </a:pPr>
                      <a:r>
                        <a:rPr lang="fa-IR" sz="1100" dirty="0">
                          <a:effectLst/>
                          <a:latin typeface="Armin_Badr" pitchFamily="2" charset="0"/>
                          <a:cs typeface="B Nazanin" pitchFamily="2" charset="-78"/>
                        </a:rPr>
                        <a:t>تعداد شرکت</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1">
                        <a:lnSpc>
                          <a:spcPct val="115000"/>
                        </a:lnSpc>
                        <a:spcAft>
                          <a:spcPts val="0"/>
                        </a:spcAft>
                      </a:pPr>
                      <a:r>
                        <a:rPr lang="fa-IR" sz="1100" dirty="0" smtClean="0">
                          <a:effectLst/>
                          <a:latin typeface="Armin_Badr" pitchFamily="2" charset="0"/>
                          <a:cs typeface="B Nazanin" pitchFamily="2" charset="-78"/>
                        </a:rPr>
                        <a:t>سرمايه </a:t>
                      </a:r>
                      <a:r>
                        <a:rPr lang="fa-IR" sz="1100" dirty="0">
                          <a:effectLst/>
                          <a:latin typeface="Armin_Badr" pitchFamily="2" charset="0"/>
                          <a:cs typeface="B Nazanin" pitchFamily="2" charset="-78"/>
                        </a:rPr>
                        <a:t>شرکتها</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1">
                        <a:lnSpc>
                          <a:spcPct val="115000"/>
                        </a:lnSpc>
                        <a:spcAft>
                          <a:spcPts val="0"/>
                        </a:spcAft>
                      </a:pPr>
                      <a:r>
                        <a:rPr lang="fa-IR" sz="1100" dirty="0">
                          <a:effectLst/>
                          <a:latin typeface="Armin_Badr" pitchFamily="2" charset="0"/>
                          <a:cs typeface="B Nazanin" pitchFamily="2" charset="-78"/>
                        </a:rPr>
                        <a:t>سود </a:t>
                      </a:r>
                      <a:r>
                        <a:rPr lang="fa-IR" sz="1100" dirty="0" smtClean="0">
                          <a:effectLst/>
                          <a:latin typeface="Armin_Badr" pitchFamily="2" charset="0"/>
                          <a:cs typeface="B Nazanin" pitchFamily="2" charset="-78"/>
                        </a:rPr>
                        <a:t>پيش بيني </a:t>
                      </a:r>
                      <a:r>
                        <a:rPr lang="fa-IR" sz="1100" dirty="0">
                          <a:effectLst/>
                          <a:latin typeface="Armin_Badr" pitchFamily="2" charset="0"/>
                          <a:cs typeface="B Nazanin" pitchFamily="2" charset="-78"/>
                        </a:rPr>
                        <a:t>شده (</a:t>
                      </a:r>
                      <a:r>
                        <a:rPr lang="fa-IR" sz="1100" dirty="0" smtClean="0">
                          <a:effectLst/>
                          <a:latin typeface="Armin_Badr" pitchFamily="2" charset="0"/>
                          <a:cs typeface="B Nazanin" pitchFamily="2" charset="-78"/>
                        </a:rPr>
                        <a:t>ميليارد ريال</a:t>
                      </a:r>
                      <a:r>
                        <a:rPr lang="fa-IR" sz="1100" dirty="0">
                          <a:effectLst/>
                          <a:latin typeface="Armin_Badr" pitchFamily="2" charset="0"/>
                          <a:cs typeface="B Nazanin" pitchFamily="2" charset="-78"/>
                        </a:rPr>
                        <a:t>)</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fa-IR" sz="1100" dirty="0" smtClean="0">
                          <a:solidFill>
                            <a:schemeClr val="dk1"/>
                          </a:solidFill>
                          <a:effectLst/>
                          <a:latin typeface="Armin_Badr" pitchFamily="2" charset="0"/>
                          <a:ea typeface="+mn-ea"/>
                          <a:cs typeface="B Nazanin" pitchFamily="2" charset="-78"/>
                        </a:rPr>
                        <a:t>قيمت</a:t>
                      </a:r>
                      <a:r>
                        <a:rPr lang="fa-IR" sz="1100" baseline="0" dirty="0" smtClean="0">
                          <a:solidFill>
                            <a:schemeClr val="dk1"/>
                          </a:solidFill>
                          <a:effectLst/>
                          <a:latin typeface="Armin_Badr" pitchFamily="2" charset="0"/>
                          <a:ea typeface="+mn-ea"/>
                          <a:cs typeface="B Nazanin" pitchFamily="2" charset="-78"/>
                        </a:rPr>
                        <a:t> بر درآمد</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1">
                        <a:lnSpc>
                          <a:spcPct val="115000"/>
                        </a:lnSpc>
                        <a:spcAft>
                          <a:spcPts val="0"/>
                        </a:spcAft>
                      </a:pPr>
                      <a:r>
                        <a:rPr lang="fa-IR" sz="1100" dirty="0">
                          <a:effectLst/>
                          <a:latin typeface="Armin_Badr" pitchFamily="2" charset="0"/>
                          <a:cs typeface="B Nazanin" pitchFamily="2" charset="-78"/>
                        </a:rPr>
                        <a:t>ارزش </a:t>
                      </a:r>
                      <a:r>
                        <a:rPr lang="fa-IR" sz="1100" dirty="0" smtClean="0">
                          <a:effectLst/>
                          <a:latin typeface="Armin_Badr" pitchFamily="2" charset="0"/>
                          <a:cs typeface="B Nazanin" pitchFamily="2" charset="-78"/>
                        </a:rPr>
                        <a:t>بازار</a:t>
                      </a:r>
                      <a:br>
                        <a:rPr lang="fa-IR" sz="1100" dirty="0" smtClean="0">
                          <a:effectLst/>
                          <a:latin typeface="Armin_Badr" pitchFamily="2" charset="0"/>
                          <a:cs typeface="B Nazanin" pitchFamily="2" charset="-78"/>
                        </a:rPr>
                      </a:br>
                      <a:r>
                        <a:rPr lang="fa-IR" sz="1100" dirty="0" smtClean="0">
                          <a:effectLst/>
                          <a:latin typeface="Armin_Badr" pitchFamily="2" charset="0"/>
                          <a:cs typeface="B Nazanin" pitchFamily="2" charset="-78"/>
                        </a:rPr>
                        <a:t> </a:t>
                      </a:r>
                      <a:r>
                        <a:rPr lang="fa-IR" sz="1100" dirty="0">
                          <a:effectLst/>
                          <a:latin typeface="Armin_Badr" pitchFamily="2" charset="0"/>
                          <a:cs typeface="B Nazanin" pitchFamily="2" charset="-78"/>
                        </a:rPr>
                        <a:t>(</a:t>
                      </a:r>
                      <a:r>
                        <a:rPr lang="fa-IR" sz="1100" dirty="0" smtClean="0">
                          <a:effectLst/>
                          <a:latin typeface="Armin_Badr" pitchFamily="2" charset="0"/>
                          <a:cs typeface="B Nazanin" pitchFamily="2" charset="-78"/>
                        </a:rPr>
                        <a:t>ميليارد ريال</a:t>
                      </a:r>
                      <a:r>
                        <a:rPr lang="fa-IR" sz="1100" dirty="0">
                          <a:effectLst/>
                          <a:latin typeface="Armin_Badr" pitchFamily="2" charset="0"/>
                          <a:cs typeface="B Nazanin" pitchFamily="2" charset="-78"/>
                        </a:rPr>
                        <a:t>)</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1">
                        <a:lnSpc>
                          <a:spcPct val="115000"/>
                        </a:lnSpc>
                        <a:spcAft>
                          <a:spcPts val="0"/>
                        </a:spcAft>
                      </a:pPr>
                      <a:r>
                        <a:rPr lang="fa-IR" sz="1100" dirty="0">
                          <a:effectLst/>
                          <a:latin typeface="Armin_Badr" pitchFamily="2" charset="0"/>
                          <a:cs typeface="B Nazanin" pitchFamily="2" charset="-78"/>
                        </a:rPr>
                        <a:t>سود (</a:t>
                      </a:r>
                      <a:r>
                        <a:rPr lang="fa-IR" sz="1100" dirty="0" smtClean="0">
                          <a:effectLst/>
                          <a:latin typeface="Armin_Badr" pitchFamily="2" charset="0"/>
                          <a:cs typeface="B Nazanin" pitchFamily="2" charset="-78"/>
                        </a:rPr>
                        <a:t>زيان</a:t>
                      </a:r>
                      <a:r>
                        <a:rPr lang="fa-IR" sz="1100" dirty="0">
                          <a:effectLst/>
                          <a:latin typeface="Armin_Badr" pitchFamily="2" charset="0"/>
                          <a:cs typeface="B Nazanin" pitchFamily="2" charset="-78"/>
                        </a:rPr>
                        <a:t>) تحقق </a:t>
                      </a:r>
                      <a:r>
                        <a:rPr lang="fa-IR" sz="1100" dirty="0" smtClean="0">
                          <a:effectLst/>
                          <a:latin typeface="Armin_Badr" pitchFamily="2" charset="0"/>
                          <a:cs typeface="B Nazanin" pitchFamily="2" charset="-78"/>
                        </a:rPr>
                        <a:t>يافته</a:t>
                      </a:r>
                      <a:br>
                        <a:rPr lang="fa-IR" sz="1100" dirty="0" smtClean="0">
                          <a:effectLst/>
                          <a:latin typeface="Armin_Badr" pitchFamily="2" charset="0"/>
                          <a:cs typeface="B Nazanin" pitchFamily="2" charset="-78"/>
                        </a:rPr>
                      </a:br>
                      <a:r>
                        <a:rPr lang="fa-IR" sz="1100" dirty="0" smtClean="0">
                          <a:effectLst/>
                          <a:latin typeface="Armin_Badr" pitchFamily="2" charset="0"/>
                          <a:cs typeface="B Nazanin" pitchFamily="2" charset="-78"/>
                        </a:rPr>
                        <a:t> </a:t>
                      </a:r>
                      <a:r>
                        <a:rPr lang="fa-IR" sz="1100" dirty="0">
                          <a:effectLst/>
                          <a:latin typeface="Armin_Badr" pitchFamily="2" charset="0"/>
                          <a:cs typeface="B Nazanin" pitchFamily="2" charset="-78"/>
                        </a:rPr>
                        <a:t>(</a:t>
                      </a:r>
                      <a:r>
                        <a:rPr lang="fa-IR" sz="1100" dirty="0" smtClean="0">
                          <a:effectLst/>
                          <a:latin typeface="Armin_Badr" pitchFamily="2" charset="0"/>
                          <a:cs typeface="B Nazanin" pitchFamily="2" charset="-78"/>
                        </a:rPr>
                        <a:t>ميليارد ريال</a:t>
                      </a:r>
                      <a:r>
                        <a:rPr lang="fa-IR" sz="1100" dirty="0">
                          <a:effectLst/>
                          <a:latin typeface="Armin_Badr" pitchFamily="2" charset="0"/>
                          <a:cs typeface="B Nazanin" pitchFamily="2" charset="-78"/>
                        </a:rPr>
                        <a:t>)</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1">
                        <a:lnSpc>
                          <a:spcPct val="115000"/>
                        </a:lnSpc>
                        <a:spcAft>
                          <a:spcPts val="0"/>
                        </a:spcAft>
                      </a:pPr>
                      <a:r>
                        <a:rPr lang="fa-IR" sz="1100" dirty="0">
                          <a:effectLst/>
                          <a:latin typeface="Armin_Badr" pitchFamily="2" charset="0"/>
                          <a:cs typeface="B Nazanin" pitchFamily="2" charset="-78"/>
                        </a:rPr>
                        <a:t>سود </a:t>
                      </a:r>
                      <a:r>
                        <a:rPr lang="fa-IR" sz="1100" dirty="0" smtClean="0">
                          <a:effectLst/>
                          <a:latin typeface="Armin_Badr" pitchFamily="2" charset="0"/>
                          <a:cs typeface="B Nazanin" pitchFamily="2" charset="-78"/>
                        </a:rPr>
                        <a:t>نقدي تقسيم </a:t>
                      </a:r>
                      <a:r>
                        <a:rPr lang="fa-IR" sz="1100" dirty="0">
                          <a:effectLst/>
                          <a:latin typeface="Armin_Badr" pitchFamily="2" charset="0"/>
                          <a:cs typeface="B Nazanin" pitchFamily="2" charset="-78"/>
                        </a:rPr>
                        <a:t>شده (</a:t>
                      </a:r>
                      <a:r>
                        <a:rPr lang="fa-IR" sz="1100" dirty="0" smtClean="0">
                          <a:effectLst/>
                          <a:latin typeface="Armin_Badr" pitchFamily="2" charset="0"/>
                          <a:cs typeface="B Nazanin" pitchFamily="2" charset="-78"/>
                        </a:rPr>
                        <a:t>ميليارد ريال</a:t>
                      </a:r>
                      <a:r>
                        <a:rPr lang="fa-IR" sz="1100" dirty="0">
                          <a:effectLst/>
                          <a:latin typeface="Armin_Badr" pitchFamily="2" charset="0"/>
                          <a:cs typeface="B Nazanin" pitchFamily="2" charset="-78"/>
                        </a:rPr>
                        <a:t>)</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r>
              <a:tr h="386772">
                <a:tc>
                  <a:txBody>
                    <a:bodyPr/>
                    <a:lstStyle/>
                    <a:p>
                      <a:pPr algn="r" rtl="1">
                        <a:lnSpc>
                          <a:spcPct val="115000"/>
                        </a:lnSpc>
                        <a:spcAft>
                          <a:spcPts val="0"/>
                        </a:spcAft>
                      </a:pPr>
                      <a:r>
                        <a:rPr lang="fa-IR" sz="1100" dirty="0" smtClean="0">
                          <a:effectLst/>
                          <a:latin typeface="Armin_Badr" pitchFamily="2" charset="0"/>
                          <a:cs typeface="B Nazanin" pitchFamily="2" charset="-78"/>
                        </a:rPr>
                        <a:t>دي </a:t>
                      </a:r>
                      <a:r>
                        <a:rPr lang="fa-IR" sz="1100" dirty="0">
                          <a:effectLst/>
                          <a:latin typeface="Armin_Badr" pitchFamily="2" charset="0"/>
                          <a:cs typeface="B Nazanin" pitchFamily="2" charset="-78"/>
                        </a:rPr>
                        <a:t>92</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315</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692039</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503328</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7.58</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4,113,915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10,432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9,268 </a:t>
                      </a:r>
                      <a:endParaRPr lang="en-US" sz="1100">
                        <a:solidFill>
                          <a:srgbClr val="31849B"/>
                        </a:solidFill>
                        <a:effectLst/>
                        <a:latin typeface="Armin_Badr" pitchFamily="2" charset="0"/>
                        <a:ea typeface="Calibri"/>
                        <a:cs typeface="B Nazanin" pitchFamily="2" charset="-78"/>
                      </a:endParaRPr>
                    </a:p>
                  </a:txBody>
                  <a:tcPr marL="63061" marR="63061" marT="0" marB="0" anchor="ctr"/>
                </a:tc>
              </a:tr>
              <a:tr h="386772">
                <a:tc>
                  <a:txBody>
                    <a:bodyPr/>
                    <a:lstStyle/>
                    <a:p>
                      <a:pPr algn="r" rtl="1">
                        <a:lnSpc>
                          <a:spcPct val="115000"/>
                        </a:lnSpc>
                        <a:spcAft>
                          <a:spcPts val="0"/>
                        </a:spcAft>
                      </a:pPr>
                      <a:r>
                        <a:rPr lang="fa-IR" sz="1100">
                          <a:effectLst/>
                          <a:latin typeface="Armin_Badr" pitchFamily="2" charset="0"/>
                          <a:cs typeface="B Nazanin" pitchFamily="2" charset="-78"/>
                        </a:rPr>
                        <a:t>آذر 92</a:t>
                      </a:r>
                      <a:endParaRPr lang="en-US" sz="10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314</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673509</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492544</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8.04</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4,258,686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914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651 </a:t>
                      </a:r>
                      <a:endParaRPr lang="en-US" sz="1100">
                        <a:solidFill>
                          <a:srgbClr val="31849B"/>
                        </a:solidFill>
                        <a:effectLst/>
                        <a:latin typeface="Armin_Badr" pitchFamily="2" charset="0"/>
                        <a:ea typeface="Calibri"/>
                        <a:cs typeface="B Nazanin" pitchFamily="2" charset="-78"/>
                      </a:endParaRPr>
                    </a:p>
                  </a:txBody>
                  <a:tcPr marL="63061" marR="63061" marT="0" marB="0" anchor="ctr"/>
                </a:tc>
              </a:tr>
              <a:tr h="386772">
                <a:tc>
                  <a:txBody>
                    <a:bodyPr/>
                    <a:lstStyle/>
                    <a:p>
                      <a:pPr algn="r" rtl="1">
                        <a:lnSpc>
                          <a:spcPct val="115000"/>
                        </a:lnSpc>
                        <a:spcAft>
                          <a:spcPts val="0"/>
                        </a:spcAft>
                      </a:pPr>
                      <a:r>
                        <a:rPr lang="fa-IR" sz="1100" dirty="0">
                          <a:effectLst/>
                          <a:latin typeface="Armin_Badr" pitchFamily="2" charset="0"/>
                          <a:cs typeface="B Nazanin" pitchFamily="2" charset="-78"/>
                        </a:rPr>
                        <a:t>آبان 92</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314</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66009</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479755</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7.36</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3,776,396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2,015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1,676 </a:t>
                      </a:r>
                      <a:endParaRPr lang="en-US" sz="1100">
                        <a:solidFill>
                          <a:srgbClr val="31849B"/>
                        </a:solidFill>
                        <a:effectLst/>
                        <a:latin typeface="Armin_Badr" pitchFamily="2" charset="0"/>
                        <a:ea typeface="Calibri"/>
                        <a:cs typeface="B Nazanin" pitchFamily="2" charset="-78"/>
                      </a:endParaRPr>
                    </a:p>
                  </a:txBody>
                  <a:tcPr marL="63061" marR="63061" marT="0" marB="0" anchor="ctr"/>
                </a:tc>
              </a:tr>
              <a:tr h="386772">
                <a:tc>
                  <a:txBody>
                    <a:bodyPr/>
                    <a:lstStyle/>
                    <a:p>
                      <a:pPr algn="r" rtl="1">
                        <a:lnSpc>
                          <a:spcPct val="115000"/>
                        </a:lnSpc>
                        <a:spcAft>
                          <a:spcPts val="0"/>
                        </a:spcAft>
                      </a:pPr>
                      <a:r>
                        <a:rPr lang="fa-IR" sz="1100">
                          <a:effectLst/>
                          <a:latin typeface="Armin_Badr" pitchFamily="2" charset="0"/>
                          <a:cs typeface="B Nazanin" pitchFamily="2" charset="-78"/>
                        </a:rPr>
                        <a:t>مهر 92</a:t>
                      </a:r>
                      <a:endParaRPr lang="en-US" sz="10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314</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619160</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485269</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7.16</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3,563,627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21,523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3,777 </a:t>
                      </a:r>
                      <a:endParaRPr lang="en-US" sz="1100">
                        <a:solidFill>
                          <a:srgbClr val="31849B"/>
                        </a:solidFill>
                        <a:effectLst/>
                        <a:latin typeface="Armin_Badr" pitchFamily="2" charset="0"/>
                        <a:ea typeface="Calibri"/>
                        <a:cs typeface="B Nazanin" pitchFamily="2" charset="-78"/>
                      </a:endParaRPr>
                    </a:p>
                  </a:txBody>
                  <a:tcPr marL="63061" marR="63061" marT="0" marB="0" anchor="ctr"/>
                </a:tc>
              </a:tr>
              <a:tr h="386772">
                <a:tc>
                  <a:txBody>
                    <a:bodyPr/>
                    <a:lstStyle/>
                    <a:p>
                      <a:pPr algn="r" rtl="1">
                        <a:lnSpc>
                          <a:spcPct val="115000"/>
                        </a:lnSpc>
                        <a:spcAft>
                          <a:spcPts val="0"/>
                        </a:spcAft>
                      </a:pPr>
                      <a:r>
                        <a:rPr lang="fa-IR" sz="1100" dirty="0" smtClean="0">
                          <a:effectLst/>
                          <a:latin typeface="Armin_Badr" pitchFamily="2" charset="0"/>
                          <a:cs typeface="B Nazanin" pitchFamily="2" charset="-78"/>
                        </a:rPr>
                        <a:t>شهريور </a:t>
                      </a:r>
                      <a:r>
                        <a:rPr lang="fa-IR" sz="1100" dirty="0">
                          <a:effectLst/>
                          <a:latin typeface="Armin_Badr" pitchFamily="2" charset="0"/>
                          <a:cs typeface="B Nazanin" pitchFamily="2" charset="-78"/>
                        </a:rPr>
                        <a:t>92</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314</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612673</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469541</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6.25</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3,013,553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17,178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15,400 </a:t>
                      </a:r>
                      <a:endParaRPr lang="en-US" sz="1100">
                        <a:solidFill>
                          <a:srgbClr val="31849B"/>
                        </a:solidFill>
                        <a:effectLst/>
                        <a:latin typeface="Armin_Badr" pitchFamily="2" charset="0"/>
                        <a:ea typeface="Calibri"/>
                        <a:cs typeface="B Nazanin" pitchFamily="2" charset="-78"/>
                      </a:endParaRPr>
                    </a:p>
                  </a:txBody>
                  <a:tcPr marL="63061" marR="63061" marT="0" marB="0" anchor="ctr"/>
                </a:tc>
              </a:tr>
              <a:tr h="386772">
                <a:tc>
                  <a:txBody>
                    <a:bodyPr/>
                    <a:lstStyle/>
                    <a:p>
                      <a:pPr algn="r" rtl="1">
                        <a:lnSpc>
                          <a:spcPct val="115000"/>
                        </a:lnSpc>
                        <a:spcAft>
                          <a:spcPts val="0"/>
                        </a:spcAft>
                      </a:pPr>
                      <a:r>
                        <a:rPr lang="fa-IR" sz="1100">
                          <a:effectLst/>
                          <a:latin typeface="Armin_Badr" pitchFamily="2" charset="0"/>
                          <a:cs typeface="B Nazanin" pitchFamily="2" charset="-78"/>
                        </a:rPr>
                        <a:t>مرداد92</a:t>
                      </a:r>
                      <a:endParaRPr lang="en-US" sz="10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318</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609099</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464048</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6.13</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2,923,979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6,239-</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953 </a:t>
                      </a:r>
                      <a:endParaRPr lang="en-US" sz="1100">
                        <a:solidFill>
                          <a:srgbClr val="31849B"/>
                        </a:solidFill>
                        <a:effectLst/>
                        <a:latin typeface="Armin_Badr" pitchFamily="2" charset="0"/>
                        <a:ea typeface="Calibri"/>
                        <a:cs typeface="B Nazanin" pitchFamily="2" charset="-78"/>
                      </a:endParaRPr>
                    </a:p>
                  </a:txBody>
                  <a:tcPr marL="63061" marR="63061" marT="0" marB="0" anchor="ctr"/>
                </a:tc>
              </a:tr>
              <a:tr h="386772">
                <a:tc>
                  <a:txBody>
                    <a:bodyPr/>
                    <a:lstStyle/>
                    <a:p>
                      <a:pPr algn="r" rtl="1">
                        <a:lnSpc>
                          <a:spcPct val="115000"/>
                        </a:lnSpc>
                        <a:spcAft>
                          <a:spcPts val="0"/>
                        </a:spcAft>
                      </a:pPr>
                      <a:r>
                        <a:rPr lang="fa-IR" sz="1100" dirty="0" smtClean="0">
                          <a:effectLst/>
                          <a:latin typeface="Armin_Badr" pitchFamily="2" charset="0"/>
                          <a:cs typeface="B Nazanin" pitchFamily="2" charset="-78"/>
                        </a:rPr>
                        <a:t>تير </a:t>
                      </a:r>
                      <a:r>
                        <a:rPr lang="fa-IR" sz="1100" dirty="0">
                          <a:effectLst/>
                          <a:latin typeface="Armin_Badr" pitchFamily="2" charset="0"/>
                          <a:cs typeface="B Nazanin" pitchFamily="2" charset="-78"/>
                        </a:rPr>
                        <a:t>92</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317</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588190</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398598</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6.46</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   2,647,528 </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161,273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112,519 </a:t>
                      </a:r>
                      <a:endParaRPr lang="en-US" sz="1100">
                        <a:solidFill>
                          <a:srgbClr val="31849B"/>
                        </a:solidFill>
                        <a:effectLst/>
                        <a:latin typeface="Armin_Badr" pitchFamily="2" charset="0"/>
                        <a:ea typeface="Calibri"/>
                        <a:cs typeface="B Nazanin" pitchFamily="2" charset="-78"/>
                      </a:endParaRPr>
                    </a:p>
                  </a:txBody>
                  <a:tcPr marL="63061" marR="63061" marT="0" marB="0" anchor="ctr"/>
                </a:tc>
              </a:tr>
              <a:tr h="386772">
                <a:tc>
                  <a:txBody>
                    <a:bodyPr/>
                    <a:lstStyle/>
                    <a:p>
                      <a:pPr algn="r" rtl="1">
                        <a:lnSpc>
                          <a:spcPct val="115000"/>
                        </a:lnSpc>
                        <a:spcAft>
                          <a:spcPts val="0"/>
                        </a:spcAft>
                      </a:pPr>
                      <a:r>
                        <a:rPr lang="fa-IR" sz="1100">
                          <a:effectLst/>
                          <a:latin typeface="Armin_Badr" pitchFamily="2" charset="0"/>
                          <a:cs typeface="B Nazanin" pitchFamily="2" charset="-78"/>
                        </a:rPr>
                        <a:t>خرداد 92</a:t>
                      </a:r>
                      <a:endParaRPr lang="en-US" sz="10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316</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556683</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365559</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6.22</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   2,327,592 </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       64,683 </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53,408 </a:t>
                      </a:r>
                      <a:endParaRPr lang="en-US" sz="1100">
                        <a:solidFill>
                          <a:srgbClr val="31849B"/>
                        </a:solidFill>
                        <a:effectLst/>
                        <a:latin typeface="Armin_Badr" pitchFamily="2" charset="0"/>
                        <a:ea typeface="Calibri"/>
                        <a:cs typeface="B Nazanin" pitchFamily="2" charset="-78"/>
                      </a:endParaRPr>
                    </a:p>
                  </a:txBody>
                  <a:tcPr marL="63061" marR="63061" marT="0" marB="0" anchor="ctr"/>
                </a:tc>
              </a:tr>
              <a:tr h="386772">
                <a:tc>
                  <a:txBody>
                    <a:bodyPr/>
                    <a:lstStyle/>
                    <a:p>
                      <a:pPr algn="r" rtl="1">
                        <a:lnSpc>
                          <a:spcPct val="115000"/>
                        </a:lnSpc>
                        <a:spcAft>
                          <a:spcPts val="0"/>
                        </a:spcAft>
                      </a:pPr>
                      <a:r>
                        <a:rPr lang="fa-IR" sz="1100" dirty="0" smtClean="0">
                          <a:effectLst/>
                          <a:latin typeface="Armin_Badr" pitchFamily="2" charset="0"/>
                          <a:cs typeface="B Nazanin" pitchFamily="2" charset="-78"/>
                        </a:rPr>
                        <a:t>ارديبهشت </a:t>
                      </a:r>
                      <a:r>
                        <a:rPr lang="fa-IR" sz="1100" dirty="0">
                          <a:effectLst/>
                          <a:latin typeface="Armin_Badr" pitchFamily="2" charset="0"/>
                          <a:cs typeface="B Nazanin" pitchFamily="2" charset="-78"/>
                        </a:rPr>
                        <a:t>92</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316</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535264</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359379</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5.67</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   2,083,644 </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       47,788 </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       40,624 </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r>
              <a:tr h="386772">
                <a:tc>
                  <a:txBody>
                    <a:bodyPr/>
                    <a:lstStyle/>
                    <a:p>
                      <a:pPr algn="r" rtl="1">
                        <a:lnSpc>
                          <a:spcPct val="115000"/>
                        </a:lnSpc>
                        <a:spcAft>
                          <a:spcPts val="0"/>
                        </a:spcAft>
                      </a:pPr>
                      <a:r>
                        <a:rPr lang="fa-IR" sz="1100" dirty="0" smtClean="0">
                          <a:effectLst/>
                          <a:latin typeface="Armin_Badr" pitchFamily="2" charset="0"/>
                          <a:cs typeface="B Nazanin" pitchFamily="2" charset="-78"/>
                        </a:rPr>
                        <a:t>فروردين </a:t>
                      </a:r>
                      <a:r>
                        <a:rPr lang="fa-IR" sz="1100" dirty="0">
                          <a:effectLst/>
                          <a:latin typeface="Armin_Badr" pitchFamily="2" charset="0"/>
                          <a:cs typeface="B Nazanin" pitchFamily="2" charset="-78"/>
                        </a:rPr>
                        <a:t>92</a:t>
                      </a:r>
                      <a:endParaRPr lang="en-US" sz="10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325</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535296</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341859</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5.71</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a:effectLst/>
                          <a:latin typeface="Armin_Badr" pitchFamily="2" charset="0"/>
                          <a:cs typeface="B Nazanin" pitchFamily="2" charset="-78"/>
                        </a:rPr>
                        <a:t>   2,001,995 </a:t>
                      </a:r>
                      <a:endParaRPr lang="en-US" sz="110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         4,335 </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c>
                  <a:txBody>
                    <a:bodyPr/>
                    <a:lstStyle/>
                    <a:p>
                      <a:pPr algn="ctr" rtl="0">
                        <a:lnSpc>
                          <a:spcPct val="115000"/>
                        </a:lnSpc>
                        <a:spcAft>
                          <a:spcPts val="0"/>
                        </a:spcAft>
                      </a:pPr>
                      <a:r>
                        <a:rPr lang="en-US" sz="1400" dirty="0">
                          <a:effectLst/>
                          <a:latin typeface="Armin_Badr" pitchFamily="2" charset="0"/>
                          <a:cs typeface="B Nazanin" pitchFamily="2" charset="-78"/>
                        </a:rPr>
                        <a:t>         2,323 </a:t>
                      </a:r>
                      <a:endParaRPr lang="en-US" sz="1100" dirty="0">
                        <a:solidFill>
                          <a:srgbClr val="31849B"/>
                        </a:solidFill>
                        <a:effectLst/>
                        <a:latin typeface="Armin_Badr" pitchFamily="2" charset="0"/>
                        <a:ea typeface="Calibri"/>
                        <a:cs typeface="B Nazanin" pitchFamily="2" charset="-78"/>
                      </a:endParaRPr>
                    </a:p>
                  </a:txBody>
                  <a:tcPr marL="63061" marR="63061" marT="0" marB="0" anchor="ctr"/>
                </a:tc>
              </a:tr>
            </a:tbl>
          </a:graphicData>
        </a:graphic>
      </p:graphicFrame>
      <p:sp>
        <p:nvSpPr>
          <p:cNvPr id="2" name="Title 1"/>
          <p:cNvSpPr>
            <a:spLocks noGrp="1"/>
          </p:cNvSpPr>
          <p:nvPr>
            <p:ph type="title"/>
          </p:nvPr>
        </p:nvSpPr>
        <p:spPr/>
        <p:txBody>
          <a:bodyPr>
            <a:normAutofit fontScale="90000"/>
          </a:bodyPr>
          <a:lstStyle/>
          <a:p>
            <a:r>
              <a:rPr lang="fa-IR" dirty="0">
                <a:effectLst/>
              </a:rPr>
              <a:t>روند </a:t>
            </a:r>
            <a:r>
              <a:rPr lang="fa-IR" dirty="0" smtClean="0">
                <a:effectLst/>
              </a:rPr>
              <a:t>سرمايه </a:t>
            </a:r>
            <a:r>
              <a:rPr lang="fa-IR" dirty="0">
                <a:effectLst/>
              </a:rPr>
              <a:t>، سود شرکتها و ارزش بازار و....</a:t>
            </a:r>
            <a:endParaRPr lang="fa-IR" dirty="0"/>
          </a:p>
        </p:txBody>
      </p:sp>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573519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Autofit/>
          </a:bodyPr>
          <a:lstStyle/>
          <a:p>
            <a:r>
              <a:rPr lang="fa-IR" sz="3200" dirty="0" smtClean="0"/>
              <a:t>ارزش بازارشرکت‌هاي پذيرفته شده در سال 92</a:t>
            </a:r>
            <a:endParaRPr lang="en-CA" sz="3200" dirty="0"/>
          </a:p>
        </p:txBody>
      </p:sp>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948336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371600"/>
          <a:ext cx="82296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fa-IR" dirty="0" smtClean="0"/>
              <a:t>تغيير ارزش بازار اوليه و ثانويه در سال 92</a:t>
            </a:r>
            <a:endParaRPr lang="fa-IR" dirty="0"/>
          </a:p>
        </p:txBody>
      </p:sp>
      <p:sp>
        <p:nvSpPr>
          <p:cNvPr id="5" name="Rectangle 4"/>
          <p:cNvSpPr/>
          <p:nvPr/>
        </p:nvSpPr>
        <p:spPr>
          <a:xfrm>
            <a:off x="685800" y="5334000"/>
            <a:ext cx="7696200" cy="461665"/>
          </a:xfrm>
          <a:prstGeom prst="rect">
            <a:avLst/>
          </a:prstGeom>
        </p:spPr>
        <p:txBody>
          <a:bodyPr wrap="square">
            <a:spAutoFit/>
          </a:bodyPr>
          <a:lstStyle/>
          <a:p>
            <a:pPr lvl="0" algn="ctr" rtl="1"/>
            <a:r>
              <a:rPr lang="fa-IR" sz="2400" b="1" u="sng" dirty="0" smtClean="0">
                <a:cs typeface="B Titr" pitchFamily="2" charset="-78"/>
              </a:rPr>
              <a:t>74% از افزايش ارزش بازار بورس به دليل افزايش ارزش بازار ثانويه</a:t>
            </a:r>
            <a:endParaRPr lang="fa-IR" sz="2400" b="1" u="sng" dirty="0">
              <a:cs typeface="B Titr" pitchFamily="2" charset="-78"/>
            </a:endParaRPr>
          </a:p>
        </p:txBody>
      </p:sp>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227882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منابع تأمین مالی</a:t>
            </a:r>
            <a:endParaRPr lang="en-US" dirty="0"/>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dirty="0"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l="10000" t="11556" r="8333" b="3111"/>
          <a:stretch>
            <a:fillRect/>
          </a:stretch>
        </p:blipFill>
        <p:spPr bwMode="auto">
          <a:xfrm>
            <a:off x="533400" y="1219200"/>
            <a:ext cx="7772400" cy="5075853"/>
          </a:xfrm>
          <a:prstGeom prst="rect">
            <a:avLst/>
          </a:prstGeom>
          <a:noFill/>
          <a:ln w="9525">
            <a:noFill/>
            <a:miter lim="800000"/>
            <a:headEnd/>
            <a:tailEnd/>
          </a:ln>
          <a:effectLst/>
        </p:spPr>
      </p:pic>
    </p:spTree>
    <p:extLst>
      <p:ext uri="{BB962C8B-B14F-4D97-AF65-F5344CB8AC3E}">
        <p14:creationId xmlns="" xmlns:p14="http://schemas.microsoft.com/office/powerpoint/2010/main" val="1437136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آشنایی با نظام مالی ایران</a:t>
            </a:r>
            <a:endParaRPr lang="en-US" dirty="0"/>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14444" t="28444" r="45556" b="14667"/>
          <a:stretch>
            <a:fillRect/>
          </a:stretch>
        </p:blipFill>
        <p:spPr bwMode="auto">
          <a:xfrm>
            <a:off x="1905000" y="1295400"/>
            <a:ext cx="5486400" cy="4876800"/>
          </a:xfrm>
          <a:prstGeom prst="rect">
            <a:avLst/>
          </a:prstGeom>
          <a:noFill/>
          <a:ln w="9525">
            <a:noFill/>
            <a:miter lim="800000"/>
            <a:headEnd/>
            <a:tailEnd/>
          </a:ln>
          <a:effectLst/>
        </p:spPr>
      </p:pic>
    </p:spTree>
    <p:extLst>
      <p:ext uri="{BB962C8B-B14F-4D97-AF65-F5344CB8AC3E}">
        <p14:creationId xmlns="" xmlns:p14="http://schemas.microsoft.com/office/powerpoint/2010/main" val="1295029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فضاي حاکم بر اقتصاد کلان: رکود</a:t>
            </a:r>
            <a:endParaRPr lang="en-US" b="1" dirty="0"/>
          </a:p>
        </p:txBody>
      </p:sp>
      <p:sp>
        <p:nvSpPr>
          <p:cNvPr id="10243" name="Content Placeholder 2"/>
          <p:cNvSpPr>
            <a:spLocks noGrp="1"/>
          </p:cNvSpPr>
          <p:nvPr>
            <p:ph sz="quarter" idx="1"/>
          </p:nvPr>
        </p:nvSpPr>
        <p:spPr>
          <a:xfrm>
            <a:off x="609600" y="1600200"/>
            <a:ext cx="7315200" cy="1676400"/>
          </a:xfrm>
        </p:spPr>
        <p:txBody>
          <a:bodyPr/>
          <a:lstStyle/>
          <a:p>
            <a:pPr algn="just" rtl="1" eaLnBrk="1" hangingPunct="1">
              <a:lnSpc>
                <a:spcPct val="150000"/>
              </a:lnSpc>
              <a:defRPr/>
            </a:pPr>
            <a:r>
              <a:rPr lang="fa-IR" sz="2200" dirty="0" smtClean="0">
                <a:cs typeface="B Zar" pitchFamily="2" charset="-78"/>
              </a:rPr>
              <a:t>گرچه ثبات نسبي بر عمدۀ بازارها حاکم شده، اما چرخ توليد هم</a:t>
            </a:r>
            <a:r>
              <a:rPr lang="fa-IR" sz="2200" dirty="0">
                <a:solidFill>
                  <a:srgbClr val="FF0000"/>
                </a:solidFill>
                <a:cs typeface="B Zar" pitchFamily="2" charset="-78"/>
              </a:rPr>
              <a:t>‌</a:t>
            </a:r>
            <a:r>
              <a:rPr lang="fa-IR" sz="2200" dirty="0" smtClean="0">
                <a:cs typeface="B Zar" pitchFamily="2" charset="-78"/>
              </a:rPr>
              <a:t>چنان به</a:t>
            </a:r>
            <a:r>
              <a:rPr lang="fa-IR" sz="2200" dirty="0" smtClean="0">
                <a:solidFill>
                  <a:srgbClr val="FF0000"/>
                </a:solidFill>
                <a:cs typeface="B Zar" pitchFamily="2" charset="-78"/>
              </a:rPr>
              <a:t>‌</a:t>
            </a:r>
            <a:r>
              <a:rPr lang="fa-IR" sz="2200" dirty="0" smtClean="0">
                <a:cs typeface="B Zar" pitchFamily="2" charset="-78"/>
              </a:rPr>
              <a:t>سختي مي</a:t>
            </a:r>
            <a:r>
              <a:rPr lang="fa-IR" sz="2200" dirty="0" smtClean="0">
                <a:solidFill>
                  <a:srgbClr val="FF0000"/>
                </a:solidFill>
                <a:cs typeface="B Zar" pitchFamily="2" charset="-78"/>
              </a:rPr>
              <a:t>‌</a:t>
            </a:r>
            <a:r>
              <a:rPr lang="fa-IR" sz="2200" dirty="0" smtClean="0">
                <a:cs typeface="B Zar" pitchFamily="2" charset="-78"/>
              </a:rPr>
              <a:t>چرخد. بودجۀ دولت به</a:t>
            </a:r>
            <a:r>
              <a:rPr lang="fa-IR" sz="2200" dirty="0">
                <a:solidFill>
                  <a:srgbClr val="FF0000"/>
                </a:solidFill>
                <a:cs typeface="B Zar" pitchFamily="2" charset="-78"/>
              </a:rPr>
              <a:t>‌</a:t>
            </a:r>
            <a:r>
              <a:rPr lang="fa-IR" sz="2200" dirty="0" smtClean="0">
                <a:cs typeface="B Zar" pitchFamily="2" charset="-78"/>
              </a:rPr>
              <a:t>عنوان يکي از موتورهاي اصلي اقتصاد به</a:t>
            </a:r>
            <a:r>
              <a:rPr lang="fa-IR" sz="2200" dirty="0">
                <a:solidFill>
                  <a:srgbClr val="FF0000"/>
                </a:solidFill>
                <a:cs typeface="B Zar" pitchFamily="2" charset="-78"/>
              </a:rPr>
              <a:t>‌</a:t>
            </a:r>
            <a:r>
              <a:rPr lang="fa-IR" sz="2200" dirty="0" smtClean="0">
                <a:cs typeface="B Zar" pitchFamily="2" charset="-78"/>
              </a:rPr>
              <a:t>شدت کاهش يافته است.</a:t>
            </a:r>
            <a:endParaRPr lang="en-US" sz="2200" dirty="0" smtClean="0">
              <a:cs typeface="B Zar" pitchFamily="2" charset="-78"/>
            </a:endParaRPr>
          </a:p>
        </p:txBody>
      </p:sp>
      <p:graphicFrame>
        <p:nvGraphicFramePr>
          <p:cNvPr id="6" name="Chart 5"/>
          <p:cNvGraphicFramePr>
            <a:graphicFrameLocks/>
          </p:cNvGraphicFramePr>
          <p:nvPr/>
        </p:nvGraphicFramePr>
        <p:xfrm>
          <a:off x="1066800" y="3429000"/>
          <a:ext cx="6035040" cy="2785403"/>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5875408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بازار سرمايه: شاخص صعودي</a:t>
            </a:r>
            <a:endParaRPr lang="en-US" b="1" dirty="0"/>
          </a:p>
        </p:txBody>
      </p:sp>
      <p:sp>
        <p:nvSpPr>
          <p:cNvPr id="11267" name="Content Placeholder 2"/>
          <p:cNvSpPr>
            <a:spLocks noGrp="1"/>
          </p:cNvSpPr>
          <p:nvPr>
            <p:ph sz="quarter" idx="1"/>
          </p:nvPr>
        </p:nvSpPr>
        <p:spPr>
          <a:xfrm>
            <a:off x="381000" y="1248508"/>
            <a:ext cx="7543800" cy="2250831"/>
          </a:xfrm>
          <a:solidFill>
            <a:schemeClr val="bg1"/>
          </a:solidFill>
        </p:spPr>
        <p:txBody>
          <a:bodyPr/>
          <a:lstStyle/>
          <a:p>
            <a:pPr algn="just" rtl="1" eaLnBrk="1" hangingPunct="1">
              <a:lnSpc>
                <a:spcPct val="150000"/>
              </a:lnSpc>
            </a:pPr>
            <a:r>
              <a:rPr lang="fa-IR" altLang="en-US" sz="2200" dirty="0" smtClean="0">
                <a:cs typeface="B Zar" pitchFamily="2" charset="-78"/>
              </a:rPr>
              <a:t>از نيمۀ دوم سال 1391، شاخص کل بورس اوراق بهادار تهران (</a:t>
            </a:r>
            <a:r>
              <a:rPr lang="da-DK" altLang="en-US" sz="1800" dirty="0" smtClean="0">
                <a:cs typeface="B Zar" pitchFamily="2" charset="-78"/>
              </a:rPr>
              <a:t>TEDPIX</a:t>
            </a:r>
            <a:r>
              <a:rPr lang="fa-IR" altLang="en-US" sz="2200" dirty="0" smtClean="0">
                <a:cs typeface="B Zar" pitchFamily="2" charset="-78"/>
              </a:rPr>
              <a:t>) بي</a:t>
            </a:r>
            <a:r>
              <a:rPr lang="fa-IR" altLang="en-US" sz="2200" dirty="0" smtClean="0">
                <a:solidFill>
                  <a:srgbClr val="FF0000"/>
                </a:solidFill>
                <a:cs typeface="B Zar" pitchFamily="2" charset="-78"/>
              </a:rPr>
              <a:t>‌</a:t>
            </a:r>
            <a:r>
              <a:rPr lang="fa-IR" altLang="en-US" sz="2200" dirty="0" smtClean="0">
                <a:cs typeface="B Zar" pitchFamily="2" charset="-78"/>
              </a:rPr>
              <a:t>مهابا افزايش يافت، تا جايي که در پاييز سال جاري و در پي امضاي معاهدۀ ژنو، بازدهي اين شاخص در مدت 3 ماه به بيش از 40 درصد رسيد. البته، اين روند در دو ماه اخير تغيير کرده است.</a:t>
            </a:r>
            <a:endParaRPr lang="en-US" altLang="en-US" sz="2200" dirty="0" smtClean="0">
              <a:cs typeface="B Zar" pitchFamily="2" charset="-78"/>
            </a:endParaRPr>
          </a:p>
        </p:txBody>
      </p:sp>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graphicFrame>
        <p:nvGraphicFramePr>
          <p:cNvPr id="8" name="Chart 7"/>
          <p:cNvGraphicFramePr>
            <a:graphicFrameLocks/>
          </p:cNvGraphicFramePr>
          <p:nvPr/>
        </p:nvGraphicFramePr>
        <p:xfrm>
          <a:off x="838200" y="3352800"/>
          <a:ext cx="6629400" cy="30363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06882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بازار سرمايه: ريسک و بازده واقعي</a:t>
            </a:r>
            <a:endParaRPr lang="en-US" b="1" dirty="0"/>
          </a:p>
        </p:txBody>
      </p:sp>
      <p:sp>
        <p:nvSpPr>
          <p:cNvPr id="12291" name="Content Placeholder 2"/>
          <p:cNvSpPr>
            <a:spLocks noGrp="1"/>
          </p:cNvSpPr>
          <p:nvPr>
            <p:ph sz="quarter" idx="1"/>
          </p:nvPr>
        </p:nvSpPr>
        <p:spPr>
          <a:xfrm>
            <a:off x="228600" y="1248507"/>
            <a:ext cx="7668358" cy="1758462"/>
          </a:xfrm>
          <a:solidFill>
            <a:schemeClr val="bg1"/>
          </a:solidFill>
        </p:spPr>
        <p:txBody>
          <a:bodyPr/>
          <a:lstStyle/>
          <a:p>
            <a:pPr algn="just" rtl="1" eaLnBrk="1" hangingPunct="1">
              <a:lnSpc>
                <a:spcPct val="150000"/>
              </a:lnSpc>
            </a:pPr>
            <a:r>
              <a:rPr lang="fa-IR" altLang="en-US" sz="2200" dirty="0" smtClean="0">
                <a:cs typeface="B Zar" pitchFamily="2" charset="-78"/>
              </a:rPr>
              <a:t>اگر آثار تورم را از ارقام شاخص بزداييم، و رشد جريان</a:t>
            </a:r>
            <a:r>
              <a:rPr lang="fa-IR" altLang="en-US" sz="2200" dirty="0" smtClean="0">
                <a:solidFill>
                  <a:srgbClr val="FF0000"/>
                </a:solidFill>
                <a:cs typeface="B Zar" pitchFamily="2" charset="-78"/>
              </a:rPr>
              <a:t>‌</a:t>
            </a:r>
            <a:r>
              <a:rPr lang="fa-IR" altLang="en-US" sz="2200" dirty="0" smtClean="0">
                <a:cs typeface="B Zar" pitchFamily="2" charset="-78"/>
              </a:rPr>
              <a:t>هاي نقدي به ارقام واقعي را با توجه به فضاي حاکم بر اقتصاد در سال</a:t>
            </a:r>
            <a:r>
              <a:rPr lang="fa-IR" altLang="en-US" sz="2200" dirty="0" smtClean="0">
                <a:solidFill>
                  <a:srgbClr val="FF0000"/>
                </a:solidFill>
                <a:cs typeface="B Zar" pitchFamily="2" charset="-78"/>
              </a:rPr>
              <a:t>‌</a:t>
            </a:r>
            <a:r>
              <a:rPr lang="fa-IR" altLang="en-US" sz="2200" dirty="0" smtClean="0">
                <a:cs typeface="B Zar" pitchFamily="2" charset="-78"/>
              </a:rPr>
              <a:t>هاي اخير ناچيز فرض کنيم، خواهيم ديد که برآورد بازار از قيمت ريسک بسيار تغيير کرده است.</a:t>
            </a:r>
            <a:endParaRPr lang="en-US" altLang="en-US" sz="2200" dirty="0" smtClean="0">
              <a:cs typeface="B Zar" pitchFamily="2" charset="-78"/>
            </a:endParaRPr>
          </a:p>
        </p:txBody>
      </p:sp>
      <p:sp>
        <p:nvSpPr>
          <p:cNvPr id="8" name="Footer Placeholder 7"/>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graphicFrame>
        <p:nvGraphicFramePr>
          <p:cNvPr id="9" name="Chart 8"/>
          <p:cNvGraphicFramePr>
            <a:graphicFrameLocks/>
          </p:cNvGraphicFramePr>
          <p:nvPr/>
        </p:nvGraphicFramePr>
        <p:xfrm>
          <a:off x="457200" y="3276600"/>
          <a:ext cx="7086600" cy="3097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1888921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200401"/>
            <a:ext cx="8229600" cy="990600"/>
          </a:xfrm>
        </p:spPr>
        <p:txBody>
          <a:bodyPr/>
          <a:lstStyle/>
          <a:p>
            <a:pPr algn="ctr">
              <a:buNone/>
            </a:pPr>
            <a:r>
              <a:rPr lang="fa-IR" sz="4800" dirty="0" smtClean="0">
                <a:cs typeface="B Titr" pitchFamily="2" charset="-78"/>
              </a:rPr>
              <a:t>تغییرات محتمل پس‌از رفع تحریم‌ها</a:t>
            </a:r>
            <a:endParaRPr lang="en-US" sz="4800" dirty="0">
              <a:cs typeface="B Titr" pitchFamily="2" charset="-78"/>
            </a:endParaRPr>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368316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fa-IR" b="1" dirty="0" smtClean="0"/>
              <a:t>ريسک‌هاي پيش‌روي بنگاه اقتصادي</a:t>
            </a:r>
            <a:endParaRPr lang="en-US" b="1" dirty="0" smtClean="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3604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10975381-390A-46E7-AC94-91DD5C8AC3B9}"/>
                                            </p:graphicEl>
                                          </p:spTgt>
                                        </p:tgtEl>
                                        <p:attrNameLst>
                                          <p:attrName>style.visibility</p:attrName>
                                        </p:attrNameLst>
                                      </p:cBhvr>
                                      <p:to>
                                        <p:strVal val="visible"/>
                                      </p:to>
                                    </p:set>
                                    <p:animEffect transition="in" filter="fade">
                                      <p:cBhvr>
                                        <p:cTn id="7" dur="1000"/>
                                        <p:tgtEl>
                                          <p:spTgt spid="5">
                                            <p:graphicEl>
                                              <a:dgm id="{10975381-390A-46E7-AC94-91DD5C8AC3B9}"/>
                                            </p:graphicEl>
                                          </p:spTgt>
                                        </p:tgtEl>
                                      </p:cBhvr>
                                    </p:animEffect>
                                    <p:anim calcmode="lin" valueType="num">
                                      <p:cBhvr>
                                        <p:cTn id="8" dur="1000" fill="hold"/>
                                        <p:tgtEl>
                                          <p:spTgt spid="5">
                                            <p:graphicEl>
                                              <a:dgm id="{10975381-390A-46E7-AC94-91DD5C8AC3B9}"/>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10975381-390A-46E7-AC94-91DD5C8AC3B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89D54F25-610C-447E-928B-A1B72B223578}"/>
                                            </p:graphicEl>
                                          </p:spTgt>
                                        </p:tgtEl>
                                        <p:attrNameLst>
                                          <p:attrName>style.visibility</p:attrName>
                                        </p:attrNameLst>
                                      </p:cBhvr>
                                      <p:to>
                                        <p:strVal val="visible"/>
                                      </p:to>
                                    </p:set>
                                    <p:animEffect transition="in" filter="fade">
                                      <p:cBhvr>
                                        <p:cTn id="14" dur="1000"/>
                                        <p:tgtEl>
                                          <p:spTgt spid="5">
                                            <p:graphicEl>
                                              <a:dgm id="{89D54F25-610C-447E-928B-A1B72B223578}"/>
                                            </p:graphicEl>
                                          </p:spTgt>
                                        </p:tgtEl>
                                      </p:cBhvr>
                                    </p:animEffect>
                                    <p:anim calcmode="lin" valueType="num">
                                      <p:cBhvr>
                                        <p:cTn id="15" dur="1000" fill="hold"/>
                                        <p:tgtEl>
                                          <p:spTgt spid="5">
                                            <p:graphicEl>
                                              <a:dgm id="{89D54F25-610C-447E-928B-A1B72B223578}"/>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89D54F25-610C-447E-928B-A1B72B22357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01BDC2A9-81DF-4D49-9CE2-CC617F8CB50A}"/>
                                            </p:graphicEl>
                                          </p:spTgt>
                                        </p:tgtEl>
                                        <p:attrNameLst>
                                          <p:attrName>style.visibility</p:attrName>
                                        </p:attrNameLst>
                                      </p:cBhvr>
                                      <p:to>
                                        <p:strVal val="visible"/>
                                      </p:to>
                                    </p:set>
                                    <p:animEffect transition="in" filter="fade">
                                      <p:cBhvr>
                                        <p:cTn id="21" dur="1000"/>
                                        <p:tgtEl>
                                          <p:spTgt spid="5">
                                            <p:graphicEl>
                                              <a:dgm id="{01BDC2A9-81DF-4D49-9CE2-CC617F8CB50A}"/>
                                            </p:graphicEl>
                                          </p:spTgt>
                                        </p:tgtEl>
                                      </p:cBhvr>
                                    </p:animEffect>
                                    <p:anim calcmode="lin" valueType="num">
                                      <p:cBhvr>
                                        <p:cTn id="22" dur="1000" fill="hold"/>
                                        <p:tgtEl>
                                          <p:spTgt spid="5">
                                            <p:graphicEl>
                                              <a:dgm id="{01BDC2A9-81DF-4D49-9CE2-CC617F8CB50A}"/>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01BDC2A9-81DF-4D49-9CE2-CC617F8CB50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dgm id="{62723D11-CC5D-48A2-A5FC-816A51D70E2D}"/>
                                            </p:graphicEl>
                                          </p:spTgt>
                                        </p:tgtEl>
                                        <p:attrNameLst>
                                          <p:attrName>style.visibility</p:attrName>
                                        </p:attrNameLst>
                                      </p:cBhvr>
                                      <p:to>
                                        <p:strVal val="visible"/>
                                      </p:to>
                                    </p:set>
                                    <p:animEffect transition="in" filter="fade">
                                      <p:cBhvr>
                                        <p:cTn id="28" dur="1000"/>
                                        <p:tgtEl>
                                          <p:spTgt spid="5">
                                            <p:graphicEl>
                                              <a:dgm id="{62723D11-CC5D-48A2-A5FC-816A51D70E2D}"/>
                                            </p:graphicEl>
                                          </p:spTgt>
                                        </p:tgtEl>
                                      </p:cBhvr>
                                    </p:animEffect>
                                    <p:anim calcmode="lin" valueType="num">
                                      <p:cBhvr>
                                        <p:cTn id="29" dur="1000" fill="hold"/>
                                        <p:tgtEl>
                                          <p:spTgt spid="5">
                                            <p:graphicEl>
                                              <a:dgm id="{62723D11-CC5D-48A2-A5FC-816A51D70E2D}"/>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62723D11-CC5D-48A2-A5FC-816A51D70E2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162800" cy="5334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dirty="0" smtClean="0"/>
              <a:t>ريسک تجاري</a:t>
            </a:r>
            <a:endParaRPr lang="en-US" b="1" dirty="0" smtClean="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414771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ريسک غيرتجاري</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8613532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اثرات تحریم ها</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dirty="0"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اثرات تحریم ها</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dirty="0"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آثار معاملاتی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497945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fa-IR" dirty="0" smtClean="0"/>
              <a:t> برخي راه کارها در کاهش ريسک بازار</a:t>
            </a:r>
            <a:endParaRPr lang="en-CA" dirty="0"/>
          </a:p>
        </p:txBody>
      </p:sp>
      <p:sp>
        <p:nvSpPr>
          <p:cNvPr id="5" name="Footer Placeholder 4"/>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dirty="0"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738432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109"/>
            <a:ext cx="7467600" cy="808892"/>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بازار مسکن: سابقه</a:t>
            </a:r>
            <a:endParaRPr lang="en-US" b="1" dirty="0"/>
          </a:p>
        </p:txBody>
      </p:sp>
      <p:sp>
        <p:nvSpPr>
          <p:cNvPr id="13315" name="Content Placeholder 2"/>
          <p:cNvSpPr>
            <a:spLocks noGrp="1"/>
          </p:cNvSpPr>
          <p:nvPr>
            <p:ph sz="quarter" idx="1"/>
          </p:nvPr>
        </p:nvSpPr>
        <p:spPr>
          <a:xfrm>
            <a:off x="533400" y="1389185"/>
            <a:ext cx="7391400" cy="1632438"/>
          </a:xfrm>
          <a:solidFill>
            <a:schemeClr val="bg1"/>
          </a:solidFill>
        </p:spPr>
        <p:txBody>
          <a:bodyPr/>
          <a:lstStyle/>
          <a:p>
            <a:pPr algn="just" rtl="1" eaLnBrk="1" hangingPunct="1">
              <a:lnSpc>
                <a:spcPct val="150000"/>
              </a:lnSpc>
            </a:pPr>
            <a:r>
              <a:rPr lang="fa-IR" altLang="en-US" sz="2200" dirty="0" smtClean="0">
                <a:cs typeface="B Zar" pitchFamily="2" charset="-78"/>
              </a:rPr>
              <a:t>در سال‌هاي اخير ساليانه بيش از 750 هزار پروانۀ ساختماني در سطح کشور صادر شده است. حدود 30 درصد اين پروانه‌ها مربوط به استان تهران و بخش عمدۀ آن به کلان‌شهرها مربوط بوده است.</a:t>
            </a:r>
            <a:endParaRPr lang="en-US" altLang="en-US" sz="2200" dirty="0" smtClean="0">
              <a:cs typeface="B Zar" pitchFamily="2" charset="-78"/>
            </a:endParaRPr>
          </a:p>
        </p:txBody>
      </p:sp>
      <p:graphicFrame>
        <p:nvGraphicFramePr>
          <p:cNvPr id="10" name="Chart 9"/>
          <p:cNvGraphicFramePr>
            <a:graphicFrameLocks/>
          </p:cNvGraphicFramePr>
          <p:nvPr/>
        </p:nvGraphicFramePr>
        <p:xfrm>
          <a:off x="609600" y="3581400"/>
          <a:ext cx="6873240" cy="2785403"/>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18343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آثار گزارشگری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188361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آثار بر زیرساخت‌های بازار</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179900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162800" cy="533400"/>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sz="3600" b="1" dirty="0" smtClean="0"/>
              <a:t>اصلاحات مورد نياز در بخش مالي: بازار سرمايه</a:t>
            </a:r>
            <a:endParaRPr lang="en-US" sz="3600" b="1" dirty="0"/>
          </a:p>
        </p:txBody>
      </p:sp>
      <p:graphicFrame>
        <p:nvGraphicFramePr>
          <p:cNvPr id="7" name="Content Placeholder 6"/>
          <p:cNvGraphicFramePr>
            <a:graphicFrameLocks noGrp="1"/>
          </p:cNvGraphicFramePr>
          <p:nvPr>
            <p:ph sz="quarter" idx="1"/>
          </p:nvPr>
        </p:nvGraphicFramePr>
        <p:xfrm>
          <a:off x="304800" y="1600200"/>
          <a:ext cx="8305800" cy="4431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2299883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03585"/>
            <a:ext cx="7772400" cy="2321169"/>
          </a:xfrm>
          <a:solidFill>
            <a:schemeClr val="bg1"/>
          </a:solidFill>
        </p:spPr>
        <p:txBody>
          <a:bodyPr/>
          <a:lstStyle/>
          <a:p>
            <a:pPr eaLnBrk="1" fontAlgn="auto" hangingPunct="1">
              <a:spcAft>
                <a:spcPts val="0"/>
              </a:spcAft>
              <a:defRPr/>
            </a:pPr>
            <a:r>
              <a:rPr lang="fa-IR" sz="4431" b="1" dirty="0">
                <a:cs typeface="B Titr" pitchFamily="2" charset="-78"/>
              </a:rPr>
              <a:t>با تشکر از توجه </a:t>
            </a:r>
            <a:r>
              <a:rPr lang="fa-IR" sz="4431" b="1" dirty="0" smtClean="0">
                <a:cs typeface="B Titr" pitchFamily="2" charset="-78"/>
              </a:rPr>
              <a:t>شما</a:t>
            </a:r>
            <a:endParaRPr lang="en-US" sz="4431" b="1" dirty="0">
              <a:cs typeface="B Titr" pitchFamily="2" charset="-78"/>
            </a:endParaRPr>
          </a:p>
        </p:txBody>
      </p:sp>
      <p:sp>
        <p:nvSpPr>
          <p:cNvPr id="4" name="Footer Placeholder 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83913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بازار مسکن: طرف عرضه</a:t>
            </a:r>
            <a:endParaRPr lang="en-US" b="1" dirty="0"/>
          </a:p>
        </p:txBody>
      </p:sp>
      <p:sp>
        <p:nvSpPr>
          <p:cNvPr id="3" name="Content Placeholder 2"/>
          <p:cNvSpPr>
            <a:spLocks noGrp="1"/>
          </p:cNvSpPr>
          <p:nvPr>
            <p:ph sz="quarter" idx="1"/>
          </p:nvPr>
        </p:nvSpPr>
        <p:spPr>
          <a:xfrm>
            <a:off x="533400" y="1295400"/>
            <a:ext cx="7620000" cy="2180492"/>
          </a:xfrm>
          <a:solidFill>
            <a:schemeClr val="bg1"/>
          </a:solidFill>
        </p:spPr>
        <p:txBody>
          <a:bodyPr>
            <a:noAutofit/>
          </a:bodyPr>
          <a:lstStyle/>
          <a:p>
            <a:pPr algn="just" eaLnBrk="1" fontAlgn="auto" hangingPunct="1">
              <a:lnSpc>
                <a:spcPct val="150000"/>
              </a:lnSpc>
              <a:spcAft>
                <a:spcPts val="0"/>
              </a:spcAft>
              <a:defRPr/>
            </a:pPr>
            <a:r>
              <a:rPr lang="fa-IR" sz="2200" dirty="0" smtClean="0">
                <a:cs typeface="B Zar" pitchFamily="2" charset="-78"/>
              </a:rPr>
              <a:t>طرف عرضۀ بازار مسکن در اغلب سال</a:t>
            </a:r>
            <a:r>
              <a:rPr lang="fa-IR" sz="2200" dirty="0">
                <a:cs typeface="B Zar" pitchFamily="2" charset="-78"/>
              </a:rPr>
              <a:t>‌</a:t>
            </a:r>
            <a:r>
              <a:rPr lang="fa-IR" sz="2200" dirty="0" smtClean="0">
                <a:cs typeface="B Zar" pitchFamily="2" charset="-78"/>
              </a:rPr>
              <a:t>ها بيش از ارقام برنامه‌ريزي‌شده ساخت</a:t>
            </a:r>
            <a:r>
              <a:rPr lang="fa-IR" sz="2200" dirty="0">
                <a:cs typeface="B Zar" pitchFamily="2" charset="-78"/>
              </a:rPr>
              <a:t>‌</a:t>
            </a:r>
            <a:r>
              <a:rPr lang="fa-IR" sz="2200" dirty="0" smtClean="0">
                <a:cs typeface="B Zar" pitchFamily="2" charset="-78"/>
              </a:rPr>
              <a:t>وساز کرده است. گرچه اين روند براي پاسخگويي به تقاضا اميدوارکننده بوده، ولي توزيع نامناسب و اضافه ساخت در کلان</a:t>
            </a:r>
            <a:r>
              <a:rPr lang="fa-IR" sz="2200" dirty="0">
                <a:cs typeface="B Zar" pitchFamily="2" charset="-78"/>
              </a:rPr>
              <a:t>‌</a:t>
            </a:r>
            <a:r>
              <a:rPr lang="fa-IR" sz="2200" dirty="0" smtClean="0">
                <a:cs typeface="B Zar" pitchFamily="2" charset="-78"/>
              </a:rPr>
              <a:t>شهرها (</a:t>
            </a:r>
            <a:r>
              <a:rPr lang="da-DK" sz="2200" dirty="0" smtClean="0">
                <a:cs typeface="B Zar" pitchFamily="2" charset="-78"/>
              </a:rPr>
              <a:t>over-built</a:t>
            </a:r>
            <a:r>
              <a:rPr lang="fa-IR" sz="2200" dirty="0" smtClean="0">
                <a:cs typeface="B Zar" pitchFamily="2" charset="-78"/>
              </a:rPr>
              <a:t>) به مشکلي جدي تبديل شده است.</a:t>
            </a:r>
            <a:endParaRPr lang="en-US" sz="2200" dirty="0">
              <a:cs typeface="B Zar" pitchFamily="2" charset="-78"/>
            </a:endParaRPr>
          </a:p>
        </p:txBody>
      </p:sp>
      <p:graphicFrame>
        <p:nvGraphicFramePr>
          <p:cNvPr id="7" name="Chart 6"/>
          <p:cNvGraphicFramePr>
            <a:graphicFrameLocks/>
          </p:cNvGraphicFramePr>
          <p:nvPr/>
        </p:nvGraphicFramePr>
        <p:xfrm>
          <a:off x="1077074" y="3663726"/>
          <a:ext cx="6035040" cy="2785403"/>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188170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بازار مسکن: طرف تقاضا</a:t>
            </a:r>
            <a:endParaRPr lang="en-US" b="1" dirty="0"/>
          </a:p>
        </p:txBody>
      </p:sp>
      <p:sp>
        <p:nvSpPr>
          <p:cNvPr id="15363" name="Content Placeholder 2"/>
          <p:cNvSpPr>
            <a:spLocks noGrp="1"/>
          </p:cNvSpPr>
          <p:nvPr>
            <p:ph sz="quarter" idx="1"/>
          </p:nvPr>
        </p:nvSpPr>
        <p:spPr>
          <a:xfrm>
            <a:off x="228600" y="1389185"/>
            <a:ext cx="8153400" cy="1688123"/>
          </a:xfrm>
          <a:solidFill>
            <a:schemeClr val="bg1"/>
          </a:solidFill>
        </p:spPr>
        <p:txBody>
          <a:bodyPr/>
          <a:lstStyle/>
          <a:p>
            <a:pPr algn="just" rtl="1" eaLnBrk="1" hangingPunct="1">
              <a:lnSpc>
                <a:spcPct val="150000"/>
              </a:lnSpc>
            </a:pPr>
            <a:r>
              <a:rPr lang="fa-IR" altLang="en-US" sz="2200" dirty="0" smtClean="0">
                <a:cs typeface="B Zar" pitchFamily="2" charset="-78"/>
              </a:rPr>
              <a:t>در سال‌هاي گذشته، روند تشکيل</a:t>
            </a:r>
            <a:r>
              <a:rPr lang="da-DK" altLang="en-US" sz="2200" dirty="0" smtClean="0">
                <a:cs typeface="B Zar" pitchFamily="2" charset="-78"/>
              </a:rPr>
              <a:t> </a:t>
            </a:r>
            <a:r>
              <a:rPr lang="fa-IR" altLang="en-US" sz="2200" dirty="0" smtClean="0">
                <a:cs typeface="B Zar" pitchFamily="2" charset="-78"/>
              </a:rPr>
              <a:t>خانوار در کنار آمار طلاق، مرگ‌ومير و تخريب؛ تقاضاي ساليانۀ مسکن را به بيش از 1 ميليون واحد در سال رسانده است. پيش‌بيني مي‌شود اين روند در سال‌هاي آتي تداوم داشته باشد.</a:t>
            </a:r>
            <a:endParaRPr lang="en-US" altLang="en-US" sz="2200" dirty="0" smtClean="0">
              <a:cs typeface="B Zar" pitchFamily="2" charset="-78"/>
            </a:endParaRPr>
          </a:p>
        </p:txBody>
      </p:sp>
      <p:graphicFrame>
        <p:nvGraphicFramePr>
          <p:cNvPr id="6" name="Chart 5"/>
          <p:cNvGraphicFramePr>
            <a:graphicFrameLocks/>
          </p:cNvGraphicFramePr>
          <p:nvPr/>
        </p:nvGraphicFramePr>
        <p:xfrm>
          <a:off x="1371600" y="3288323"/>
          <a:ext cx="6035040" cy="2785403"/>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586489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t>ضرورت هدفمندي يارانه</a:t>
            </a:r>
            <a:r>
              <a:rPr lang="fa-IR" altLang="en-US" b="1" dirty="0" smtClean="0"/>
              <a:t>‌</a:t>
            </a:r>
            <a:r>
              <a:rPr lang="fa-IR" b="1" dirty="0" smtClean="0"/>
              <a:t>ها</a:t>
            </a:r>
            <a:endParaRPr lang="en-US" b="1" dirty="0"/>
          </a:p>
        </p:txBody>
      </p:sp>
      <p:sp>
        <p:nvSpPr>
          <p:cNvPr id="5" name="Content Placeholder 2"/>
          <p:cNvSpPr>
            <a:spLocks noGrp="1"/>
          </p:cNvSpPr>
          <p:nvPr>
            <p:ph sz="quarter" idx="1"/>
          </p:nvPr>
        </p:nvSpPr>
        <p:spPr>
          <a:xfrm>
            <a:off x="457200" y="1529861"/>
            <a:ext cx="7467600" cy="1060939"/>
          </a:xfrm>
          <a:solidFill>
            <a:schemeClr val="bg1"/>
          </a:solidFill>
        </p:spPr>
        <p:txBody>
          <a:bodyPr>
            <a:noAutofit/>
          </a:bodyPr>
          <a:lstStyle/>
          <a:p>
            <a:pPr algn="just" eaLnBrk="1" fontAlgn="auto" hangingPunct="1">
              <a:lnSpc>
                <a:spcPct val="150000"/>
              </a:lnSpc>
              <a:spcAft>
                <a:spcPts val="0"/>
              </a:spcAft>
              <a:defRPr/>
            </a:pPr>
            <a:r>
              <a:rPr lang="fa-IR" sz="2200" dirty="0" smtClean="0">
                <a:cs typeface="B Zar" pitchFamily="2" charset="-78"/>
              </a:rPr>
              <a:t>قيمت‌هاي ارزان انرژي در کشور، نه تنها الگوهاي غلط مصرفي را نهادينه کرده، بلکه بسياري از صنايع را نيز مستقيم يا غيرمستقيم از رونق انداخته است.</a:t>
            </a:r>
            <a:endParaRPr lang="en-US" sz="2200" dirty="0">
              <a:cs typeface="B Zar" pitchFamily="2" charset="-78"/>
            </a:endParaRPr>
          </a:p>
        </p:txBody>
      </p:sp>
      <p:sp>
        <p:nvSpPr>
          <p:cNvPr id="4" name="Plus 3"/>
          <p:cNvSpPr/>
          <p:nvPr/>
        </p:nvSpPr>
        <p:spPr>
          <a:xfrm>
            <a:off x="1066801" y="4347797"/>
            <a:ext cx="338504" cy="276957"/>
          </a:xfrm>
          <a:prstGeom prst="mathPlus">
            <a:avLst/>
          </a:prstGeom>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sp>
        <p:nvSpPr>
          <p:cNvPr id="12" name="Right Arrow 11"/>
          <p:cNvSpPr/>
          <p:nvPr/>
        </p:nvSpPr>
        <p:spPr>
          <a:xfrm>
            <a:off x="2812074" y="4274527"/>
            <a:ext cx="921726" cy="422031"/>
          </a:xfrm>
          <a:prstGeom prst="rightArrow">
            <a:avLst/>
          </a:prstGeom>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sp>
        <p:nvSpPr>
          <p:cNvPr id="13" name="Oval 12"/>
          <p:cNvSpPr/>
          <p:nvPr/>
        </p:nvSpPr>
        <p:spPr>
          <a:xfrm>
            <a:off x="4191000" y="3499338"/>
            <a:ext cx="3962400" cy="2250831"/>
          </a:xfrm>
          <a:prstGeom prst="ellipse">
            <a:avLst/>
          </a:prstGeom>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rtl="1" eaLnBrk="1" hangingPunct="1">
              <a:defRPr/>
            </a:pPr>
            <a:r>
              <a:rPr lang="fa-IR" sz="2585" b="1" dirty="0">
                <a:solidFill>
                  <a:schemeClr val="tx1"/>
                </a:solidFill>
                <a:cs typeface="B Nazanin" pitchFamily="2" charset="-78"/>
              </a:rPr>
              <a:t>124 </a:t>
            </a:r>
            <a:r>
              <a:rPr lang="fa-IR" sz="2585" b="1" dirty="0" smtClean="0">
                <a:solidFill>
                  <a:schemeClr val="tx1"/>
                </a:solidFill>
                <a:cs typeface="B Nazanin" pitchFamily="2" charset="-78"/>
              </a:rPr>
              <a:t>ميليارد </a:t>
            </a:r>
            <a:r>
              <a:rPr lang="fa-IR" sz="2585" b="1" dirty="0">
                <a:solidFill>
                  <a:schemeClr val="tx1"/>
                </a:solidFill>
                <a:cs typeface="B Nazanin" pitchFamily="2" charset="-78"/>
              </a:rPr>
              <a:t>دلار</a:t>
            </a:r>
          </a:p>
          <a:p>
            <a:pPr algn="ctr" rtl="1" eaLnBrk="1" hangingPunct="1">
              <a:defRPr/>
            </a:pPr>
            <a:endParaRPr lang="fa-IR" sz="2585" b="1" dirty="0">
              <a:solidFill>
                <a:schemeClr val="tx1"/>
              </a:solidFill>
              <a:cs typeface="B Nazanin" pitchFamily="2" charset="-78"/>
            </a:endParaRPr>
          </a:p>
          <a:p>
            <a:pPr algn="ctr" rtl="1" eaLnBrk="1" hangingPunct="1">
              <a:defRPr/>
            </a:pPr>
            <a:r>
              <a:rPr lang="fa-IR" sz="2585" b="1" dirty="0" smtClean="0">
                <a:solidFill>
                  <a:schemeClr val="tx1"/>
                </a:solidFill>
                <a:cs typeface="B Nazanin" pitchFamily="2" charset="-78"/>
              </a:rPr>
              <a:t>بيش </a:t>
            </a:r>
            <a:r>
              <a:rPr lang="fa-IR" sz="2585" b="1" dirty="0">
                <a:solidFill>
                  <a:schemeClr val="tx1"/>
                </a:solidFill>
                <a:cs typeface="B Nazanin" pitchFamily="2" charset="-78"/>
              </a:rPr>
              <a:t>از 2 برابر بودجۀ </a:t>
            </a:r>
            <a:r>
              <a:rPr lang="fa-IR" sz="2585" b="1" dirty="0" smtClean="0">
                <a:solidFill>
                  <a:schemeClr val="tx1"/>
                </a:solidFill>
                <a:cs typeface="B Nazanin" pitchFamily="2" charset="-78"/>
              </a:rPr>
              <a:t>عمومي </a:t>
            </a:r>
            <a:r>
              <a:rPr lang="fa-IR" sz="2585" b="1" dirty="0">
                <a:solidFill>
                  <a:schemeClr val="tx1"/>
                </a:solidFill>
                <a:cs typeface="B Nazanin" pitchFamily="2" charset="-78"/>
              </a:rPr>
              <a:t>سال 1393</a:t>
            </a:r>
            <a:endParaRPr lang="en-US" sz="2585" b="1" dirty="0">
              <a:solidFill>
                <a:schemeClr val="tx1"/>
              </a:solidFill>
              <a:cs typeface="B Nazanin" pitchFamily="2" charset="-78"/>
            </a:endParaRPr>
          </a:p>
        </p:txBody>
      </p:sp>
      <p:grpSp>
        <p:nvGrpSpPr>
          <p:cNvPr id="3" name="Group 2"/>
          <p:cNvGrpSpPr>
            <a:grpSpLocks/>
          </p:cNvGrpSpPr>
          <p:nvPr/>
        </p:nvGrpSpPr>
        <p:grpSpPr bwMode="auto">
          <a:xfrm>
            <a:off x="152400" y="2866293"/>
            <a:ext cx="4038600" cy="1481504"/>
            <a:chOff x="152400" y="3352800"/>
            <a:chExt cx="4038601" cy="1604963"/>
          </a:xfrm>
        </p:grpSpPr>
        <p:pic>
          <p:nvPicPr>
            <p:cNvPr id="18444" name="Picture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3352800"/>
              <a:ext cx="2209800" cy="160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5" name="TextBox 2"/>
            <p:cNvSpPr txBox="1">
              <a:spLocks noChangeArrowheads="1"/>
            </p:cNvSpPr>
            <p:nvPr/>
          </p:nvSpPr>
          <p:spPr bwMode="auto">
            <a:xfrm>
              <a:off x="1828801" y="3657600"/>
              <a:ext cx="2362200" cy="931297"/>
            </a:xfrm>
            <a:prstGeom prst="rect">
              <a:avLst/>
            </a:prstGeom>
            <a:solidFill>
              <a:srgbClr val="FFFFFF"/>
            </a:solidFill>
            <a:ln w="9525">
              <a:solidFill>
                <a:schemeClr val="bg1"/>
              </a:solidFill>
              <a:miter lim="800000"/>
              <a:headEnd/>
              <a:tailEnd/>
            </a:ln>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rtl="1" eaLnBrk="1" hangingPunct="1">
                <a:spcBef>
                  <a:spcPct val="0"/>
                </a:spcBef>
                <a:buClrTx/>
                <a:buSzTx/>
                <a:buFontTx/>
                <a:buNone/>
              </a:pPr>
              <a:r>
                <a:rPr lang="fa-IR" altLang="en-US" sz="1662" b="1" dirty="0">
                  <a:cs typeface="B Nazanin" panose="00000400000000000000" pitchFamily="2" charset="-78"/>
                </a:rPr>
                <a:t>700 </a:t>
              </a:r>
              <a:r>
                <a:rPr lang="fa-IR" altLang="en-US" sz="1662" b="1" dirty="0" smtClean="0">
                  <a:cs typeface="B Nazanin" panose="00000400000000000000" pitchFamily="2" charset="-78"/>
                </a:rPr>
                <a:t>ميليون </a:t>
              </a:r>
              <a:r>
                <a:rPr lang="fa-IR" altLang="en-US" sz="1662" b="1" dirty="0">
                  <a:cs typeface="B Nazanin" panose="00000400000000000000" pitchFamily="2" charset="-78"/>
                </a:rPr>
                <a:t>بشکه در سال</a:t>
              </a:r>
            </a:p>
            <a:p>
              <a:pPr algn="ctr" rtl="1" eaLnBrk="1" hangingPunct="1">
                <a:spcBef>
                  <a:spcPct val="0"/>
                </a:spcBef>
                <a:buClrTx/>
                <a:buSzTx/>
                <a:buFontTx/>
                <a:buNone/>
              </a:pPr>
              <a:r>
                <a:rPr lang="en-US" altLang="en-US" sz="1662" b="1" dirty="0">
                  <a:solidFill>
                    <a:schemeClr val="accent1"/>
                  </a:solidFill>
                </a:rPr>
                <a:t>×</a:t>
              </a:r>
            </a:p>
            <a:p>
              <a:pPr algn="ctr" rtl="1" eaLnBrk="1" hangingPunct="1">
                <a:spcBef>
                  <a:spcPct val="0"/>
                </a:spcBef>
                <a:buClrTx/>
                <a:buSzTx/>
                <a:buFontTx/>
                <a:buNone/>
              </a:pPr>
              <a:r>
                <a:rPr lang="fa-IR" altLang="en-US" sz="1662" b="1" dirty="0">
                  <a:cs typeface="B Nazanin" panose="00000400000000000000" pitchFamily="2" charset="-78"/>
                </a:rPr>
                <a:t>100 </a:t>
              </a:r>
              <a:r>
                <a:rPr lang="en-US" altLang="en-US" sz="1662" b="1" dirty="0">
                  <a:cs typeface="B Nazanin" panose="00000400000000000000" pitchFamily="2" charset="-78"/>
                </a:rPr>
                <a:t>$</a:t>
              </a:r>
              <a:endParaRPr lang="fa-IR" altLang="en-US" sz="1662" b="1" dirty="0">
                <a:cs typeface="B Nazanin" panose="00000400000000000000" pitchFamily="2" charset="-78"/>
              </a:endParaRPr>
            </a:p>
          </p:txBody>
        </p:sp>
      </p:grpSp>
      <p:grpSp>
        <p:nvGrpSpPr>
          <p:cNvPr id="20488" name="Group 7"/>
          <p:cNvGrpSpPr>
            <a:grpSpLocks/>
          </p:cNvGrpSpPr>
          <p:nvPr/>
        </p:nvGrpSpPr>
        <p:grpSpPr bwMode="auto">
          <a:xfrm>
            <a:off x="741485" y="4696558"/>
            <a:ext cx="3830515" cy="1706877"/>
            <a:chOff x="740569" y="4802188"/>
            <a:chExt cx="3831431" cy="1849116"/>
          </a:xfrm>
        </p:grpSpPr>
        <p:sp>
          <p:nvSpPr>
            <p:cNvPr id="18442" name="TextBox 2"/>
            <p:cNvSpPr txBox="1">
              <a:spLocks noChangeArrowheads="1"/>
            </p:cNvSpPr>
            <p:nvPr/>
          </p:nvSpPr>
          <p:spPr bwMode="auto">
            <a:xfrm>
              <a:off x="1828800" y="5165828"/>
              <a:ext cx="2743200" cy="1485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rtl="1" eaLnBrk="1" hangingPunct="1">
                <a:spcBef>
                  <a:spcPct val="0"/>
                </a:spcBef>
                <a:buClrTx/>
                <a:buSzTx/>
                <a:buFontTx/>
                <a:buNone/>
              </a:pPr>
              <a:r>
                <a:rPr lang="fa-IR" altLang="en-US" sz="1662" b="1" dirty="0">
                  <a:cs typeface="B Nazanin" panose="00000400000000000000" pitchFamily="2" charset="-78"/>
                </a:rPr>
                <a:t>180 </a:t>
              </a:r>
              <a:r>
                <a:rPr lang="fa-IR" altLang="en-US" sz="1662" b="1" dirty="0" smtClean="0">
                  <a:cs typeface="B Nazanin" panose="00000400000000000000" pitchFamily="2" charset="-78"/>
                </a:rPr>
                <a:t>ميليارد </a:t>
              </a:r>
              <a:r>
                <a:rPr lang="fa-IR" altLang="en-US" sz="1662" b="1" dirty="0">
                  <a:cs typeface="B Nazanin" panose="00000400000000000000" pitchFamily="2" charset="-78"/>
                </a:rPr>
                <a:t>مترمکعب در سال</a:t>
              </a:r>
            </a:p>
            <a:p>
              <a:pPr algn="ctr" rtl="1" eaLnBrk="1" hangingPunct="1">
                <a:spcBef>
                  <a:spcPct val="0"/>
                </a:spcBef>
                <a:buClrTx/>
                <a:buSzTx/>
                <a:buFontTx/>
                <a:buNone/>
              </a:pPr>
              <a:r>
                <a:rPr lang="en-US" altLang="en-US" sz="1662" b="1" dirty="0">
                  <a:solidFill>
                    <a:schemeClr val="accent1"/>
                  </a:solidFill>
                </a:rPr>
                <a:t>×</a:t>
              </a:r>
            </a:p>
            <a:p>
              <a:pPr algn="ctr" rtl="1" eaLnBrk="1" hangingPunct="1">
                <a:spcBef>
                  <a:spcPct val="0"/>
                </a:spcBef>
                <a:buClrTx/>
                <a:buSzTx/>
                <a:buFontTx/>
                <a:buNone/>
              </a:pPr>
              <a:r>
                <a:rPr lang="fa-IR" altLang="en-US" sz="1662" b="1" dirty="0">
                  <a:cs typeface="B Nazanin" panose="00000400000000000000" pitchFamily="2" charset="-78"/>
                </a:rPr>
                <a:t>30</a:t>
              </a:r>
              <a:r>
                <a:rPr lang="en-US" altLang="en-US" sz="1662" b="1" dirty="0">
                  <a:cs typeface="B Nazanin" panose="00000400000000000000" pitchFamily="2" charset="-78"/>
                </a:rPr>
                <a:t>$ </a:t>
              </a:r>
              <a:endParaRPr lang="fa-IR" altLang="en-US" sz="1662" b="1" dirty="0">
                <a:cs typeface="B Nazanin" panose="00000400000000000000" pitchFamily="2" charset="-78"/>
              </a:endParaRPr>
            </a:p>
            <a:p>
              <a:pPr algn="ctr" rtl="1" eaLnBrk="1" hangingPunct="1">
                <a:spcBef>
                  <a:spcPct val="0"/>
                </a:spcBef>
                <a:buClrTx/>
                <a:buSzTx/>
                <a:buFontTx/>
                <a:buNone/>
              </a:pPr>
              <a:endParaRPr lang="fa-IR" altLang="en-US" sz="1662" b="1" dirty="0">
                <a:cs typeface="B Nazanin" panose="00000400000000000000" pitchFamily="2" charset="-78"/>
              </a:endParaRPr>
            </a:p>
            <a:p>
              <a:pPr algn="ctr" rtl="1" eaLnBrk="1" hangingPunct="1">
                <a:spcBef>
                  <a:spcPct val="0"/>
                </a:spcBef>
                <a:buClrTx/>
                <a:buSzTx/>
                <a:buFontTx/>
                <a:buNone/>
              </a:pPr>
              <a:endParaRPr lang="fa-IR" altLang="en-US" sz="1662" b="1" dirty="0">
                <a:cs typeface="B Nazanin" panose="00000400000000000000" pitchFamily="2" charset="-78"/>
              </a:endParaRPr>
            </a:p>
          </p:txBody>
        </p:sp>
        <p:pic>
          <p:nvPicPr>
            <p:cNvPr id="18443"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569" y="4802188"/>
              <a:ext cx="990600" cy="1383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Footer Placeholder 13"/>
          <p:cNvSpPr>
            <a:spLocks noGrp="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b="1" smtClean="0">
                <a:solidFill>
                  <a:schemeClr val="tx1"/>
                </a:solidFill>
                <a:latin typeface="Times New Roman" pitchFamily="18" charset="0"/>
                <a:cs typeface="Times New Roman" pitchFamily="18" charset="0"/>
              </a:rPr>
              <a:t>www.finance.ir</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125757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mple presentation slid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5.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6.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41233</TotalTime>
  <Words>3726</Words>
  <Application>Microsoft Office PowerPoint</Application>
  <PresentationFormat>On-screen Show (4:3)</PresentationFormat>
  <Paragraphs>813</Paragraphs>
  <Slides>63</Slides>
  <Notes>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Sample presentation slides</vt:lpstr>
      <vt:lpstr>بسم‌الله الرحمن الرحيم</vt:lpstr>
      <vt:lpstr> تحولات پيش‌روي بازار سرمايه پس‌از رفع موانع بين‌المللي  </vt:lpstr>
      <vt:lpstr>Slide 3</vt:lpstr>
      <vt:lpstr>فضاي حاکم بر اقتصاد کلان: تورم</vt:lpstr>
      <vt:lpstr>فضاي حاکم بر اقتصاد کلان: رکود</vt:lpstr>
      <vt:lpstr>بازار مسکن: سابقه</vt:lpstr>
      <vt:lpstr>بازار مسکن: طرف عرضه</vt:lpstr>
      <vt:lpstr>بازار مسکن: طرف تقاضا</vt:lpstr>
      <vt:lpstr>ضرورت هدفمندي يارانه‌ها</vt:lpstr>
      <vt:lpstr>رابطۀ متقابل اصلاح قيمت حامل‌هاي انرژي و رژيم ارزي</vt:lpstr>
      <vt:lpstr>اصلاح قيمت حامل‌هاي انرژي و رژيم ارزي</vt:lpstr>
      <vt:lpstr>ضرورت شناسایی</vt:lpstr>
      <vt:lpstr>بخش‌هاي اقتصادي داراي پتانسيل</vt:lpstr>
      <vt:lpstr>صادرات</vt:lpstr>
      <vt:lpstr>Slide 15</vt:lpstr>
      <vt:lpstr>تحريم‌هاي تحميل‌شده بر ايران</vt:lpstr>
      <vt:lpstr>قطعنامه‌هاي سازمان ملل (شوراي امنيت)</vt:lpstr>
      <vt:lpstr>تحريم‌هاي امريکا</vt:lpstr>
      <vt:lpstr>Slide 19</vt:lpstr>
      <vt:lpstr>گروه‌بندي تحريم‌ها از ديدگاه اين نشست</vt:lpstr>
      <vt:lpstr>تحريم‌ها: موانع عقد قراردادها</vt:lpstr>
      <vt:lpstr>تحريم کالايي</vt:lpstr>
      <vt:lpstr>تحريم‌‌هاي حمل‌ونقلي</vt:lpstr>
      <vt:lpstr>تحريم‌هاي بيمه‌اي</vt:lpstr>
      <vt:lpstr>دامنۀ تحريم‌هاي بانکي</vt:lpstr>
      <vt:lpstr>Slide 26</vt:lpstr>
      <vt:lpstr>تحريم خودجوش</vt:lpstr>
      <vt:lpstr>تحريم‌هاي بين‌المللي</vt:lpstr>
      <vt:lpstr>تحريم‌هاي بين‌المللي</vt:lpstr>
      <vt:lpstr>تحريم‌هاي بين‌المللي</vt:lpstr>
      <vt:lpstr>تحريم‌هاي بين‌المللي</vt:lpstr>
      <vt:lpstr>Slide 32</vt:lpstr>
      <vt:lpstr>بازار سرمايه</vt:lpstr>
      <vt:lpstr>تاثير عوامل خرد و کلان در رشد بازار سرمايه در سال92</vt:lpstr>
      <vt:lpstr>دلايل افت نسبي بازار پس از دي ماه</vt:lpstr>
      <vt:lpstr>جدول زماني نسبت قيمت بر درآمد بازار</vt:lpstr>
      <vt:lpstr>درآمد واقعي و سود تقسيمي صنايع </vt:lpstr>
      <vt:lpstr>آخرين سود (زيان) پيش بيني شده سال 1392</vt:lpstr>
      <vt:lpstr>مقايسه برترين بازدهي صنايع در دو بازه زماني مختلف</vt:lpstr>
      <vt:lpstr>برترين بازدهي صنايع از ابتداي سال جاري تاکنون</vt:lpstr>
      <vt:lpstr>مبلغ افزايش سرمايه شرکتها</vt:lpstr>
      <vt:lpstr>روند ماهانه افزايش سرمايه</vt:lpstr>
      <vt:lpstr>روند ماهانه  عرضه‌هاي دولتي</vt:lpstr>
      <vt:lpstr>روند معاملات و حق تقدم به تفکيک از ابتداي سال</vt:lpstr>
      <vt:lpstr>روند سرمايه ، سود شرکتها و ارزش بازار و....</vt:lpstr>
      <vt:lpstr>ارزش بازارشرکت‌هاي پذيرفته شده در سال 92</vt:lpstr>
      <vt:lpstr>تغيير ارزش بازار اوليه و ثانويه در سال 92</vt:lpstr>
      <vt:lpstr>منابع تأمین مالی</vt:lpstr>
      <vt:lpstr>آشنایی با نظام مالی ایران</vt:lpstr>
      <vt:lpstr>بازار سرمايه: شاخص صعودي</vt:lpstr>
      <vt:lpstr>بازار سرمايه: ريسک و بازده واقعي</vt:lpstr>
      <vt:lpstr>Slide 52</vt:lpstr>
      <vt:lpstr>ريسک‌هاي پيش‌روي بنگاه اقتصادي</vt:lpstr>
      <vt:lpstr>ريسک تجاري</vt:lpstr>
      <vt:lpstr>ريسک غيرتجاري</vt:lpstr>
      <vt:lpstr>اثرات تحریم ها</vt:lpstr>
      <vt:lpstr>اثرات تحریم ها</vt:lpstr>
      <vt:lpstr>آثار معاملاتی</vt:lpstr>
      <vt:lpstr> برخي راه کارها در کاهش ريسک بازار</vt:lpstr>
      <vt:lpstr>آثار گزارشگری</vt:lpstr>
      <vt:lpstr>آثار بر زیرساخت‌های بازار</vt:lpstr>
      <vt:lpstr>اصلاحات مورد نياز در بخش مالي: بازار سرمايه</vt:lpstr>
      <vt:lpstr>با تشکر از توجه شما</vt:lpstr>
    </vt:vector>
  </TitlesOfParts>
  <Company>Saudi Aramco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Administrator</dc:creator>
  <cp:lastModifiedBy>alizadeh</cp:lastModifiedBy>
  <cp:revision>1414</cp:revision>
  <dcterms:created xsi:type="dcterms:W3CDTF">2007-09-07T17:57:35Z</dcterms:created>
  <dcterms:modified xsi:type="dcterms:W3CDTF">2014-05-01T06:51:03Z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